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FFFC5B9_70612A6A.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4B_91995871.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7FFFC604_13783FBD.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7FFFF8AD_CF81A06E.xml" ContentType="application/vnd.ms-powerpoint.comments+xml"/>
  <Override PartName="/ppt/comments/modernComment_7FFFF8B4_19FEADE8.xml" ContentType="application/vnd.ms-powerpoint.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modernComment_130_26F1404B.xml" ContentType="application/vnd.ms-powerpoint.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omments/modernComment_7FFFFFF2_DBE3D981.xml" ContentType="application/vnd.ms-powerpoint.comment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omments/modernComment_112_FE278BB8.xml" ContentType="application/vnd.ms-powerpoint.comment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omments/modernComment_125_FFAC6F0D.xml" ContentType="application/vnd.ms-powerpoint.comments+xml"/>
  <Override PartName="/ppt/notesSlides/notesSlide6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sldIdLst>
    <p:sldId id="2147481787" r:id="rId2"/>
    <p:sldId id="2147481026" r:id="rId3"/>
    <p:sldId id="2076137830" r:id="rId4"/>
    <p:sldId id="2076137831" r:id="rId5"/>
    <p:sldId id="2147468729" r:id="rId6"/>
    <p:sldId id="2147468730" r:id="rId7"/>
    <p:sldId id="2147468731" r:id="rId8"/>
    <p:sldId id="2076137835" r:id="rId9"/>
    <p:sldId id="2076137836" r:id="rId10"/>
    <p:sldId id="2147468727" r:id="rId11"/>
    <p:sldId id="2147468728" r:id="rId12"/>
    <p:sldId id="2147481673" r:id="rId13"/>
    <p:sldId id="2146846857" r:id="rId14"/>
    <p:sldId id="330" r:id="rId15"/>
    <p:sldId id="331" r:id="rId16"/>
    <p:sldId id="2147468797" r:id="rId17"/>
    <p:sldId id="271" r:id="rId18"/>
    <p:sldId id="273" r:id="rId19"/>
    <p:sldId id="294" r:id="rId20"/>
    <p:sldId id="2147480896" r:id="rId21"/>
    <p:sldId id="277" r:id="rId22"/>
    <p:sldId id="297" r:id="rId23"/>
    <p:sldId id="2147468726" r:id="rId24"/>
    <p:sldId id="2146846934" r:id="rId25"/>
    <p:sldId id="2147468800" r:id="rId26"/>
    <p:sldId id="315" r:id="rId27"/>
    <p:sldId id="2147468732" r:id="rId28"/>
    <p:sldId id="2146846942" r:id="rId29"/>
    <p:sldId id="2147468801" r:id="rId30"/>
    <p:sldId id="2147468804" r:id="rId31"/>
    <p:sldId id="2147468822" r:id="rId32"/>
    <p:sldId id="2147481706" r:id="rId33"/>
    <p:sldId id="2147481666" r:id="rId34"/>
    <p:sldId id="259" r:id="rId35"/>
    <p:sldId id="284" r:id="rId36"/>
    <p:sldId id="2147481773" r:id="rId37"/>
    <p:sldId id="260" r:id="rId38"/>
    <p:sldId id="2147481775" r:id="rId39"/>
    <p:sldId id="272" r:id="rId40"/>
    <p:sldId id="2147481780" r:id="rId41"/>
    <p:sldId id="2146846839" r:id="rId42"/>
    <p:sldId id="275" r:id="rId43"/>
    <p:sldId id="278" r:id="rId44"/>
    <p:sldId id="279" r:id="rId45"/>
    <p:sldId id="280" r:id="rId46"/>
    <p:sldId id="335" r:id="rId47"/>
    <p:sldId id="281" r:id="rId48"/>
    <p:sldId id="282" r:id="rId49"/>
    <p:sldId id="283" r:id="rId50"/>
    <p:sldId id="285" r:id="rId51"/>
    <p:sldId id="286" r:id="rId52"/>
    <p:sldId id="287" r:id="rId53"/>
    <p:sldId id="288" r:id="rId54"/>
    <p:sldId id="289" r:id="rId55"/>
    <p:sldId id="290" r:id="rId56"/>
    <p:sldId id="291" r:id="rId57"/>
    <p:sldId id="292" r:id="rId58"/>
    <p:sldId id="337" r:id="rId59"/>
    <p:sldId id="338" r:id="rId60"/>
    <p:sldId id="357" r:id="rId61"/>
    <p:sldId id="367" r:id="rId62"/>
    <p:sldId id="368" r:id="rId63"/>
    <p:sldId id="369" r:id="rId64"/>
    <p:sldId id="339" r:id="rId65"/>
    <p:sldId id="340" r:id="rId66"/>
    <p:sldId id="341" r:id="rId67"/>
    <p:sldId id="342" r:id="rId68"/>
    <p:sldId id="343" r:id="rId69"/>
    <p:sldId id="344" r:id="rId70"/>
    <p:sldId id="345" r:id="rId71"/>
    <p:sldId id="346" r:id="rId72"/>
    <p:sldId id="347" r:id="rId73"/>
    <p:sldId id="2147481837" r:id="rId74"/>
    <p:sldId id="309" r:id="rId75"/>
    <p:sldId id="300" r:id="rId76"/>
    <p:sldId id="301" r:id="rId77"/>
    <p:sldId id="310" r:id="rId78"/>
    <p:sldId id="302" r:id="rId79"/>
    <p:sldId id="312" r:id="rId80"/>
    <p:sldId id="313" r:id="rId81"/>
    <p:sldId id="264" r:id="rId82"/>
    <p:sldId id="2147481776" r:id="rId83"/>
    <p:sldId id="304" r:id="rId84"/>
    <p:sldId id="303" r:id="rId85"/>
    <p:sldId id="2147483634" r:id="rId86"/>
    <p:sldId id="305" r:id="rId87"/>
    <p:sldId id="355" r:id="rId88"/>
    <p:sldId id="356" r:id="rId89"/>
    <p:sldId id="2147483635" r:id="rId90"/>
    <p:sldId id="2147483636" r:id="rId91"/>
    <p:sldId id="2147483637" r:id="rId92"/>
    <p:sldId id="2147483638" r:id="rId93"/>
    <p:sldId id="2147483639" r:id="rId94"/>
    <p:sldId id="2147483640" r:id="rId95"/>
    <p:sldId id="2147483641" r:id="rId96"/>
    <p:sldId id="2147483642" r:id="rId97"/>
    <p:sldId id="2147483643" r:id="rId98"/>
    <p:sldId id="2147483644" r:id="rId99"/>
    <p:sldId id="2147483645" r:id="rId100"/>
    <p:sldId id="2147483646" r:id="rId101"/>
    <p:sldId id="2147483647" r:id="rId102"/>
    <p:sldId id="256" r:id="rId103"/>
    <p:sldId id="257" r:id="rId104"/>
    <p:sldId id="258" r:id="rId105"/>
    <p:sldId id="261" r:id="rId106"/>
    <p:sldId id="262" r:id="rId107"/>
    <p:sldId id="263" r:id="rId108"/>
    <p:sldId id="265" r:id="rId109"/>
    <p:sldId id="266" r:id="rId110"/>
    <p:sldId id="267" r:id="rId111"/>
    <p:sldId id="268" r:id="rId112"/>
    <p:sldId id="269" r:id="rId113"/>
    <p:sldId id="270" r:id="rId114"/>
    <p:sldId id="274" r:id="rId115"/>
    <p:sldId id="276" r:id="rId116"/>
    <p:sldId id="293" r:id="rId117"/>
    <p:sldId id="295" r:id="rId118"/>
    <p:sldId id="296" r:id="rId119"/>
    <p:sldId id="298"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B64F41-A3B6-DFFF-471F-BCDBEC678237}" name="Yael Schuster-Davidi" initials="YS" userId="S::yaschust@microsoft.com::cac0657f-5f40-417d-8f9d-64073a0902b8"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284" y="4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oana Becher" userId="1fb6602f-c948-4481-a576-f8cfd597144d" providerId="ADAL" clId="{397C5876-DE96-4FB5-B0B0-6FEB8FA92D09}"/>
    <pc:docChg chg="custSel addSld delSld modSld">
      <pc:chgData name="Luoana Becher" userId="1fb6602f-c948-4481-a576-f8cfd597144d" providerId="ADAL" clId="{397C5876-DE96-4FB5-B0B0-6FEB8FA92D09}" dt="2025-09-23T07:36:46.374" v="11"/>
      <pc:docMkLst>
        <pc:docMk/>
      </pc:docMkLst>
      <pc:sldChg chg="add">
        <pc:chgData name="Luoana Becher" userId="1fb6602f-c948-4481-a576-f8cfd597144d" providerId="ADAL" clId="{397C5876-DE96-4FB5-B0B0-6FEB8FA92D09}" dt="2025-09-23T07:36:46.374" v="11"/>
        <pc:sldMkLst>
          <pc:docMk/>
          <pc:sldMk cId="1053675831" sldId="256"/>
        </pc:sldMkLst>
      </pc:sldChg>
      <pc:sldChg chg="add">
        <pc:chgData name="Luoana Becher" userId="1fb6602f-c948-4481-a576-f8cfd597144d" providerId="ADAL" clId="{397C5876-DE96-4FB5-B0B0-6FEB8FA92D09}" dt="2025-09-23T07:36:46.374" v="11"/>
        <pc:sldMkLst>
          <pc:docMk/>
          <pc:sldMk cId="179695120" sldId="257"/>
        </pc:sldMkLst>
      </pc:sldChg>
      <pc:sldChg chg="add">
        <pc:chgData name="Luoana Becher" userId="1fb6602f-c948-4481-a576-f8cfd597144d" providerId="ADAL" clId="{397C5876-DE96-4FB5-B0B0-6FEB8FA92D09}" dt="2025-09-23T07:36:46.374" v="11"/>
        <pc:sldMkLst>
          <pc:docMk/>
          <pc:sldMk cId="64128259" sldId="258"/>
        </pc:sldMkLst>
      </pc:sldChg>
      <pc:sldChg chg="add">
        <pc:chgData name="Luoana Becher" userId="1fb6602f-c948-4481-a576-f8cfd597144d" providerId="ADAL" clId="{397C5876-DE96-4FB5-B0B0-6FEB8FA92D09}" dt="2025-09-23T07:28:03.072" v="0"/>
        <pc:sldMkLst>
          <pc:docMk/>
          <pc:sldMk cId="4161727011" sldId="259"/>
        </pc:sldMkLst>
      </pc:sldChg>
      <pc:sldChg chg="add modTransition">
        <pc:chgData name="Luoana Becher" userId="1fb6602f-c948-4481-a576-f8cfd597144d" providerId="ADAL" clId="{397C5876-DE96-4FB5-B0B0-6FEB8FA92D09}" dt="2025-09-23T07:28:03.072" v="0"/>
        <pc:sldMkLst>
          <pc:docMk/>
          <pc:sldMk cId="3356591582" sldId="260"/>
        </pc:sldMkLst>
      </pc:sldChg>
      <pc:sldChg chg="add">
        <pc:chgData name="Luoana Becher" userId="1fb6602f-c948-4481-a576-f8cfd597144d" providerId="ADAL" clId="{397C5876-DE96-4FB5-B0B0-6FEB8FA92D09}" dt="2025-09-23T07:36:46.374" v="11"/>
        <pc:sldMkLst>
          <pc:docMk/>
          <pc:sldMk cId="104552018" sldId="261"/>
        </pc:sldMkLst>
      </pc:sldChg>
      <pc:sldChg chg="add">
        <pc:chgData name="Luoana Becher" userId="1fb6602f-c948-4481-a576-f8cfd597144d" providerId="ADAL" clId="{397C5876-DE96-4FB5-B0B0-6FEB8FA92D09}" dt="2025-09-23T07:36:46.374" v="11"/>
        <pc:sldMkLst>
          <pc:docMk/>
          <pc:sldMk cId="2548418553" sldId="262"/>
        </pc:sldMkLst>
      </pc:sldChg>
      <pc:sldChg chg="add">
        <pc:chgData name="Luoana Becher" userId="1fb6602f-c948-4481-a576-f8cfd597144d" providerId="ADAL" clId="{397C5876-DE96-4FB5-B0B0-6FEB8FA92D09}" dt="2025-09-23T07:36:46.374" v="11"/>
        <pc:sldMkLst>
          <pc:docMk/>
          <pc:sldMk cId="1615386906" sldId="263"/>
        </pc:sldMkLst>
      </pc:sldChg>
      <pc:sldChg chg="add modTransition">
        <pc:chgData name="Luoana Becher" userId="1fb6602f-c948-4481-a576-f8cfd597144d" providerId="ADAL" clId="{397C5876-DE96-4FB5-B0B0-6FEB8FA92D09}" dt="2025-09-23T07:28:55.718" v="9"/>
        <pc:sldMkLst>
          <pc:docMk/>
          <pc:sldMk cId="617936653" sldId="264"/>
        </pc:sldMkLst>
      </pc:sldChg>
      <pc:sldChg chg="add">
        <pc:chgData name="Luoana Becher" userId="1fb6602f-c948-4481-a576-f8cfd597144d" providerId="ADAL" clId="{397C5876-DE96-4FB5-B0B0-6FEB8FA92D09}" dt="2025-09-23T07:36:46.374" v="11"/>
        <pc:sldMkLst>
          <pc:docMk/>
          <pc:sldMk cId="1799522735" sldId="265"/>
        </pc:sldMkLst>
      </pc:sldChg>
      <pc:sldChg chg="add">
        <pc:chgData name="Luoana Becher" userId="1fb6602f-c948-4481-a576-f8cfd597144d" providerId="ADAL" clId="{397C5876-DE96-4FB5-B0B0-6FEB8FA92D09}" dt="2025-09-23T07:36:46.374" v="11"/>
        <pc:sldMkLst>
          <pc:docMk/>
          <pc:sldMk cId="2438405831" sldId="266"/>
        </pc:sldMkLst>
      </pc:sldChg>
      <pc:sldChg chg="add">
        <pc:chgData name="Luoana Becher" userId="1fb6602f-c948-4481-a576-f8cfd597144d" providerId="ADAL" clId="{397C5876-DE96-4FB5-B0B0-6FEB8FA92D09}" dt="2025-09-23T07:36:46.374" v="11"/>
        <pc:sldMkLst>
          <pc:docMk/>
          <pc:sldMk cId="1043604954" sldId="267"/>
        </pc:sldMkLst>
      </pc:sldChg>
      <pc:sldChg chg="add">
        <pc:chgData name="Luoana Becher" userId="1fb6602f-c948-4481-a576-f8cfd597144d" providerId="ADAL" clId="{397C5876-DE96-4FB5-B0B0-6FEB8FA92D09}" dt="2025-09-23T07:36:46.374" v="11"/>
        <pc:sldMkLst>
          <pc:docMk/>
          <pc:sldMk cId="1250702049" sldId="268"/>
        </pc:sldMkLst>
      </pc:sldChg>
      <pc:sldChg chg="add">
        <pc:chgData name="Luoana Becher" userId="1fb6602f-c948-4481-a576-f8cfd597144d" providerId="ADAL" clId="{397C5876-DE96-4FB5-B0B0-6FEB8FA92D09}" dt="2025-09-23T07:36:46.374" v="11"/>
        <pc:sldMkLst>
          <pc:docMk/>
          <pc:sldMk cId="286033028" sldId="269"/>
        </pc:sldMkLst>
      </pc:sldChg>
      <pc:sldChg chg="add">
        <pc:chgData name="Luoana Becher" userId="1fb6602f-c948-4481-a576-f8cfd597144d" providerId="ADAL" clId="{397C5876-DE96-4FB5-B0B0-6FEB8FA92D09}" dt="2025-09-23T07:36:46.374" v="11"/>
        <pc:sldMkLst>
          <pc:docMk/>
          <pc:sldMk cId="485328367" sldId="270"/>
        </pc:sldMkLst>
      </pc:sldChg>
      <pc:sldChg chg="add del">
        <pc:chgData name="Luoana Becher" userId="1fb6602f-c948-4481-a576-f8cfd597144d" providerId="ADAL" clId="{397C5876-DE96-4FB5-B0B0-6FEB8FA92D09}" dt="2025-09-23T07:35:23.607" v="10" actId="47"/>
        <pc:sldMkLst>
          <pc:docMk/>
          <pc:sldMk cId="4025588271" sldId="270"/>
        </pc:sldMkLst>
      </pc:sldChg>
      <pc:sldChg chg="add modTransition">
        <pc:chgData name="Luoana Becher" userId="1fb6602f-c948-4481-a576-f8cfd597144d" providerId="ADAL" clId="{397C5876-DE96-4FB5-B0B0-6FEB8FA92D09}" dt="2025-09-23T07:28:03.072" v="0"/>
        <pc:sldMkLst>
          <pc:docMk/>
          <pc:sldMk cId="785945482" sldId="271"/>
        </pc:sldMkLst>
      </pc:sldChg>
      <pc:sldChg chg="add modTransition">
        <pc:chgData name="Luoana Becher" userId="1fb6602f-c948-4481-a576-f8cfd597144d" providerId="ADAL" clId="{397C5876-DE96-4FB5-B0B0-6FEB8FA92D09}" dt="2025-09-23T07:28:03.072" v="0"/>
        <pc:sldMkLst>
          <pc:docMk/>
          <pc:sldMk cId="204756072" sldId="272"/>
        </pc:sldMkLst>
      </pc:sldChg>
      <pc:sldChg chg="add modTransition">
        <pc:chgData name="Luoana Becher" userId="1fb6602f-c948-4481-a576-f8cfd597144d" providerId="ADAL" clId="{397C5876-DE96-4FB5-B0B0-6FEB8FA92D09}" dt="2025-09-23T07:28:03.072" v="0"/>
        <pc:sldMkLst>
          <pc:docMk/>
          <pc:sldMk cId="813692572" sldId="273"/>
        </pc:sldMkLst>
      </pc:sldChg>
      <pc:sldChg chg="add">
        <pc:chgData name="Luoana Becher" userId="1fb6602f-c948-4481-a576-f8cfd597144d" providerId="ADAL" clId="{397C5876-DE96-4FB5-B0B0-6FEB8FA92D09}" dt="2025-09-23T07:36:46.374" v="11"/>
        <pc:sldMkLst>
          <pc:docMk/>
          <pc:sldMk cId="4264004536" sldId="274"/>
        </pc:sldMkLst>
      </pc:sldChg>
      <pc:sldChg chg="add modTransition">
        <pc:chgData name="Luoana Becher" userId="1fb6602f-c948-4481-a576-f8cfd597144d" providerId="ADAL" clId="{397C5876-DE96-4FB5-B0B0-6FEB8FA92D09}" dt="2025-09-23T07:28:03.072" v="0"/>
        <pc:sldMkLst>
          <pc:docMk/>
          <pc:sldMk cId="2323238446" sldId="275"/>
        </pc:sldMkLst>
      </pc:sldChg>
      <pc:sldChg chg="add">
        <pc:chgData name="Luoana Becher" userId="1fb6602f-c948-4481-a576-f8cfd597144d" providerId="ADAL" clId="{397C5876-DE96-4FB5-B0B0-6FEB8FA92D09}" dt="2025-09-23T07:36:46.374" v="11"/>
        <pc:sldMkLst>
          <pc:docMk/>
          <pc:sldMk cId="3774862490" sldId="276"/>
        </pc:sldMkLst>
      </pc:sldChg>
      <pc:sldChg chg="add">
        <pc:chgData name="Luoana Becher" userId="1fb6602f-c948-4481-a576-f8cfd597144d" providerId="ADAL" clId="{397C5876-DE96-4FB5-B0B0-6FEB8FA92D09}" dt="2025-09-23T07:28:03.072" v="0"/>
        <pc:sldMkLst>
          <pc:docMk/>
          <pc:sldMk cId="448966502" sldId="277"/>
        </pc:sldMkLst>
      </pc:sldChg>
      <pc:sldChg chg="add modTransition">
        <pc:chgData name="Luoana Becher" userId="1fb6602f-c948-4481-a576-f8cfd597144d" providerId="ADAL" clId="{397C5876-DE96-4FB5-B0B0-6FEB8FA92D09}" dt="2025-09-23T07:28:03.072" v="0"/>
        <pc:sldMkLst>
          <pc:docMk/>
          <pc:sldMk cId="914158353" sldId="278"/>
        </pc:sldMkLst>
      </pc:sldChg>
      <pc:sldChg chg="add modTransition">
        <pc:chgData name="Luoana Becher" userId="1fb6602f-c948-4481-a576-f8cfd597144d" providerId="ADAL" clId="{397C5876-DE96-4FB5-B0B0-6FEB8FA92D09}" dt="2025-09-23T07:28:03.072" v="0"/>
        <pc:sldMkLst>
          <pc:docMk/>
          <pc:sldMk cId="1611868479" sldId="279"/>
        </pc:sldMkLst>
      </pc:sldChg>
      <pc:sldChg chg="add modTransition">
        <pc:chgData name="Luoana Becher" userId="1fb6602f-c948-4481-a576-f8cfd597144d" providerId="ADAL" clId="{397C5876-DE96-4FB5-B0B0-6FEB8FA92D09}" dt="2025-09-23T07:28:03.072" v="0"/>
        <pc:sldMkLst>
          <pc:docMk/>
          <pc:sldMk cId="2334060229" sldId="280"/>
        </pc:sldMkLst>
      </pc:sldChg>
      <pc:sldChg chg="add modTransition">
        <pc:chgData name="Luoana Becher" userId="1fb6602f-c948-4481-a576-f8cfd597144d" providerId="ADAL" clId="{397C5876-DE96-4FB5-B0B0-6FEB8FA92D09}" dt="2025-09-23T07:28:03.072" v="0"/>
        <pc:sldMkLst>
          <pc:docMk/>
          <pc:sldMk cId="2009264609" sldId="281"/>
        </pc:sldMkLst>
      </pc:sldChg>
      <pc:sldChg chg="add modTransition">
        <pc:chgData name="Luoana Becher" userId="1fb6602f-c948-4481-a576-f8cfd597144d" providerId="ADAL" clId="{397C5876-DE96-4FB5-B0B0-6FEB8FA92D09}" dt="2025-09-23T07:28:03.072" v="0"/>
        <pc:sldMkLst>
          <pc:docMk/>
          <pc:sldMk cId="868059699" sldId="282"/>
        </pc:sldMkLst>
      </pc:sldChg>
      <pc:sldChg chg="add modTransition">
        <pc:chgData name="Luoana Becher" userId="1fb6602f-c948-4481-a576-f8cfd597144d" providerId="ADAL" clId="{397C5876-DE96-4FB5-B0B0-6FEB8FA92D09}" dt="2025-09-23T07:28:03.072" v="0"/>
        <pc:sldMkLst>
          <pc:docMk/>
          <pc:sldMk cId="2976559885" sldId="283"/>
        </pc:sldMkLst>
      </pc:sldChg>
      <pc:sldChg chg="add modTransition">
        <pc:chgData name="Luoana Becher" userId="1fb6602f-c948-4481-a576-f8cfd597144d" providerId="ADAL" clId="{397C5876-DE96-4FB5-B0B0-6FEB8FA92D09}" dt="2025-09-23T07:28:03.072" v="0"/>
        <pc:sldMkLst>
          <pc:docMk/>
          <pc:sldMk cId="3660298727" sldId="284"/>
        </pc:sldMkLst>
      </pc:sldChg>
      <pc:sldChg chg="add modTransition">
        <pc:chgData name="Luoana Becher" userId="1fb6602f-c948-4481-a576-f8cfd597144d" providerId="ADAL" clId="{397C5876-DE96-4FB5-B0B0-6FEB8FA92D09}" dt="2025-09-23T07:28:03.072" v="0"/>
        <pc:sldMkLst>
          <pc:docMk/>
          <pc:sldMk cId="2782157999" sldId="285"/>
        </pc:sldMkLst>
      </pc:sldChg>
      <pc:sldChg chg="add modTransition">
        <pc:chgData name="Luoana Becher" userId="1fb6602f-c948-4481-a576-f8cfd597144d" providerId="ADAL" clId="{397C5876-DE96-4FB5-B0B0-6FEB8FA92D09}" dt="2025-09-23T07:28:03.072" v="0"/>
        <pc:sldMkLst>
          <pc:docMk/>
          <pc:sldMk cId="104744691" sldId="286"/>
        </pc:sldMkLst>
      </pc:sldChg>
      <pc:sldChg chg="add modTransition">
        <pc:chgData name="Luoana Becher" userId="1fb6602f-c948-4481-a576-f8cfd597144d" providerId="ADAL" clId="{397C5876-DE96-4FB5-B0B0-6FEB8FA92D09}" dt="2025-09-23T07:28:03.072" v="0"/>
        <pc:sldMkLst>
          <pc:docMk/>
          <pc:sldMk cId="2062449609" sldId="287"/>
        </pc:sldMkLst>
      </pc:sldChg>
      <pc:sldChg chg="add modTransition">
        <pc:chgData name="Luoana Becher" userId="1fb6602f-c948-4481-a576-f8cfd597144d" providerId="ADAL" clId="{397C5876-DE96-4FB5-B0B0-6FEB8FA92D09}" dt="2025-09-23T07:28:03.072" v="0"/>
        <pc:sldMkLst>
          <pc:docMk/>
          <pc:sldMk cId="4169498022" sldId="288"/>
        </pc:sldMkLst>
      </pc:sldChg>
      <pc:sldChg chg="add modTransition">
        <pc:chgData name="Luoana Becher" userId="1fb6602f-c948-4481-a576-f8cfd597144d" providerId="ADAL" clId="{397C5876-DE96-4FB5-B0B0-6FEB8FA92D09}" dt="2025-09-23T07:28:03.072" v="0"/>
        <pc:sldMkLst>
          <pc:docMk/>
          <pc:sldMk cId="3928029101" sldId="289"/>
        </pc:sldMkLst>
      </pc:sldChg>
      <pc:sldChg chg="add modTransition">
        <pc:chgData name="Luoana Becher" userId="1fb6602f-c948-4481-a576-f8cfd597144d" providerId="ADAL" clId="{397C5876-DE96-4FB5-B0B0-6FEB8FA92D09}" dt="2025-09-23T07:28:03.072" v="0"/>
        <pc:sldMkLst>
          <pc:docMk/>
          <pc:sldMk cId="1456522980" sldId="290"/>
        </pc:sldMkLst>
      </pc:sldChg>
      <pc:sldChg chg="add modTransition">
        <pc:chgData name="Luoana Becher" userId="1fb6602f-c948-4481-a576-f8cfd597144d" providerId="ADAL" clId="{397C5876-DE96-4FB5-B0B0-6FEB8FA92D09}" dt="2025-09-23T07:28:03.072" v="0"/>
        <pc:sldMkLst>
          <pc:docMk/>
          <pc:sldMk cId="148734346" sldId="291"/>
        </pc:sldMkLst>
      </pc:sldChg>
      <pc:sldChg chg="add modTransition">
        <pc:chgData name="Luoana Becher" userId="1fb6602f-c948-4481-a576-f8cfd597144d" providerId="ADAL" clId="{397C5876-DE96-4FB5-B0B0-6FEB8FA92D09}" dt="2025-09-23T07:28:03.072" v="0"/>
        <pc:sldMkLst>
          <pc:docMk/>
          <pc:sldMk cId="1495531061" sldId="292"/>
        </pc:sldMkLst>
      </pc:sldChg>
      <pc:sldChg chg="add">
        <pc:chgData name="Luoana Becher" userId="1fb6602f-c948-4481-a576-f8cfd597144d" providerId="ADAL" clId="{397C5876-DE96-4FB5-B0B0-6FEB8FA92D09}" dt="2025-09-23T07:36:46.374" v="11"/>
        <pc:sldMkLst>
          <pc:docMk/>
          <pc:sldMk cId="4289490701" sldId="293"/>
        </pc:sldMkLst>
      </pc:sldChg>
      <pc:sldChg chg="add">
        <pc:chgData name="Luoana Becher" userId="1fb6602f-c948-4481-a576-f8cfd597144d" providerId="ADAL" clId="{397C5876-DE96-4FB5-B0B0-6FEB8FA92D09}" dt="2025-09-23T07:28:03.072" v="0"/>
        <pc:sldMkLst>
          <pc:docMk/>
          <pc:sldMk cId="2045585777" sldId="294"/>
        </pc:sldMkLst>
      </pc:sldChg>
      <pc:sldChg chg="add">
        <pc:chgData name="Luoana Becher" userId="1fb6602f-c948-4481-a576-f8cfd597144d" providerId="ADAL" clId="{397C5876-DE96-4FB5-B0B0-6FEB8FA92D09}" dt="2025-09-23T07:36:46.374" v="11"/>
        <pc:sldMkLst>
          <pc:docMk/>
          <pc:sldMk cId="1224484464" sldId="295"/>
        </pc:sldMkLst>
      </pc:sldChg>
      <pc:sldChg chg="add">
        <pc:chgData name="Luoana Becher" userId="1fb6602f-c948-4481-a576-f8cfd597144d" providerId="ADAL" clId="{397C5876-DE96-4FB5-B0B0-6FEB8FA92D09}" dt="2025-09-23T07:36:46.374" v="11"/>
        <pc:sldMkLst>
          <pc:docMk/>
          <pc:sldMk cId="545113999" sldId="296"/>
        </pc:sldMkLst>
      </pc:sldChg>
      <pc:sldChg chg="add modTransition">
        <pc:chgData name="Luoana Becher" userId="1fb6602f-c948-4481-a576-f8cfd597144d" providerId="ADAL" clId="{397C5876-DE96-4FB5-B0B0-6FEB8FA92D09}" dt="2025-09-23T07:28:03.072" v="0"/>
        <pc:sldMkLst>
          <pc:docMk/>
          <pc:sldMk cId="1850982109" sldId="297"/>
        </pc:sldMkLst>
      </pc:sldChg>
      <pc:sldChg chg="add">
        <pc:chgData name="Luoana Becher" userId="1fb6602f-c948-4481-a576-f8cfd597144d" providerId="ADAL" clId="{397C5876-DE96-4FB5-B0B0-6FEB8FA92D09}" dt="2025-09-23T07:36:46.374" v="11"/>
        <pc:sldMkLst>
          <pc:docMk/>
          <pc:sldMk cId="1844666068" sldId="298"/>
        </pc:sldMkLst>
      </pc:sldChg>
      <pc:sldChg chg="add">
        <pc:chgData name="Luoana Becher" userId="1fb6602f-c948-4481-a576-f8cfd597144d" providerId="ADAL" clId="{397C5876-DE96-4FB5-B0B0-6FEB8FA92D09}" dt="2025-09-23T07:28:55.718" v="9"/>
        <pc:sldMkLst>
          <pc:docMk/>
          <pc:sldMk cId="3055066392" sldId="300"/>
        </pc:sldMkLst>
      </pc:sldChg>
      <pc:sldChg chg="add">
        <pc:chgData name="Luoana Becher" userId="1fb6602f-c948-4481-a576-f8cfd597144d" providerId="ADAL" clId="{397C5876-DE96-4FB5-B0B0-6FEB8FA92D09}" dt="2025-09-23T07:28:55.718" v="9"/>
        <pc:sldMkLst>
          <pc:docMk/>
          <pc:sldMk cId="1864873951" sldId="301"/>
        </pc:sldMkLst>
      </pc:sldChg>
      <pc:sldChg chg="add">
        <pc:chgData name="Luoana Becher" userId="1fb6602f-c948-4481-a576-f8cfd597144d" providerId="ADAL" clId="{397C5876-DE96-4FB5-B0B0-6FEB8FA92D09}" dt="2025-09-23T07:28:55.718" v="9"/>
        <pc:sldMkLst>
          <pc:docMk/>
          <pc:sldMk cId="580764602" sldId="302"/>
        </pc:sldMkLst>
      </pc:sldChg>
      <pc:sldChg chg="add modTransition">
        <pc:chgData name="Luoana Becher" userId="1fb6602f-c948-4481-a576-f8cfd597144d" providerId="ADAL" clId="{397C5876-DE96-4FB5-B0B0-6FEB8FA92D09}" dt="2025-09-23T07:28:55.718" v="9"/>
        <pc:sldMkLst>
          <pc:docMk/>
          <pc:sldMk cId="2295581338" sldId="303"/>
        </pc:sldMkLst>
      </pc:sldChg>
      <pc:sldChg chg="add">
        <pc:chgData name="Luoana Becher" userId="1fb6602f-c948-4481-a576-f8cfd597144d" providerId="ADAL" clId="{397C5876-DE96-4FB5-B0B0-6FEB8FA92D09}" dt="2025-09-23T07:28:55.718" v="9"/>
        <pc:sldMkLst>
          <pc:docMk/>
          <pc:sldMk cId="653344843" sldId="304"/>
        </pc:sldMkLst>
      </pc:sldChg>
      <pc:sldChg chg="add">
        <pc:chgData name="Luoana Becher" userId="1fb6602f-c948-4481-a576-f8cfd597144d" providerId="ADAL" clId="{397C5876-DE96-4FB5-B0B0-6FEB8FA92D09}" dt="2025-09-23T07:28:55.718" v="9"/>
        <pc:sldMkLst>
          <pc:docMk/>
          <pc:sldMk cId="678554965" sldId="305"/>
        </pc:sldMkLst>
      </pc:sldChg>
      <pc:sldChg chg="add">
        <pc:chgData name="Luoana Becher" userId="1fb6602f-c948-4481-a576-f8cfd597144d" providerId="ADAL" clId="{397C5876-DE96-4FB5-B0B0-6FEB8FA92D09}" dt="2025-09-23T07:28:55.718" v="9"/>
        <pc:sldMkLst>
          <pc:docMk/>
          <pc:sldMk cId="3544017473" sldId="309"/>
        </pc:sldMkLst>
      </pc:sldChg>
      <pc:sldChg chg="add">
        <pc:chgData name="Luoana Becher" userId="1fb6602f-c948-4481-a576-f8cfd597144d" providerId="ADAL" clId="{397C5876-DE96-4FB5-B0B0-6FEB8FA92D09}" dt="2025-09-23T07:28:55.718" v="9"/>
        <pc:sldMkLst>
          <pc:docMk/>
          <pc:sldMk cId="186313141" sldId="310"/>
        </pc:sldMkLst>
      </pc:sldChg>
      <pc:sldChg chg="add setBg">
        <pc:chgData name="Luoana Becher" userId="1fb6602f-c948-4481-a576-f8cfd597144d" providerId="ADAL" clId="{397C5876-DE96-4FB5-B0B0-6FEB8FA92D09}" dt="2025-09-23T07:28:55.718" v="9"/>
        <pc:sldMkLst>
          <pc:docMk/>
          <pc:sldMk cId="413812842" sldId="312"/>
        </pc:sldMkLst>
      </pc:sldChg>
      <pc:sldChg chg="add">
        <pc:chgData name="Luoana Becher" userId="1fb6602f-c948-4481-a576-f8cfd597144d" providerId="ADAL" clId="{397C5876-DE96-4FB5-B0B0-6FEB8FA92D09}" dt="2025-09-23T07:28:55.718" v="9"/>
        <pc:sldMkLst>
          <pc:docMk/>
          <pc:sldMk cId="716764974" sldId="313"/>
        </pc:sldMkLst>
      </pc:sldChg>
      <pc:sldChg chg="add modTransition">
        <pc:chgData name="Luoana Becher" userId="1fb6602f-c948-4481-a576-f8cfd597144d" providerId="ADAL" clId="{397C5876-DE96-4FB5-B0B0-6FEB8FA92D09}" dt="2025-09-23T07:28:03.072" v="0"/>
        <pc:sldMkLst>
          <pc:docMk/>
          <pc:sldMk cId="2595142859" sldId="315"/>
        </pc:sldMkLst>
      </pc:sldChg>
      <pc:sldChg chg="add modTransition">
        <pc:chgData name="Luoana Becher" userId="1fb6602f-c948-4481-a576-f8cfd597144d" providerId="ADAL" clId="{397C5876-DE96-4FB5-B0B0-6FEB8FA92D09}" dt="2025-09-23T07:28:03.072" v="0"/>
        <pc:sldMkLst>
          <pc:docMk/>
          <pc:sldMk cId="1370065896" sldId="330"/>
        </pc:sldMkLst>
      </pc:sldChg>
      <pc:sldChg chg="add">
        <pc:chgData name="Luoana Becher" userId="1fb6602f-c948-4481-a576-f8cfd597144d" providerId="ADAL" clId="{397C5876-DE96-4FB5-B0B0-6FEB8FA92D09}" dt="2025-09-23T07:28:03.072" v="0"/>
        <pc:sldMkLst>
          <pc:docMk/>
          <pc:sldMk cId="2442745969" sldId="331"/>
        </pc:sldMkLst>
      </pc:sldChg>
      <pc:sldChg chg="add modTransition">
        <pc:chgData name="Luoana Becher" userId="1fb6602f-c948-4481-a576-f8cfd597144d" providerId="ADAL" clId="{397C5876-DE96-4FB5-B0B0-6FEB8FA92D09}" dt="2025-09-23T07:28:03.072" v="0"/>
        <pc:sldMkLst>
          <pc:docMk/>
          <pc:sldMk cId="264098161" sldId="335"/>
        </pc:sldMkLst>
      </pc:sldChg>
      <pc:sldChg chg="add">
        <pc:chgData name="Luoana Becher" userId="1fb6602f-c948-4481-a576-f8cfd597144d" providerId="ADAL" clId="{397C5876-DE96-4FB5-B0B0-6FEB8FA92D09}" dt="2025-09-23T07:28:03.072" v="0"/>
        <pc:sldMkLst>
          <pc:docMk/>
          <pc:sldMk cId="1509976859" sldId="337"/>
        </pc:sldMkLst>
      </pc:sldChg>
      <pc:sldChg chg="add modTransition">
        <pc:chgData name="Luoana Becher" userId="1fb6602f-c948-4481-a576-f8cfd597144d" providerId="ADAL" clId="{397C5876-DE96-4FB5-B0B0-6FEB8FA92D09}" dt="2025-09-23T07:28:03.072" v="0"/>
        <pc:sldMkLst>
          <pc:docMk/>
          <pc:sldMk cId="1281381522" sldId="338"/>
        </pc:sldMkLst>
      </pc:sldChg>
      <pc:sldChg chg="add">
        <pc:chgData name="Luoana Becher" userId="1fb6602f-c948-4481-a576-f8cfd597144d" providerId="ADAL" clId="{397C5876-DE96-4FB5-B0B0-6FEB8FA92D09}" dt="2025-09-23T07:28:03.072" v="0"/>
        <pc:sldMkLst>
          <pc:docMk/>
          <pc:sldMk cId="3689486467" sldId="339"/>
        </pc:sldMkLst>
      </pc:sldChg>
      <pc:sldChg chg="add modTransition">
        <pc:chgData name="Luoana Becher" userId="1fb6602f-c948-4481-a576-f8cfd597144d" providerId="ADAL" clId="{397C5876-DE96-4FB5-B0B0-6FEB8FA92D09}" dt="2025-09-23T07:28:03.072" v="0"/>
        <pc:sldMkLst>
          <pc:docMk/>
          <pc:sldMk cId="3524841860" sldId="340"/>
        </pc:sldMkLst>
      </pc:sldChg>
      <pc:sldChg chg="modSp add mod modTransition">
        <pc:chgData name="Luoana Becher" userId="1fb6602f-c948-4481-a576-f8cfd597144d" providerId="ADAL" clId="{397C5876-DE96-4FB5-B0B0-6FEB8FA92D09}" dt="2025-09-23T07:28:03.853" v="7" actId="27636"/>
        <pc:sldMkLst>
          <pc:docMk/>
          <pc:sldMk cId="4230954171" sldId="341"/>
        </pc:sldMkLst>
        <pc:spChg chg="mod">
          <ac:chgData name="Luoana Becher" userId="1fb6602f-c948-4481-a576-f8cfd597144d" providerId="ADAL" clId="{397C5876-DE96-4FB5-B0B0-6FEB8FA92D09}" dt="2025-09-23T07:28:03.853" v="7" actId="27636"/>
          <ac:spMkLst>
            <pc:docMk/>
            <pc:sldMk cId="4230954171" sldId="341"/>
            <ac:spMk id="3" creationId="{29853F97-215D-DC94-F9F5-6B8E5E04DD7E}"/>
          </ac:spMkLst>
        </pc:spChg>
      </pc:sldChg>
      <pc:sldChg chg="add modTransition">
        <pc:chgData name="Luoana Becher" userId="1fb6602f-c948-4481-a576-f8cfd597144d" providerId="ADAL" clId="{397C5876-DE96-4FB5-B0B0-6FEB8FA92D09}" dt="2025-09-23T07:28:03.072" v="0"/>
        <pc:sldMkLst>
          <pc:docMk/>
          <pc:sldMk cId="141463264" sldId="342"/>
        </pc:sldMkLst>
      </pc:sldChg>
      <pc:sldChg chg="add modTransition">
        <pc:chgData name="Luoana Becher" userId="1fb6602f-c948-4481-a576-f8cfd597144d" providerId="ADAL" clId="{397C5876-DE96-4FB5-B0B0-6FEB8FA92D09}" dt="2025-09-23T07:28:03.072" v="0"/>
        <pc:sldMkLst>
          <pc:docMk/>
          <pc:sldMk cId="177623282" sldId="343"/>
        </pc:sldMkLst>
      </pc:sldChg>
      <pc:sldChg chg="add modTransition">
        <pc:chgData name="Luoana Becher" userId="1fb6602f-c948-4481-a576-f8cfd597144d" providerId="ADAL" clId="{397C5876-DE96-4FB5-B0B0-6FEB8FA92D09}" dt="2025-09-23T07:28:03.072" v="0"/>
        <pc:sldMkLst>
          <pc:docMk/>
          <pc:sldMk cId="2539846731" sldId="344"/>
        </pc:sldMkLst>
      </pc:sldChg>
      <pc:sldChg chg="add modTransition">
        <pc:chgData name="Luoana Becher" userId="1fb6602f-c948-4481-a576-f8cfd597144d" providerId="ADAL" clId="{397C5876-DE96-4FB5-B0B0-6FEB8FA92D09}" dt="2025-09-23T07:28:03.072" v="0"/>
        <pc:sldMkLst>
          <pc:docMk/>
          <pc:sldMk cId="4089322066" sldId="345"/>
        </pc:sldMkLst>
      </pc:sldChg>
      <pc:sldChg chg="add modTransition">
        <pc:chgData name="Luoana Becher" userId="1fb6602f-c948-4481-a576-f8cfd597144d" providerId="ADAL" clId="{397C5876-DE96-4FB5-B0B0-6FEB8FA92D09}" dt="2025-09-23T07:28:03.072" v="0"/>
        <pc:sldMkLst>
          <pc:docMk/>
          <pc:sldMk cId="4178981543" sldId="346"/>
        </pc:sldMkLst>
      </pc:sldChg>
      <pc:sldChg chg="modSp add mod modTransition">
        <pc:chgData name="Luoana Becher" userId="1fb6602f-c948-4481-a576-f8cfd597144d" providerId="ADAL" clId="{397C5876-DE96-4FB5-B0B0-6FEB8FA92D09}" dt="2025-09-23T07:28:03.950" v="8" actId="27636"/>
        <pc:sldMkLst>
          <pc:docMk/>
          <pc:sldMk cId="446256771" sldId="347"/>
        </pc:sldMkLst>
        <pc:spChg chg="mod">
          <ac:chgData name="Luoana Becher" userId="1fb6602f-c948-4481-a576-f8cfd597144d" providerId="ADAL" clId="{397C5876-DE96-4FB5-B0B0-6FEB8FA92D09}" dt="2025-09-23T07:28:03.950" v="8" actId="27636"/>
          <ac:spMkLst>
            <pc:docMk/>
            <pc:sldMk cId="446256771" sldId="347"/>
            <ac:spMk id="3" creationId="{3456414A-824E-1D07-B2CE-BAA36B8EAA1A}"/>
          </ac:spMkLst>
        </pc:spChg>
      </pc:sldChg>
      <pc:sldChg chg="add modTransition">
        <pc:chgData name="Luoana Becher" userId="1fb6602f-c948-4481-a576-f8cfd597144d" providerId="ADAL" clId="{397C5876-DE96-4FB5-B0B0-6FEB8FA92D09}" dt="2025-09-23T07:28:55.718" v="9"/>
        <pc:sldMkLst>
          <pc:docMk/>
          <pc:sldMk cId="1843704355" sldId="355"/>
        </pc:sldMkLst>
      </pc:sldChg>
      <pc:sldChg chg="add modTransition">
        <pc:chgData name="Luoana Becher" userId="1fb6602f-c948-4481-a576-f8cfd597144d" providerId="ADAL" clId="{397C5876-DE96-4FB5-B0B0-6FEB8FA92D09}" dt="2025-09-23T07:28:55.718" v="9"/>
        <pc:sldMkLst>
          <pc:docMk/>
          <pc:sldMk cId="113779486" sldId="356"/>
        </pc:sldMkLst>
      </pc:sldChg>
      <pc:sldChg chg="add modTransition">
        <pc:chgData name="Luoana Becher" userId="1fb6602f-c948-4481-a576-f8cfd597144d" providerId="ADAL" clId="{397C5876-DE96-4FB5-B0B0-6FEB8FA92D09}" dt="2025-09-23T07:28:03.072" v="0"/>
        <pc:sldMkLst>
          <pc:docMk/>
          <pc:sldMk cId="1924899207" sldId="357"/>
        </pc:sldMkLst>
      </pc:sldChg>
      <pc:sldChg chg="add modTransition">
        <pc:chgData name="Luoana Becher" userId="1fb6602f-c948-4481-a576-f8cfd597144d" providerId="ADAL" clId="{397C5876-DE96-4FB5-B0B0-6FEB8FA92D09}" dt="2025-09-23T07:28:03.072" v="0"/>
        <pc:sldMkLst>
          <pc:docMk/>
          <pc:sldMk cId="1320486106" sldId="367"/>
        </pc:sldMkLst>
      </pc:sldChg>
      <pc:sldChg chg="add modTransition">
        <pc:chgData name="Luoana Becher" userId="1fb6602f-c948-4481-a576-f8cfd597144d" providerId="ADAL" clId="{397C5876-DE96-4FB5-B0B0-6FEB8FA92D09}" dt="2025-09-23T07:28:03.072" v="0"/>
        <pc:sldMkLst>
          <pc:docMk/>
          <pc:sldMk cId="2942223221" sldId="368"/>
        </pc:sldMkLst>
      </pc:sldChg>
      <pc:sldChg chg="add modTransition">
        <pc:chgData name="Luoana Becher" userId="1fb6602f-c948-4481-a576-f8cfd597144d" providerId="ADAL" clId="{397C5876-DE96-4FB5-B0B0-6FEB8FA92D09}" dt="2025-09-23T07:28:03.072" v="0"/>
        <pc:sldMkLst>
          <pc:docMk/>
          <pc:sldMk cId="3525072741" sldId="369"/>
        </pc:sldMkLst>
      </pc:sldChg>
      <pc:sldChg chg="modSp add mod setBg">
        <pc:chgData name="Luoana Becher" userId="1fb6602f-c948-4481-a576-f8cfd597144d" providerId="ADAL" clId="{397C5876-DE96-4FB5-B0B0-6FEB8FA92D09}" dt="2025-09-23T07:28:03.587" v="1" actId="27636"/>
        <pc:sldMkLst>
          <pc:docMk/>
          <pc:sldMk cId="3120279852" sldId="2076137830"/>
        </pc:sldMkLst>
        <pc:spChg chg="mod">
          <ac:chgData name="Luoana Becher" userId="1fb6602f-c948-4481-a576-f8cfd597144d" providerId="ADAL" clId="{397C5876-DE96-4FB5-B0B0-6FEB8FA92D09}" dt="2025-09-23T07:28:03.587" v="1" actId="27636"/>
          <ac:spMkLst>
            <pc:docMk/>
            <pc:sldMk cId="3120279852" sldId="2076137830"/>
            <ac:spMk id="4" creationId="{0A18D2A3-A65F-7B81-4FED-FFA24DA24A66}"/>
          </ac:spMkLst>
        </pc:spChg>
      </pc:sldChg>
      <pc:sldChg chg="add setBg">
        <pc:chgData name="Luoana Becher" userId="1fb6602f-c948-4481-a576-f8cfd597144d" providerId="ADAL" clId="{397C5876-DE96-4FB5-B0B0-6FEB8FA92D09}" dt="2025-09-23T07:28:03.072" v="0"/>
        <pc:sldMkLst>
          <pc:docMk/>
          <pc:sldMk cId="1405377806" sldId="2076137831"/>
        </pc:sldMkLst>
      </pc:sldChg>
      <pc:sldChg chg="add">
        <pc:chgData name="Luoana Becher" userId="1fb6602f-c948-4481-a576-f8cfd597144d" providerId="ADAL" clId="{397C5876-DE96-4FB5-B0B0-6FEB8FA92D09}" dt="2025-09-23T07:28:03.072" v="0"/>
        <pc:sldMkLst>
          <pc:docMk/>
          <pc:sldMk cId="3362196362" sldId="2076137835"/>
        </pc:sldMkLst>
      </pc:sldChg>
      <pc:sldChg chg="modSp add mod">
        <pc:chgData name="Luoana Becher" userId="1fb6602f-c948-4481-a576-f8cfd597144d" providerId="ADAL" clId="{397C5876-DE96-4FB5-B0B0-6FEB8FA92D09}" dt="2025-09-23T07:28:03.699" v="4" actId="27636"/>
        <pc:sldMkLst>
          <pc:docMk/>
          <pc:sldMk cId="2809491061" sldId="2076137836"/>
        </pc:sldMkLst>
        <pc:spChg chg="mod">
          <ac:chgData name="Luoana Becher" userId="1fb6602f-c948-4481-a576-f8cfd597144d" providerId="ADAL" clId="{397C5876-DE96-4FB5-B0B0-6FEB8FA92D09}" dt="2025-09-23T07:28:03.699" v="4" actId="27636"/>
          <ac:spMkLst>
            <pc:docMk/>
            <pc:sldMk cId="2809491061" sldId="2076137836"/>
            <ac:spMk id="5" creationId="{F0FD5B9E-108D-E908-FE63-F042025A4EC2}"/>
          </ac:spMkLst>
        </pc:spChg>
      </pc:sldChg>
      <pc:sldChg chg="add modTransition">
        <pc:chgData name="Luoana Becher" userId="1fb6602f-c948-4481-a576-f8cfd597144d" providerId="ADAL" clId="{397C5876-DE96-4FB5-B0B0-6FEB8FA92D09}" dt="2025-09-23T07:28:03.072" v="0"/>
        <pc:sldMkLst>
          <pc:docMk/>
          <pc:sldMk cId="4021643594" sldId="2146846839"/>
        </pc:sldMkLst>
      </pc:sldChg>
      <pc:sldChg chg="add">
        <pc:chgData name="Luoana Becher" userId="1fb6602f-c948-4481-a576-f8cfd597144d" providerId="ADAL" clId="{397C5876-DE96-4FB5-B0B0-6FEB8FA92D09}" dt="2025-09-23T07:28:03.072" v="0"/>
        <pc:sldMkLst>
          <pc:docMk/>
          <pc:sldMk cId="3343693876" sldId="2146846857"/>
        </pc:sldMkLst>
      </pc:sldChg>
      <pc:sldChg chg="add">
        <pc:chgData name="Luoana Becher" userId="1fb6602f-c948-4481-a576-f8cfd597144d" providerId="ADAL" clId="{397C5876-DE96-4FB5-B0B0-6FEB8FA92D09}" dt="2025-09-23T07:28:03.072" v="0"/>
        <pc:sldMkLst>
          <pc:docMk/>
          <pc:sldMk cId="2589226700" sldId="2146846934"/>
        </pc:sldMkLst>
      </pc:sldChg>
      <pc:sldChg chg="add">
        <pc:chgData name="Luoana Becher" userId="1fb6602f-c948-4481-a576-f8cfd597144d" providerId="ADAL" clId="{397C5876-DE96-4FB5-B0B0-6FEB8FA92D09}" dt="2025-09-23T07:28:03.072" v="0"/>
        <pc:sldMkLst>
          <pc:docMk/>
          <pc:sldMk cId="4121216093" sldId="2146846942"/>
        </pc:sldMkLst>
      </pc:sldChg>
      <pc:sldChg chg="add modTransition">
        <pc:chgData name="Luoana Becher" userId="1fb6602f-c948-4481-a576-f8cfd597144d" providerId="ADAL" clId="{397C5876-DE96-4FB5-B0B0-6FEB8FA92D09}" dt="2025-09-23T07:28:03.072" v="0"/>
        <pc:sldMkLst>
          <pc:docMk/>
          <pc:sldMk cId="2454536003" sldId="2147468726"/>
        </pc:sldMkLst>
      </pc:sldChg>
      <pc:sldChg chg="add">
        <pc:chgData name="Luoana Becher" userId="1fb6602f-c948-4481-a576-f8cfd597144d" providerId="ADAL" clId="{397C5876-DE96-4FB5-B0B0-6FEB8FA92D09}" dt="2025-09-23T07:28:03.072" v="0"/>
        <pc:sldMkLst>
          <pc:docMk/>
          <pc:sldMk cId="2460260612" sldId="2147468727"/>
        </pc:sldMkLst>
      </pc:sldChg>
      <pc:sldChg chg="add">
        <pc:chgData name="Luoana Becher" userId="1fb6602f-c948-4481-a576-f8cfd597144d" providerId="ADAL" clId="{397C5876-DE96-4FB5-B0B0-6FEB8FA92D09}" dt="2025-09-23T07:28:03.072" v="0"/>
        <pc:sldMkLst>
          <pc:docMk/>
          <pc:sldMk cId="2267671332" sldId="2147468728"/>
        </pc:sldMkLst>
      </pc:sldChg>
      <pc:sldChg chg="modSp add mod">
        <pc:chgData name="Luoana Becher" userId="1fb6602f-c948-4481-a576-f8cfd597144d" providerId="ADAL" clId="{397C5876-DE96-4FB5-B0B0-6FEB8FA92D09}" dt="2025-09-23T07:28:03.651" v="2" actId="27636"/>
        <pc:sldMkLst>
          <pc:docMk/>
          <pc:sldMk cId="1885416042" sldId="2147468729"/>
        </pc:sldMkLst>
        <pc:spChg chg="mod">
          <ac:chgData name="Luoana Becher" userId="1fb6602f-c948-4481-a576-f8cfd597144d" providerId="ADAL" clId="{397C5876-DE96-4FB5-B0B0-6FEB8FA92D09}" dt="2025-09-23T07:28:03.651" v="2" actId="27636"/>
          <ac:spMkLst>
            <pc:docMk/>
            <pc:sldMk cId="1885416042" sldId="2147468729"/>
            <ac:spMk id="3" creationId="{58C1F1DC-9F2E-45AC-9DE0-CD4D0821F3C1}"/>
          </ac:spMkLst>
        </pc:spChg>
      </pc:sldChg>
      <pc:sldChg chg="add modTransition setBg">
        <pc:chgData name="Luoana Becher" userId="1fb6602f-c948-4481-a576-f8cfd597144d" providerId="ADAL" clId="{397C5876-DE96-4FB5-B0B0-6FEB8FA92D09}" dt="2025-09-23T07:28:03.072" v="0"/>
        <pc:sldMkLst>
          <pc:docMk/>
          <pc:sldMk cId="1277108761" sldId="2147468730"/>
        </pc:sldMkLst>
      </pc:sldChg>
      <pc:sldChg chg="modSp add mod">
        <pc:chgData name="Luoana Becher" userId="1fb6602f-c948-4481-a576-f8cfd597144d" providerId="ADAL" clId="{397C5876-DE96-4FB5-B0B0-6FEB8FA92D09}" dt="2025-09-23T07:28:03.675" v="3" actId="27636"/>
        <pc:sldMkLst>
          <pc:docMk/>
          <pc:sldMk cId="3747661337" sldId="2147468731"/>
        </pc:sldMkLst>
        <pc:spChg chg="mod">
          <ac:chgData name="Luoana Becher" userId="1fb6602f-c948-4481-a576-f8cfd597144d" providerId="ADAL" clId="{397C5876-DE96-4FB5-B0B0-6FEB8FA92D09}" dt="2025-09-23T07:28:03.675" v="3" actId="27636"/>
          <ac:spMkLst>
            <pc:docMk/>
            <pc:sldMk cId="3747661337" sldId="2147468731"/>
            <ac:spMk id="3" creationId="{58C1F1DC-9F2E-45AC-9DE0-CD4D0821F3C1}"/>
          </ac:spMkLst>
        </pc:spChg>
      </pc:sldChg>
      <pc:sldChg chg="add">
        <pc:chgData name="Luoana Becher" userId="1fb6602f-c948-4481-a576-f8cfd597144d" providerId="ADAL" clId="{397C5876-DE96-4FB5-B0B0-6FEB8FA92D09}" dt="2025-09-23T07:28:03.072" v="0"/>
        <pc:sldMkLst>
          <pc:docMk/>
          <pc:sldMk cId="1427613559" sldId="2147468732"/>
        </pc:sldMkLst>
      </pc:sldChg>
      <pc:sldChg chg="add">
        <pc:chgData name="Luoana Becher" userId="1fb6602f-c948-4481-a576-f8cfd597144d" providerId="ADAL" clId="{397C5876-DE96-4FB5-B0B0-6FEB8FA92D09}" dt="2025-09-23T07:28:03.072" v="0"/>
        <pc:sldMkLst>
          <pc:docMk/>
          <pc:sldMk cId="3491315324" sldId="2147468797"/>
        </pc:sldMkLst>
      </pc:sldChg>
      <pc:sldChg chg="add">
        <pc:chgData name="Luoana Becher" userId="1fb6602f-c948-4481-a576-f8cfd597144d" providerId="ADAL" clId="{397C5876-DE96-4FB5-B0B0-6FEB8FA92D09}" dt="2025-09-23T07:28:03.072" v="0"/>
        <pc:sldMkLst>
          <pc:docMk/>
          <pc:sldMk cId="3741335129" sldId="2147468800"/>
        </pc:sldMkLst>
      </pc:sldChg>
      <pc:sldChg chg="add">
        <pc:chgData name="Luoana Becher" userId="1fb6602f-c948-4481-a576-f8cfd597144d" providerId="ADAL" clId="{397C5876-DE96-4FB5-B0B0-6FEB8FA92D09}" dt="2025-09-23T07:28:03.072" v="0"/>
        <pc:sldMkLst>
          <pc:docMk/>
          <pc:sldMk cId="350224717" sldId="2147468801"/>
        </pc:sldMkLst>
      </pc:sldChg>
      <pc:sldChg chg="modSp add mod modTransition">
        <pc:chgData name="Luoana Becher" userId="1fb6602f-c948-4481-a576-f8cfd597144d" providerId="ADAL" clId="{397C5876-DE96-4FB5-B0B0-6FEB8FA92D09}" dt="2025-09-23T07:28:03.812" v="6" actId="27636"/>
        <pc:sldMkLst>
          <pc:docMk/>
          <pc:sldMk cId="326647741" sldId="2147468804"/>
        </pc:sldMkLst>
        <pc:spChg chg="mod">
          <ac:chgData name="Luoana Becher" userId="1fb6602f-c948-4481-a576-f8cfd597144d" providerId="ADAL" clId="{397C5876-DE96-4FB5-B0B0-6FEB8FA92D09}" dt="2025-09-23T07:28:03.812" v="6" actId="27636"/>
          <ac:spMkLst>
            <pc:docMk/>
            <pc:sldMk cId="326647741" sldId="2147468804"/>
            <ac:spMk id="2" creationId="{2F226950-5044-4715-9268-797514A57ED2}"/>
          </ac:spMkLst>
        </pc:spChg>
      </pc:sldChg>
      <pc:sldChg chg="add">
        <pc:chgData name="Luoana Becher" userId="1fb6602f-c948-4481-a576-f8cfd597144d" providerId="ADAL" clId="{397C5876-DE96-4FB5-B0B0-6FEB8FA92D09}" dt="2025-09-23T07:28:03.072" v="0"/>
        <pc:sldMkLst>
          <pc:docMk/>
          <pc:sldMk cId="1629171305" sldId="2147468822"/>
        </pc:sldMkLst>
      </pc:sldChg>
      <pc:sldChg chg="modSp add mod">
        <pc:chgData name="Luoana Becher" userId="1fb6602f-c948-4481-a576-f8cfd597144d" providerId="ADAL" clId="{397C5876-DE96-4FB5-B0B0-6FEB8FA92D09}" dt="2025-09-23T07:28:03.756" v="5" actId="27636"/>
        <pc:sldMkLst>
          <pc:docMk/>
          <pc:sldMk cId="1517487869" sldId="2147480896"/>
        </pc:sldMkLst>
        <pc:spChg chg="mod">
          <ac:chgData name="Luoana Becher" userId="1fb6602f-c948-4481-a576-f8cfd597144d" providerId="ADAL" clId="{397C5876-DE96-4FB5-B0B0-6FEB8FA92D09}" dt="2025-09-23T07:28:03.756" v="5" actId="27636"/>
          <ac:spMkLst>
            <pc:docMk/>
            <pc:sldMk cId="1517487869" sldId="2147480896"/>
            <ac:spMk id="5" creationId="{A70DDBB7-D3A6-456B-B519-62C21F0025CF}"/>
          </ac:spMkLst>
        </pc:spChg>
      </pc:sldChg>
      <pc:sldChg chg="add modTransition">
        <pc:chgData name="Luoana Becher" userId="1fb6602f-c948-4481-a576-f8cfd597144d" providerId="ADAL" clId="{397C5876-DE96-4FB5-B0B0-6FEB8FA92D09}" dt="2025-09-23T07:28:03.072" v="0"/>
        <pc:sldMkLst>
          <pc:docMk/>
          <pc:sldMk cId="2678995381" sldId="2147481026"/>
        </pc:sldMkLst>
      </pc:sldChg>
      <pc:sldChg chg="add">
        <pc:chgData name="Luoana Becher" userId="1fb6602f-c948-4481-a576-f8cfd597144d" providerId="ADAL" clId="{397C5876-DE96-4FB5-B0B0-6FEB8FA92D09}" dt="2025-09-23T07:28:03.072" v="0"/>
        <pc:sldMkLst>
          <pc:docMk/>
          <pc:sldMk cId="2231700848" sldId="2147481666"/>
        </pc:sldMkLst>
      </pc:sldChg>
      <pc:sldChg chg="add">
        <pc:chgData name="Luoana Becher" userId="1fb6602f-c948-4481-a576-f8cfd597144d" providerId="ADAL" clId="{397C5876-DE96-4FB5-B0B0-6FEB8FA92D09}" dt="2025-09-23T07:28:03.072" v="0"/>
        <pc:sldMkLst>
          <pc:docMk/>
          <pc:sldMk cId="1903272686" sldId="2147481673"/>
        </pc:sldMkLst>
      </pc:sldChg>
      <pc:sldChg chg="add">
        <pc:chgData name="Luoana Becher" userId="1fb6602f-c948-4481-a576-f8cfd597144d" providerId="ADAL" clId="{397C5876-DE96-4FB5-B0B0-6FEB8FA92D09}" dt="2025-09-23T07:28:03.072" v="0"/>
        <pc:sldMkLst>
          <pc:docMk/>
          <pc:sldMk cId="1098779140" sldId="2147481706"/>
        </pc:sldMkLst>
      </pc:sldChg>
      <pc:sldChg chg="add modTransition">
        <pc:chgData name="Luoana Becher" userId="1fb6602f-c948-4481-a576-f8cfd597144d" providerId="ADAL" clId="{397C5876-DE96-4FB5-B0B0-6FEB8FA92D09}" dt="2025-09-23T07:28:03.072" v="0"/>
        <pc:sldMkLst>
          <pc:docMk/>
          <pc:sldMk cId="3481378926" sldId="2147481773"/>
        </pc:sldMkLst>
      </pc:sldChg>
      <pc:sldChg chg="add modTransition">
        <pc:chgData name="Luoana Becher" userId="1fb6602f-c948-4481-a576-f8cfd597144d" providerId="ADAL" clId="{397C5876-DE96-4FB5-B0B0-6FEB8FA92D09}" dt="2025-09-23T07:28:03.072" v="0"/>
        <pc:sldMkLst>
          <pc:docMk/>
          <pc:sldMk cId="1039793062" sldId="2147481775"/>
        </pc:sldMkLst>
      </pc:sldChg>
      <pc:sldChg chg="add">
        <pc:chgData name="Luoana Becher" userId="1fb6602f-c948-4481-a576-f8cfd597144d" providerId="ADAL" clId="{397C5876-DE96-4FB5-B0B0-6FEB8FA92D09}" dt="2025-09-23T07:28:55.718" v="9"/>
        <pc:sldMkLst>
          <pc:docMk/>
          <pc:sldMk cId="456664971" sldId="2147481776"/>
        </pc:sldMkLst>
      </pc:sldChg>
      <pc:sldChg chg="add">
        <pc:chgData name="Luoana Becher" userId="1fb6602f-c948-4481-a576-f8cfd597144d" providerId="ADAL" clId="{397C5876-DE96-4FB5-B0B0-6FEB8FA92D09}" dt="2025-09-23T07:28:03.072" v="0"/>
        <pc:sldMkLst>
          <pc:docMk/>
          <pc:sldMk cId="436121064" sldId="2147481780"/>
        </pc:sldMkLst>
      </pc:sldChg>
      <pc:sldChg chg="add">
        <pc:chgData name="Luoana Becher" userId="1fb6602f-c948-4481-a576-f8cfd597144d" providerId="ADAL" clId="{397C5876-DE96-4FB5-B0B0-6FEB8FA92D09}" dt="2025-09-23T07:28:03.072" v="0"/>
        <pc:sldMkLst>
          <pc:docMk/>
          <pc:sldMk cId="1957259100" sldId="2147481787"/>
        </pc:sldMkLst>
      </pc:sldChg>
      <pc:sldChg chg="add">
        <pc:chgData name="Luoana Becher" userId="1fb6602f-c948-4481-a576-f8cfd597144d" providerId="ADAL" clId="{397C5876-DE96-4FB5-B0B0-6FEB8FA92D09}" dt="2025-09-23T07:28:55.718" v="9"/>
        <pc:sldMkLst>
          <pc:docMk/>
          <pc:sldMk cId="842749535" sldId="2147481837"/>
        </pc:sldMkLst>
      </pc:sldChg>
      <pc:sldChg chg="add modTransition">
        <pc:chgData name="Luoana Becher" userId="1fb6602f-c948-4481-a576-f8cfd597144d" providerId="ADAL" clId="{397C5876-DE96-4FB5-B0B0-6FEB8FA92D09}" dt="2025-09-23T07:28:55.718" v="9"/>
        <pc:sldMkLst>
          <pc:docMk/>
          <pc:sldMk cId="3689142657" sldId="2147483634"/>
        </pc:sldMkLst>
      </pc:sldChg>
      <pc:sldChg chg="add">
        <pc:chgData name="Luoana Becher" userId="1fb6602f-c948-4481-a576-f8cfd597144d" providerId="ADAL" clId="{397C5876-DE96-4FB5-B0B0-6FEB8FA92D09}" dt="2025-09-23T07:36:46.374" v="11"/>
        <pc:sldMkLst>
          <pc:docMk/>
          <pc:sldMk cId="2103612276" sldId="2147483635"/>
        </pc:sldMkLst>
      </pc:sldChg>
      <pc:sldChg chg="add">
        <pc:chgData name="Luoana Becher" userId="1fb6602f-c948-4481-a576-f8cfd597144d" providerId="ADAL" clId="{397C5876-DE96-4FB5-B0B0-6FEB8FA92D09}" dt="2025-09-23T07:36:46.374" v="11"/>
        <pc:sldMkLst>
          <pc:docMk/>
          <pc:sldMk cId="3155815677" sldId="2147483636"/>
        </pc:sldMkLst>
      </pc:sldChg>
      <pc:sldChg chg="add">
        <pc:chgData name="Luoana Becher" userId="1fb6602f-c948-4481-a576-f8cfd597144d" providerId="ADAL" clId="{397C5876-DE96-4FB5-B0B0-6FEB8FA92D09}" dt="2025-09-23T07:36:46.374" v="11"/>
        <pc:sldMkLst>
          <pc:docMk/>
          <pc:sldMk cId="914520860" sldId="2147483637"/>
        </pc:sldMkLst>
      </pc:sldChg>
      <pc:sldChg chg="add">
        <pc:chgData name="Luoana Becher" userId="1fb6602f-c948-4481-a576-f8cfd597144d" providerId="ADAL" clId="{397C5876-DE96-4FB5-B0B0-6FEB8FA92D09}" dt="2025-09-23T07:36:46.374" v="11"/>
        <pc:sldMkLst>
          <pc:docMk/>
          <pc:sldMk cId="522987760" sldId="2147483638"/>
        </pc:sldMkLst>
      </pc:sldChg>
      <pc:sldChg chg="add">
        <pc:chgData name="Luoana Becher" userId="1fb6602f-c948-4481-a576-f8cfd597144d" providerId="ADAL" clId="{397C5876-DE96-4FB5-B0B0-6FEB8FA92D09}" dt="2025-09-23T07:36:46.374" v="11"/>
        <pc:sldMkLst>
          <pc:docMk/>
          <pc:sldMk cId="203355358" sldId="2147483639"/>
        </pc:sldMkLst>
      </pc:sldChg>
      <pc:sldChg chg="add">
        <pc:chgData name="Luoana Becher" userId="1fb6602f-c948-4481-a576-f8cfd597144d" providerId="ADAL" clId="{397C5876-DE96-4FB5-B0B0-6FEB8FA92D09}" dt="2025-09-23T07:36:46.374" v="11"/>
        <pc:sldMkLst>
          <pc:docMk/>
          <pc:sldMk cId="919053713" sldId="2147483640"/>
        </pc:sldMkLst>
      </pc:sldChg>
      <pc:sldChg chg="add">
        <pc:chgData name="Luoana Becher" userId="1fb6602f-c948-4481-a576-f8cfd597144d" providerId="ADAL" clId="{397C5876-DE96-4FB5-B0B0-6FEB8FA92D09}" dt="2025-09-23T07:36:46.374" v="11"/>
        <pc:sldMkLst>
          <pc:docMk/>
          <pc:sldMk cId="1722494789" sldId="2147483641"/>
        </pc:sldMkLst>
      </pc:sldChg>
      <pc:sldChg chg="add">
        <pc:chgData name="Luoana Becher" userId="1fb6602f-c948-4481-a576-f8cfd597144d" providerId="ADAL" clId="{397C5876-DE96-4FB5-B0B0-6FEB8FA92D09}" dt="2025-09-23T07:36:46.374" v="11"/>
        <pc:sldMkLst>
          <pc:docMk/>
          <pc:sldMk cId="277346312" sldId="2147483642"/>
        </pc:sldMkLst>
      </pc:sldChg>
      <pc:sldChg chg="add">
        <pc:chgData name="Luoana Becher" userId="1fb6602f-c948-4481-a576-f8cfd597144d" providerId="ADAL" clId="{397C5876-DE96-4FB5-B0B0-6FEB8FA92D09}" dt="2025-09-23T07:36:46.374" v="11"/>
        <pc:sldMkLst>
          <pc:docMk/>
          <pc:sldMk cId="2730230659" sldId="2147483643"/>
        </pc:sldMkLst>
      </pc:sldChg>
      <pc:sldChg chg="add">
        <pc:chgData name="Luoana Becher" userId="1fb6602f-c948-4481-a576-f8cfd597144d" providerId="ADAL" clId="{397C5876-DE96-4FB5-B0B0-6FEB8FA92D09}" dt="2025-09-23T07:36:46.374" v="11"/>
        <pc:sldMkLst>
          <pc:docMk/>
          <pc:sldMk cId="4108333386" sldId="2147483644"/>
        </pc:sldMkLst>
      </pc:sldChg>
      <pc:sldChg chg="add">
        <pc:chgData name="Luoana Becher" userId="1fb6602f-c948-4481-a576-f8cfd597144d" providerId="ADAL" clId="{397C5876-DE96-4FB5-B0B0-6FEB8FA92D09}" dt="2025-09-23T07:36:46.374" v="11"/>
        <pc:sldMkLst>
          <pc:docMk/>
          <pc:sldMk cId="2072395333" sldId="2147483645"/>
        </pc:sldMkLst>
      </pc:sldChg>
      <pc:sldChg chg="add">
        <pc:chgData name="Luoana Becher" userId="1fb6602f-c948-4481-a576-f8cfd597144d" providerId="ADAL" clId="{397C5876-DE96-4FB5-B0B0-6FEB8FA92D09}" dt="2025-09-23T07:36:46.374" v="11"/>
        <pc:sldMkLst>
          <pc:docMk/>
          <pc:sldMk cId="2585316009" sldId="2147483646"/>
        </pc:sldMkLst>
      </pc:sldChg>
      <pc:sldChg chg="add">
        <pc:chgData name="Luoana Becher" userId="1fb6602f-c948-4481-a576-f8cfd597144d" providerId="ADAL" clId="{397C5876-DE96-4FB5-B0B0-6FEB8FA92D09}" dt="2025-09-23T07:36:46.374" v="11"/>
        <pc:sldMkLst>
          <pc:docMk/>
          <pc:sldMk cId="3389579174" sldId="2147483647"/>
        </pc:sldMkLst>
      </pc:sldChg>
    </pc:docChg>
  </pc:docChgLst>
</pc:chgInfo>
</file>

<file path=ppt/comments/modernComment_112_FE278BB8.xml><?xml version="1.0" encoding="utf-8"?>
<p188:cmLst xmlns:a="http://schemas.openxmlformats.org/drawingml/2006/main" xmlns:r="http://schemas.openxmlformats.org/officeDocument/2006/relationships" xmlns:p188="http://schemas.microsoft.com/office/powerpoint/2018/8/main">
  <p188:cm id="{E3080D1F-54DE-4CF7-9916-C676DF8DE8DE}" authorId="{50B64F41-A3B6-DFFF-471F-BCDBEC678237}" created="2025-06-04T10:02:54.616">
    <ac:deMkLst xmlns:ac="http://schemas.microsoft.com/office/drawing/2013/main/command">
      <pc:docMk xmlns:pc="http://schemas.microsoft.com/office/powerpoint/2013/main/command"/>
      <pc:sldMk xmlns:pc="http://schemas.microsoft.com/office/powerpoint/2013/main/command" cId="4264004536" sldId="274"/>
      <ac:spMk id="3" creationId="{3DFBFA38-6DC0-0984-1809-8A9656A33250}"/>
    </ac:deMkLst>
    <p188:txBody>
      <a:bodyPr/>
      <a:lstStyle/>
      <a:p>
        <a:r>
          <a:rPr lang="en-US"/>
          <a:t>please help the design</a:t>
        </a:r>
      </a:p>
    </p188:txBody>
  </p188:cm>
</p188:cmLst>
</file>

<file path=ppt/comments/modernComment_125_FFAC6F0D.xml><?xml version="1.0" encoding="utf-8"?>
<p188:cmLst xmlns:a="http://schemas.openxmlformats.org/drawingml/2006/main" xmlns:r="http://schemas.openxmlformats.org/officeDocument/2006/relationships" xmlns:p188="http://schemas.microsoft.com/office/powerpoint/2018/8/main">
  <p188:cm id="{CEABE185-1DA0-4B27-A1D3-08070BC4C8DD}" authorId="{50B64F41-A3B6-DFFF-471F-BCDBEC678237}" created="2025-06-04T10:03:14.695">
    <ac:deMkLst xmlns:ac="http://schemas.microsoft.com/office/drawing/2013/main/command">
      <pc:docMk xmlns:pc="http://schemas.microsoft.com/office/powerpoint/2013/main/command"/>
      <pc:sldMk xmlns:pc="http://schemas.microsoft.com/office/powerpoint/2013/main/command" cId="4289490701" sldId="293"/>
      <ac:spMk id="25" creationId="{0BA7D9EF-DC58-9DF2-9BF8-5AB5C0619374}"/>
    </ac:deMkLst>
    <p188:txBody>
      <a:bodyPr/>
      <a:lstStyle/>
      <a:p>
        <a:r>
          <a:rPr lang="en-US"/>
          <a:t>[@Edgar Cotte] is this supposed to have text?</a:t>
        </a:r>
      </a:p>
    </p188:txBody>
  </p188:cm>
</p188:cmLst>
</file>

<file path=ppt/comments/modernComment_130_26F1404B.xml><?xml version="1.0" encoding="utf-8"?>
<p188:cmLst xmlns:a="http://schemas.openxmlformats.org/drawingml/2006/main" xmlns:r="http://schemas.openxmlformats.org/officeDocument/2006/relationships" xmlns:p188="http://schemas.microsoft.com/office/powerpoint/2018/8/main">
  <p188:cm id="{E3080D1F-54DE-4CF7-9916-C676DF8DE8DE}" authorId="{50B64F41-A3B6-DFFF-471F-BCDBEC678237}" created="2025-06-04T10:02:54.616">
    <ac:deMkLst xmlns:ac="http://schemas.microsoft.com/office/drawing/2013/main/command">
      <pc:docMk xmlns:pc="http://schemas.microsoft.com/office/powerpoint/2013/main/command"/>
      <pc:sldMk xmlns:pc="http://schemas.microsoft.com/office/powerpoint/2013/main/command" cId="653344843" sldId="304"/>
      <ac:spMk id="3" creationId="{3DFBFA38-6DC0-0984-1809-8A9656A33250}"/>
    </ac:deMkLst>
    <p188:txBody>
      <a:bodyPr/>
      <a:lstStyle/>
      <a:p>
        <a:r>
          <a:rPr lang="en-US"/>
          <a:t>please help the design</a:t>
        </a:r>
      </a:p>
    </p188:txBody>
  </p188:cm>
</p188:cmLst>
</file>

<file path=ppt/comments/modernComment_14B_91995871.xml><?xml version="1.0" encoding="utf-8"?>
<p188:cmLst xmlns:a="http://schemas.openxmlformats.org/drawingml/2006/main" xmlns:r="http://schemas.openxmlformats.org/officeDocument/2006/relationships" xmlns:p188="http://schemas.microsoft.com/office/powerpoint/2018/8/main">
  <p188:cm id="{1BDABD7D-824E-4FFC-BF44-447222A9A9F0}" authorId="{50B64F41-A3B6-DFFF-471F-BCDBEC678237}" created="2025-06-04T08:36:54.334">
    <ac:deMkLst xmlns:ac="http://schemas.microsoft.com/office/drawing/2013/main/command">
      <pc:docMk xmlns:pc="http://schemas.microsoft.com/office/powerpoint/2013/main/command"/>
      <pc:sldMk xmlns:pc="http://schemas.microsoft.com/office/powerpoint/2013/main/command" cId="2442745969" sldId="331"/>
      <ac:picMk id="5" creationId="{1BBBC5A2-776F-A430-DF28-71FA0EB85885}"/>
    </ac:deMkLst>
    <p188:txBody>
      <a:bodyPr/>
      <a:lstStyle/>
      <a:p>
        <a:r>
          <a:rPr lang="en-US"/>
          <a:t>Can we recreate these images but less ugly?</a:t>
        </a:r>
      </a:p>
    </p188:txBody>
  </p188:cm>
</p188:cmLst>
</file>

<file path=ppt/comments/modernComment_7FFFC5B9_70612A6A.xml><?xml version="1.0" encoding="utf-8"?>
<p188:cmLst xmlns:a="http://schemas.openxmlformats.org/drawingml/2006/main" xmlns:r="http://schemas.openxmlformats.org/officeDocument/2006/relationships" xmlns:p188="http://schemas.microsoft.com/office/powerpoint/2018/8/main">
  <p188:cm id="{BBADD6D2-AA81-4782-9B6D-C298954E9EAA}" authorId="{50B64F41-A3B6-DFFF-471F-BCDBEC678237}" created="2025-06-04T08:35:10.737">
    <pc:sldMkLst xmlns:pc="http://schemas.microsoft.com/office/powerpoint/2013/main/command">
      <pc:docMk/>
      <pc:sldMk cId="1885416042" sldId="2147468729"/>
    </pc:sldMkLst>
    <p188:txBody>
      <a:bodyPr/>
      <a:lstStyle/>
      <a:p>
        <a:r>
          <a:rPr lang="en-US"/>
          <a:t>fix coloring</a:t>
        </a:r>
      </a:p>
    </p188:txBody>
  </p188:cm>
</p188:cmLst>
</file>

<file path=ppt/comments/modernComment_7FFFC604_13783FBD.xml><?xml version="1.0" encoding="utf-8"?>
<p188:cmLst xmlns:a="http://schemas.openxmlformats.org/drawingml/2006/main" xmlns:r="http://schemas.openxmlformats.org/officeDocument/2006/relationships" xmlns:p188="http://schemas.microsoft.com/office/powerpoint/2018/8/main">
  <p188:cm id="{25484189-DA81-435A-A21A-0466FCD34F05}" authorId="{50B64F41-A3B6-DFFF-471F-BCDBEC678237}" created="2025-06-04T08:38:02.977">
    <ac:deMkLst xmlns:ac="http://schemas.microsoft.com/office/drawing/2013/main/command">
      <pc:docMk xmlns:pc="http://schemas.microsoft.com/office/powerpoint/2013/main/command"/>
      <pc:sldMk xmlns:pc="http://schemas.microsoft.com/office/powerpoint/2013/main/command" cId="326647741" sldId="2147468804"/>
      <ac:graphicFrameMk id="11" creationId="{DF207E43-3E9B-4230-A2F0-3BE07C1010FD}"/>
    </ac:deMkLst>
    <p188:txBody>
      <a:bodyPr/>
      <a:lstStyle/>
      <a:p>
        <a:r>
          <a:rPr lang="en-US"/>
          <a:t>please design table</a:t>
        </a:r>
      </a:p>
    </p188:txBody>
  </p188:cm>
</p188:cmLst>
</file>

<file path=ppt/comments/modernComment_7FFFF8AD_CF81A06E.xml><?xml version="1.0" encoding="utf-8"?>
<p188:cmLst xmlns:a="http://schemas.openxmlformats.org/drawingml/2006/main" xmlns:r="http://schemas.openxmlformats.org/officeDocument/2006/relationships" xmlns:p188="http://schemas.microsoft.com/office/powerpoint/2018/8/main">
  <p188:cm id="{AF691A8E-C33F-467F-8619-22C499A2C40A}" authorId="{50B64F41-A3B6-DFFF-471F-BCDBEC678237}" created="2025-06-04T08:38:33.009">
    <ac:deMkLst xmlns:ac="http://schemas.microsoft.com/office/drawing/2013/main/command">
      <pc:docMk xmlns:pc="http://schemas.microsoft.com/office/powerpoint/2013/main/command"/>
      <pc:sldMk xmlns:pc="http://schemas.microsoft.com/office/powerpoint/2013/main/command" cId="3481378926" sldId="2147481773"/>
      <ac:spMk id="15" creationId="{F6BB38A6-C9BD-278F-701F-EA9898197B0A}"/>
    </ac:deMkLst>
    <p188:txBody>
      <a:bodyPr/>
      <a:lstStyle/>
      <a:p>
        <a:r>
          <a:rPr lang="en-US"/>
          <a:t>Can we use a progress bar like this on all slides?</a:t>
        </a:r>
      </a:p>
    </p188:txBody>
  </p188:cm>
</p188:cmLst>
</file>

<file path=ppt/comments/modernComment_7FFFF8B4_19FEADE8.xml><?xml version="1.0" encoding="utf-8"?>
<p188:cmLst xmlns:a="http://schemas.openxmlformats.org/drawingml/2006/main" xmlns:r="http://schemas.openxmlformats.org/officeDocument/2006/relationships" xmlns:p188="http://schemas.microsoft.com/office/powerpoint/2018/8/main">
  <p188:cm id="{09A6D569-BEFE-4E96-9076-EC535A800016}" authorId="{50B64F41-A3B6-DFFF-471F-BCDBEC678237}" created="2025-06-04T08:39:14.370">
    <ac:deMkLst xmlns:ac="http://schemas.microsoft.com/office/drawing/2013/main/command">
      <pc:docMk xmlns:pc="http://schemas.microsoft.com/office/powerpoint/2013/main/command"/>
      <pc:sldMk xmlns:pc="http://schemas.microsoft.com/office/powerpoint/2013/main/command" cId="436121064" sldId="2147481780"/>
      <ac:spMk id="29" creationId="{EA296BDA-9D1E-241D-9B44-D19493ACED4F}"/>
    </ac:deMkLst>
    <p188:txBody>
      <a:bodyPr/>
      <a:lstStyle/>
      <a:p>
        <a:r>
          <a:rPr lang="en-US"/>
          <a:t>[@Edgar Cotte] what is supposed to go here?</a:t>
        </a:r>
      </a:p>
    </p188:txBody>
  </p188:cm>
</p188:cmLst>
</file>

<file path=ppt/comments/modernComment_7FFFFFF2_DBE3D981.xml><?xml version="1.0" encoding="utf-8"?>
<p188:cmLst xmlns:a="http://schemas.openxmlformats.org/drawingml/2006/main" xmlns:r="http://schemas.openxmlformats.org/officeDocument/2006/relationships" xmlns:p188="http://schemas.microsoft.com/office/powerpoint/2018/8/main">
  <p188:cm id="{CEABE185-1DA0-4B27-A1D3-08070BC4C8DD}" authorId="{50B64F41-A3B6-DFFF-471F-BCDBEC678237}" created="2025-06-04T10:03:14.695">
    <ac:deMkLst xmlns:ac="http://schemas.microsoft.com/office/drawing/2013/main/command">
      <pc:docMk xmlns:pc="http://schemas.microsoft.com/office/powerpoint/2013/main/command"/>
      <pc:sldMk xmlns:pc="http://schemas.microsoft.com/office/powerpoint/2013/main/command" cId="3689142657" sldId="2147483634"/>
      <ac:spMk id="25" creationId="{0BA7D9EF-DC58-9DF2-9BF8-5AB5C0619374}"/>
    </ac:deMkLst>
    <p188:txBody>
      <a:bodyPr/>
      <a:lstStyle/>
      <a:p>
        <a:r>
          <a:rPr lang="en-US"/>
          <a:t>[@Edgar Cotte] is this supposed to have text?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B87FFE-B351-4184-B8B9-3C7CB3646E28}" type="datetimeFigureOut">
              <a:rPr lang="en-US" smtClean="0"/>
              <a:t>9/24/2025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7F978E-7B53-4444-9445-1DDFD42A947A}" type="slidenum">
              <a:rPr lang="en-US" smtClean="0"/>
              <a:t>‹#›</a:t>
            </a:fld>
            <a:endParaRPr lang="en-US"/>
          </a:p>
        </p:txBody>
      </p:sp>
    </p:spTree>
    <p:extLst>
      <p:ext uri="{BB962C8B-B14F-4D97-AF65-F5344CB8AC3E}">
        <p14:creationId xmlns:p14="http://schemas.microsoft.com/office/powerpoint/2010/main" val="4041597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data-explorer/kusto/management/partitioningpolicy#hash-partition-key"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docs.microsoft.com/en-us/azure/data-explorer/kusto/management/partitioningpolicy#uniform-range-datetime-partition-key" TargetMode="External"/><Relationship Id="rId4" Type="http://schemas.openxmlformats.org/officeDocument/2006/relationships/hyperlink" Target="https://docs.microsoft.com/en-us/azure/data-explorer/kusto/management/partitioningpolicy#partition-propertie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data-explorer/kusto/query/joinoperator"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docs.microsoft.com/en-us/azure/data-explorer/kusto/query/partitionoperator" TargetMode="External"/><Relationship Id="rId5" Type="http://schemas.openxmlformats.org/officeDocument/2006/relationships/hyperlink" Target="https://docs.microsoft.com/en-us/azure/data-explorer/kusto/query/make-seriesoperator" TargetMode="External"/><Relationship Id="rId4" Type="http://schemas.openxmlformats.org/officeDocument/2006/relationships/hyperlink" Target="https://docs.microsoft.com/en-us/azure/data-explorer/kusto/query/summarizeoperator"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zure.microsoft.com/status/"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docs.microsoft.com/en-us/azure/data-explorer/manage-database-permissions" TargetMode="External"/><Relationship Id="rId4" Type="http://schemas.openxmlformats.org/officeDocument/2006/relationships/hyperlink" Target="https://portal.azure.com/#blade/Microsoft_Azure_Support/HelpAndSupportBlade/overview"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data-explorer/kusto/query/make-seriesoperator" TargetMode="External"/><Relationship Id="rId7" Type="http://schemas.openxmlformats.org/officeDocument/2006/relationships/hyperlink" Target="https://docs.microsoft.com/en-us/azure/data-explorer/kusto/query/series-fill-linearfunction"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s://docs.microsoft.com/en-us/azure/data-explorer/kusto/query/series-fill-backwardfunction" TargetMode="External"/><Relationship Id="rId5" Type="http://schemas.openxmlformats.org/officeDocument/2006/relationships/hyperlink" Target="https://docs.microsoft.com/en-us/azure/data-explorer/kusto/query/series-fill-forwardfunction" TargetMode="External"/><Relationship Id="rId4" Type="http://schemas.openxmlformats.org/officeDocument/2006/relationships/hyperlink" Target="https://docs.microsoft.com/en-us/azure/data-explorer/kusto/query/series-fill-constfunction"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azure/data-explorer/kusto/query/series-firfunction"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docs.microsoft.com/en-us/azure/data-explorer/kusto/query/series-iirfunction"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data-explorer/kusto/query/series-periods-detectfunction"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docs.microsoft.com/en-us/azure/data-explorer/kusto/query/series-periods-validatefunction"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data-explorer/kusto/query/series-decomposefunction"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azure/data-explorer/kusto/query/series-decomposefunction"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data-explorer/kusto/management/updatepolicy" TargetMode="External"/><Relationship Id="rId7" Type="http://schemas.openxmlformats.org/officeDocument/2006/relationships/hyperlink" Target="https://docs.microsoft.com/en-us/azure/data-explorer/ingest-data-streaming"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s://docs.microsoft.com/en-us/azure/data-explorer/kusto/concepts/sandboxes#errors" TargetMode="External"/><Relationship Id="rId5" Type="http://schemas.openxmlformats.org/officeDocument/2006/relationships/hyperlink" Target="https://docs.microsoft.com/en-us/azure/data-explorer/kusto/concepts/sandboxes#limitations" TargetMode="External"/><Relationship Id="rId4" Type="http://schemas.openxmlformats.org/officeDocument/2006/relationships/hyperlink" Target="https://docs.microsoft.com/en-us/azure/data-explorer/kusto/management/data-ingestion/ingest-from-query"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learn.microsoft.com/en-us/fabric/fundamentals/share-items"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learn.microsoft.com/en-us/fabric/fundamentals/share-items"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3</a:t>
            </a:fld>
            <a:endParaRPr lang="en-US"/>
          </a:p>
        </p:txBody>
      </p:sp>
    </p:spTree>
    <p:extLst>
      <p:ext uri="{BB962C8B-B14F-4D97-AF65-F5344CB8AC3E}">
        <p14:creationId xmlns:p14="http://schemas.microsoft.com/office/powerpoint/2010/main" val="4274826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https://docs.microsoft.com/azure/data-explorer/kusto/management/materialized-views/materialized-view-overview</a:t>
            </a:r>
          </a:p>
          <a:p>
            <a:endParaRPr lang="en-US"/>
          </a:p>
          <a:p>
            <a:r>
              <a:rPr lang="en-US"/>
              <a:t>https://docs.microsoft.com/azure/data-explorer/kusto/management/materialized-views/materialized-view-create#properties</a:t>
            </a:r>
          </a:p>
        </p:txBody>
      </p:sp>
      <p:sp>
        <p:nvSpPr>
          <p:cNvPr id="4" name="Slide Number Placeholder 3"/>
          <p:cNvSpPr>
            <a:spLocks noGrp="1"/>
          </p:cNvSpPr>
          <p:nvPr>
            <p:ph type="sldNum" sz="quarter" idx="5"/>
          </p:nvPr>
        </p:nvSpPr>
        <p:spPr/>
        <p:txBody>
          <a:bodyPr/>
          <a:lstStyle/>
          <a:p>
            <a:fld id="{F45218A5-DC57-466B-A3DF-87B12B89E629}" type="slidenum">
              <a:rPr lang="en-US" smtClean="0"/>
              <a:t>13</a:t>
            </a:fld>
            <a:endParaRPr lang="en-US"/>
          </a:p>
        </p:txBody>
      </p:sp>
    </p:spTree>
    <p:extLst>
      <p:ext uri="{BB962C8B-B14F-4D97-AF65-F5344CB8AC3E}">
        <p14:creationId xmlns:p14="http://schemas.microsoft.com/office/powerpoint/2010/main" val="2994051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with traditional medallion architecture, we have bronze, silver, gold layers which serve different purposes for analytics. </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9DB70-910C-4CB7-9A85-C064D68A648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95899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SG" sz="1800">
                <a:effectLst/>
                <a:latin typeface="Calibri" panose="020F0502020204030204" pitchFamily="34" charset="0"/>
                <a:ea typeface="Calibri" panose="020F0502020204030204" pitchFamily="34" charset="0"/>
                <a:cs typeface="Calibri" panose="020F0502020204030204" pitchFamily="34" charset="0"/>
              </a:rPr>
              <a:t>Query acceleration indexes and caches data landing in </a:t>
            </a:r>
            <a:r>
              <a:rPr lang="en-SG" sz="1800" err="1">
                <a:effectLst/>
                <a:latin typeface="Calibri" panose="020F0502020204030204" pitchFamily="34" charset="0"/>
                <a:ea typeface="Calibri" panose="020F0502020204030204" pitchFamily="34" charset="0"/>
                <a:cs typeface="Calibri" panose="020F0502020204030204" pitchFamily="34" charset="0"/>
              </a:rPr>
              <a:t>OneLake</a:t>
            </a:r>
            <a:r>
              <a:rPr lang="en-SG" sz="1800">
                <a:effectLst/>
                <a:latin typeface="Calibri" panose="020F0502020204030204" pitchFamily="34" charset="0"/>
                <a:ea typeface="Calibri" panose="020F0502020204030204" pitchFamily="34" charset="0"/>
                <a:cs typeface="Calibri" panose="020F0502020204030204" pitchFamily="34" charset="0"/>
              </a:rPr>
              <a:t> on the fly, allowing customers to run performant queries on large volumes of data. Customers can use this capability to </a:t>
            </a:r>
            <a:r>
              <a:rPr lang="en-SG" sz="1800" err="1">
                <a:effectLst/>
                <a:latin typeface="Calibri" panose="020F0502020204030204" pitchFamily="34" charset="0"/>
                <a:ea typeface="Calibri" panose="020F0502020204030204" pitchFamily="34" charset="0"/>
                <a:cs typeface="Calibri" panose="020F0502020204030204" pitchFamily="34" charset="0"/>
              </a:rPr>
              <a:t>analyze</a:t>
            </a:r>
            <a:r>
              <a:rPr lang="en-SG" sz="1800">
                <a:effectLst/>
                <a:latin typeface="Calibri" panose="020F0502020204030204" pitchFamily="34" charset="0"/>
                <a:ea typeface="Calibri" panose="020F0502020204030204" pitchFamily="34" charset="0"/>
                <a:cs typeface="Calibri" panose="020F0502020204030204" pitchFamily="34" charset="0"/>
              </a:rPr>
              <a:t> real-time streams coming directly into </a:t>
            </a:r>
            <a:r>
              <a:rPr lang="en-SG" sz="1800" err="1">
                <a:effectLst/>
                <a:latin typeface="Calibri" panose="020F0502020204030204" pitchFamily="34" charset="0"/>
                <a:ea typeface="Calibri" panose="020F0502020204030204" pitchFamily="34" charset="0"/>
                <a:cs typeface="Calibri" panose="020F0502020204030204" pitchFamily="34" charset="0"/>
              </a:rPr>
              <a:t>Eventhouse</a:t>
            </a:r>
            <a:r>
              <a:rPr lang="en-SG" sz="1800">
                <a:effectLst/>
                <a:latin typeface="Calibri" panose="020F0502020204030204" pitchFamily="34" charset="0"/>
                <a:ea typeface="Calibri" panose="020F0502020204030204" pitchFamily="34" charset="0"/>
                <a:cs typeface="Calibri" panose="020F0502020204030204" pitchFamily="34" charset="0"/>
              </a:rPr>
              <a:t> and combine it with data landing in </a:t>
            </a:r>
            <a:r>
              <a:rPr lang="en-SG" sz="1800" err="1">
                <a:effectLst/>
                <a:latin typeface="Calibri" panose="020F0502020204030204" pitchFamily="34" charset="0"/>
                <a:ea typeface="Calibri" panose="020F0502020204030204" pitchFamily="34" charset="0"/>
                <a:cs typeface="Calibri" panose="020F0502020204030204" pitchFamily="34" charset="0"/>
              </a:rPr>
              <a:t>OneLake</a:t>
            </a:r>
            <a:r>
              <a:rPr lang="en-SG" sz="1800">
                <a:effectLst/>
                <a:latin typeface="Calibri" panose="020F0502020204030204" pitchFamily="34" charset="0"/>
                <a:ea typeface="Calibri" panose="020F0502020204030204" pitchFamily="34" charset="0"/>
                <a:cs typeface="Calibri" panose="020F0502020204030204" pitchFamily="34" charset="0"/>
              </a:rPr>
              <a:t> either coming from mirrored databases, Warehouses, </a:t>
            </a:r>
            <a:r>
              <a:rPr lang="en-SG" sz="1800" err="1">
                <a:effectLst/>
                <a:latin typeface="Calibri" panose="020F0502020204030204" pitchFamily="34" charset="0"/>
                <a:ea typeface="Calibri" panose="020F0502020204030204" pitchFamily="34" charset="0"/>
                <a:cs typeface="Calibri" panose="020F0502020204030204" pitchFamily="34" charset="0"/>
              </a:rPr>
              <a:t>Lakehouses</a:t>
            </a:r>
            <a:r>
              <a:rPr lang="en-SG" sz="1800">
                <a:effectLst/>
                <a:latin typeface="Calibri" panose="020F0502020204030204" pitchFamily="34" charset="0"/>
                <a:ea typeface="Calibri" panose="020F0502020204030204" pitchFamily="34" charset="0"/>
                <a:cs typeface="Calibri" panose="020F0502020204030204" pitchFamily="34" charset="0"/>
              </a:rPr>
              <a:t> or Spark.  </a:t>
            </a:r>
            <a:endParaRPr lang="en-SG"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When creating a shortcut from an </a:t>
            </a:r>
            <a:r>
              <a:rPr lang="en-US" sz="1800" err="1">
                <a:effectLst/>
                <a:latin typeface="Calibri" panose="020F0502020204030204" pitchFamily="34" charset="0"/>
                <a:ea typeface="Calibri" panose="020F0502020204030204" pitchFamily="34" charset="0"/>
                <a:cs typeface="Calibri" panose="020F0502020204030204" pitchFamily="34" charset="0"/>
              </a:rPr>
              <a:t>Eventhouse</a:t>
            </a:r>
            <a:r>
              <a:rPr lang="en-US" sz="1800">
                <a:effectLst/>
                <a:latin typeface="Calibri" panose="020F0502020204030204" pitchFamily="34" charset="0"/>
                <a:ea typeface="Calibri" panose="020F0502020204030204" pitchFamily="34" charset="0"/>
                <a:cs typeface="Calibri" panose="020F0502020204030204" pitchFamily="34" charset="0"/>
              </a:rPr>
              <a:t> to a </a:t>
            </a:r>
            <a:r>
              <a:rPr lang="en-US" sz="1800" err="1">
                <a:effectLst/>
                <a:latin typeface="Calibri" panose="020F0502020204030204" pitchFamily="34" charset="0"/>
                <a:ea typeface="Calibri" panose="020F0502020204030204" pitchFamily="34" charset="0"/>
                <a:cs typeface="Calibri" panose="020F0502020204030204" pitchFamily="34" charset="0"/>
              </a:rPr>
              <a:t>OneLake</a:t>
            </a:r>
            <a:r>
              <a:rPr lang="en-US" sz="1800">
                <a:effectLst/>
                <a:latin typeface="Calibri" panose="020F0502020204030204" pitchFamily="34" charset="0"/>
                <a:ea typeface="Calibri" panose="020F0502020204030204" pitchFamily="34" charset="0"/>
                <a:cs typeface="Calibri" panose="020F0502020204030204" pitchFamily="34" charset="0"/>
              </a:rPr>
              <a:t> delta table, users can choose if they want to accelerate the shortcut. Accelerating the shortcut means equivalent ingestion into the </a:t>
            </a:r>
            <a:r>
              <a:rPr lang="en-US" sz="1800" err="1">
                <a:effectLst/>
                <a:latin typeface="Calibri" panose="020F0502020204030204" pitchFamily="34" charset="0"/>
                <a:ea typeface="Calibri" panose="020F0502020204030204" pitchFamily="34" charset="0"/>
                <a:cs typeface="Calibri" panose="020F0502020204030204" pitchFamily="34" charset="0"/>
              </a:rPr>
              <a:t>Eventhouse</a:t>
            </a:r>
            <a:r>
              <a:rPr lang="en-US" sz="1800">
                <a:effectLst/>
                <a:latin typeface="Calibri" panose="020F0502020204030204" pitchFamily="34" charset="0"/>
                <a:ea typeface="Calibri" panose="020F0502020204030204" pitchFamily="34" charset="0"/>
                <a:cs typeface="Calibri" panose="020F0502020204030204" pitchFamily="34" charset="0"/>
              </a:rPr>
              <a:t>: indexing, caching, other optimizations that deliver the same level of performance for accelerated shortcuts as native </a:t>
            </a:r>
            <a:r>
              <a:rPr lang="en-US" sz="1800" err="1">
                <a:effectLst/>
                <a:latin typeface="Calibri" panose="020F0502020204030204" pitchFamily="34" charset="0"/>
                <a:ea typeface="Calibri" panose="020F0502020204030204" pitchFamily="34" charset="0"/>
                <a:cs typeface="Calibri" panose="020F0502020204030204" pitchFamily="34" charset="0"/>
              </a:rPr>
              <a:t>Eventhouse</a:t>
            </a:r>
            <a:r>
              <a:rPr lang="en-US" sz="1800">
                <a:effectLst/>
                <a:latin typeface="Calibri" panose="020F0502020204030204" pitchFamily="34" charset="0"/>
                <a:ea typeface="Calibri" panose="020F0502020204030204" pitchFamily="34" charset="0"/>
                <a:cs typeface="Calibri" panose="020F0502020204030204" pitchFamily="34" charset="0"/>
              </a:rPr>
              <a:t> tables. </a:t>
            </a:r>
            <a:endParaRPr lang="en-SG"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B</a:t>
            </a:r>
            <a:r>
              <a:rPr lang="en-SG" sz="1800">
                <a:effectLst/>
                <a:latin typeface="Calibri" panose="020F0502020204030204" pitchFamily="34" charset="0"/>
                <a:ea typeface="Calibri" panose="020F0502020204030204" pitchFamily="34" charset="0"/>
                <a:cs typeface="Calibri" panose="020F0502020204030204" pitchFamily="34" charset="0"/>
              </a:rPr>
              <a:t>y using this feature, you can accelerate data landing in </a:t>
            </a:r>
            <a:r>
              <a:rPr lang="en-SG" sz="1800" err="1">
                <a:effectLst/>
                <a:latin typeface="Calibri" panose="020F0502020204030204" pitchFamily="34" charset="0"/>
                <a:ea typeface="Calibri" panose="020F0502020204030204" pitchFamily="34" charset="0"/>
                <a:cs typeface="Calibri" panose="020F0502020204030204" pitchFamily="34" charset="0"/>
              </a:rPr>
              <a:t>OneLake</a:t>
            </a:r>
            <a:r>
              <a:rPr lang="en-SG" sz="1800">
                <a:effectLst/>
                <a:latin typeface="Calibri" panose="020F0502020204030204" pitchFamily="34" charset="0"/>
                <a:ea typeface="Calibri" panose="020F0502020204030204" pitchFamily="34" charset="0"/>
                <a:cs typeface="Calibri" panose="020F0502020204030204" pitchFamily="34" charset="0"/>
              </a:rPr>
              <a:t>, including existing data and any new updates. This eliminates the need to manage ingestion pipelines, maintain duplicate copies of data, while ensuring that data remains in sync without additional effort. </a:t>
            </a:r>
            <a:endParaRPr lang="en-SG"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When using accelerated </a:t>
            </a:r>
            <a:r>
              <a:rPr lang="en-US" sz="1800" err="1">
                <a:effectLst/>
                <a:latin typeface="Calibri" panose="020F0502020204030204" pitchFamily="34" charset="0"/>
                <a:ea typeface="Calibri" panose="020F0502020204030204" pitchFamily="34" charset="0"/>
                <a:cs typeface="Calibri" panose="020F0502020204030204" pitchFamily="34" charset="0"/>
              </a:rPr>
              <a:t>OneLake</a:t>
            </a:r>
            <a:r>
              <a:rPr lang="en-US" sz="1800">
                <a:effectLst/>
                <a:latin typeface="Calibri" panose="020F0502020204030204" pitchFamily="34" charset="0"/>
                <a:ea typeface="Calibri" panose="020F0502020204030204" pitchFamily="34" charset="0"/>
                <a:cs typeface="Calibri" panose="020F0502020204030204" pitchFamily="34" charset="0"/>
              </a:rPr>
              <a:t> shortcuts, all data management is done by the data writer and in the </a:t>
            </a:r>
            <a:r>
              <a:rPr lang="en-US" sz="1800" err="1">
                <a:effectLst/>
                <a:latin typeface="Calibri" panose="020F0502020204030204" pitchFamily="34" charset="0"/>
                <a:ea typeface="Calibri" panose="020F0502020204030204" pitchFamily="34" charset="0"/>
                <a:cs typeface="Calibri" panose="020F0502020204030204" pitchFamily="34" charset="0"/>
              </a:rPr>
              <a:t>Eventhouse</a:t>
            </a:r>
            <a:r>
              <a:rPr lang="en-US" sz="1800">
                <a:effectLst/>
                <a:latin typeface="Calibri" panose="020F0502020204030204" pitchFamily="34" charset="0"/>
                <a:ea typeface="Calibri" panose="020F0502020204030204" pitchFamily="34" charset="0"/>
                <a:cs typeface="Calibri" panose="020F0502020204030204" pitchFamily="34" charset="0"/>
              </a:rPr>
              <a:t> the accelerated table shortcut, like any other shortcut is read only. </a:t>
            </a:r>
            <a:r>
              <a:rPr lang="en-SG" sz="1800">
                <a:effectLst/>
                <a:latin typeface="Calibri" panose="020F0502020204030204" pitchFamily="34" charset="0"/>
                <a:ea typeface="Calibri" panose="020F0502020204030204" pitchFamily="34" charset="0"/>
                <a:cs typeface="Calibri" panose="020F0502020204030204" pitchFamily="34" charset="0"/>
              </a:rPr>
              <a:t> </a:t>
            </a:r>
            <a:endParaRPr lang="en-SG"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SG" sz="1800">
                <a:effectLst/>
                <a:latin typeface="Calibri" panose="020F0502020204030204" pitchFamily="34" charset="0"/>
                <a:ea typeface="Calibri" panose="020F0502020204030204" pitchFamily="34" charset="0"/>
                <a:cs typeface="Calibri" panose="020F0502020204030204" pitchFamily="34" charset="0"/>
              </a:rPr>
              <a:t>Customers can expect significant performance improvements by enabling this capability, in some cases up to 50x and beyond.  </a:t>
            </a:r>
            <a:endParaRPr lang="en-SG" sz="1800">
              <a:effectLst/>
              <a:latin typeface="Calibri" panose="020F0502020204030204" pitchFamily="34" charset="0"/>
              <a:ea typeface="Calibri" panose="020F0502020204030204" pitchFamily="34" charset="0"/>
              <a:cs typeface="Times New Roman" panose="02020603050405020304" pitchFamily="18" charset="0"/>
            </a:endParaRPr>
          </a:p>
          <a:p>
            <a:endParaRPr lang="en-SG"/>
          </a:p>
        </p:txBody>
      </p:sp>
      <p:sp>
        <p:nvSpPr>
          <p:cNvPr id="4" name="Slide Number Placeholder 3"/>
          <p:cNvSpPr>
            <a:spLocks noGrp="1"/>
          </p:cNvSpPr>
          <p:nvPr>
            <p:ph type="sldNum" sz="quarter" idx="5"/>
          </p:nvPr>
        </p:nvSpPr>
        <p:spPr/>
        <p:txBody>
          <a:bodyPr/>
          <a:lstStyle/>
          <a:p>
            <a:fld id="{222DD76B-AECD-4FCD-B5C0-08A6177071F4}" type="slidenum">
              <a:rPr lang="en-SG" smtClean="0"/>
              <a:t>19</a:t>
            </a:fld>
            <a:endParaRPr lang="en-SG"/>
          </a:p>
        </p:txBody>
      </p:sp>
    </p:spTree>
    <p:extLst>
      <p:ext uri="{BB962C8B-B14F-4D97-AF65-F5344CB8AC3E}">
        <p14:creationId xmlns:p14="http://schemas.microsoft.com/office/powerpoint/2010/main" val="3181244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Cross Organization Big Data analytics. In all industries we have seen needs for data sharing between partners. For example, retailers share sales data with consumer goods suppliers who then use the data to do demand forecasting. In automotive space, we have seen car OEMs sharing IOT data with service providers. Oil and gas companies are sharing data with equipment and infrastructure providers. In precision agriculture, service providers deploy sensors to the field and share soil data with farmers to make watering/fertilizing decisions. In financial industries, index data, transaction data are shared to financial institutions and hedge funds, and sometimes monetized. In health care and education sector, anonymous patient data is shared to research cure for diseases. Governments are sharing data between agencies and with commercial companies. </a:t>
            </a:r>
          </a:p>
          <a:p>
            <a:endParaRPr lang="en-US"/>
          </a:p>
          <a:p>
            <a:endParaRPr lang="en-US"/>
          </a:p>
          <a:p>
            <a:endParaRPr lang="en-US"/>
          </a:p>
          <a:p>
            <a:r>
              <a:rPr lang="en-US"/>
              <a:t>So in this example a </a:t>
            </a:r>
            <a:r>
              <a:rPr lang="en-GB" b="0" i="0">
                <a:solidFill>
                  <a:srgbClr val="1B3139"/>
                </a:solidFill>
                <a:effectLst/>
                <a:latin typeface="DM Sans 14pt" pitchFamily="2" charset="0"/>
              </a:rPr>
              <a:t> A financial data provider was interested in reducing operational inefficiencies with their legacy data delivery channels and making it easier for the end customers to seamlessly access large new datasets.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89CD6-C298-4E60-8877-168DAFF6D8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6947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52AED1-E2F8-4A79-8292-0891CBACE031}" type="slidenum">
              <a:rPr lang="en-CA" smtClean="0"/>
              <a:t>21</a:t>
            </a:fld>
            <a:endParaRPr lang="en-CA"/>
          </a:p>
        </p:txBody>
      </p:sp>
    </p:spTree>
    <p:extLst>
      <p:ext uri="{BB962C8B-B14F-4D97-AF65-F5344CB8AC3E}">
        <p14:creationId xmlns:p14="http://schemas.microsoft.com/office/powerpoint/2010/main" val="3919135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Policies  are control commands that control and manage a wide range of operations from cluster level to table level.  Operations such as </a:t>
            </a:r>
          </a:p>
          <a:p>
            <a:r>
              <a:rPr lang="en-US"/>
              <a:t>controlling and managing the computational resources, </a:t>
            </a:r>
          </a:p>
          <a:p>
            <a:r>
              <a:rPr lang="en-US"/>
              <a:t>defining the batches for data ingestion,  </a:t>
            </a:r>
          </a:p>
          <a:p>
            <a:r>
              <a:rPr lang="en-US"/>
              <a:t>table sharding and growth parameters, </a:t>
            </a:r>
          </a:p>
          <a:p>
            <a:r>
              <a:rPr lang="en-US"/>
              <a:t>defining the timespan for data retention by various database objects, </a:t>
            </a:r>
          </a:p>
          <a:p>
            <a:r>
              <a:rPr lang="en-US"/>
              <a:t>Defining the row level security to grant access, Anonymize data, restrict access are all possible by defining policies either on the server level or on the object level.</a:t>
            </a:r>
          </a:p>
          <a:p>
            <a:r>
              <a:rPr lang="en-US"/>
              <a:t>We will cover Update policy in detail next</a:t>
            </a:r>
          </a:p>
        </p:txBody>
      </p:sp>
      <p:sp>
        <p:nvSpPr>
          <p:cNvPr id="4" name="Slide Number Placeholder 3"/>
          <p:cNvSpPr>
            <a:spLocks noGrp="1"/>
          </p:cNvSpPr>
          <p:nvPr>
            <p:ph type="sldNum" sz="quarter" idx="5"/>
          </p:nvPr>
        </p:nvSpPr>
        <p:spPr/>
        <p:txBody>
          <a:bodyPr/>
          <a:lstStyle/>
          <a:p>
            <a:fld id="{F45218A5-DC57-466B-A3DF-87B12B89E629}" type="slidenum">
              <a:rPr lang="en-US" smtClean="0"/>
              <a:t>23</a:t>
            </a:fld>
            <a:endParaRPr lang="en-US"/>
          </a:p>
        </p:txBody>
      </p:sp>
    </p:spTree>
    <p:extLst>
      <p:ext uri="{BB962C8B-B14F-4D97-AF65-F5344CB8AC3E}">
        <p14:creationId xmlns:p14="http://schemas.microsoft.com/office/powerpoint/2010/main" val="1302077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6E6E6"/>
                </a:solidFill>
                <a:effectLst/>
                <a:latin typeface="Segoe UI" panose="020B0502040204020203" pitchFamily="34" charset="0"/>
              </a:rPr>
              <a:t>However, this performance comes at the expense of some "staleness" in the results.</a:t>
            </a:r>
            <a:br>
              <a:rPr lang="en-US" b="0" i="0">
                <a:solidFill>
                  <a:srgbClr val="E6E6E6"/>
                </a:solidFill>
                <a:effectLst/>
                <a:latin typeface="Segoe UI" panose="020B0502040204020203" pitchFamily="34" charset="0"/>
              </a:rPr>
            </a:br>
            <a:br>
              <a:rPr lang="en-US" b="0" i="0">
                <a:solidFill>
                  <a:srgbClr val="E6E6E6"/>
                </a:solidFill>
                <a:effectLst/>
                <a:latin typeface="Segoe UI" panose="020B0502040204020203" pitchFamily="34" charset="0"/>
              </a:rPr>
            </a:br>
            <a:r>
              <a:rPr lang="en-GB"/>
              <a:t>Ref: https://docs.microsoft.com/azure/data-explorer/kusto/query/query-results-cache </a:t>
            </a:r>
          </a:p>
          <a:p>
            <a:endParaRPr lang="en-GB"/>
          </a:p>
          <a:p>
            <a:r>
              <a:rPr lang="en-GB"/>
              <a:t>Additionally, can:</a:t>
            </a:r>
          </a:p>
          <a:p>
            <a:endParaRPr lang="en-GB"/>
          </a:p>
          <a:p>
            <a:pPr algn="l"/>
            <a:r>
              <a:rPr lang="en-US" b="0" i="0">
                <a:solidFill>
                  <a:srgbClr val="E6E6E6"/>
                </a:solidFill>
                <a:effectLst/>
                <a:latin typeface="Segoe UI" panose="020B0502040204020203" pitchFamily="34" charset="0"/>
              </a:rPr>
              <a:t>.show database cache </a:t>
            </a:r>
            <a:r>
              <a:rPr lang="en-US" b="0" i="0" err="1">
                <a:solidFill>
                  <a:srgbClr val="E6E6E6"/>
                </a:solidFill>
                <a:effectLst/>
                <a:latin typeface="Segoe UI" panose="020B0502040204020203" pitchFamily="34" charset="0"/>
              </a:rPr>
              <a:t>query_results</a:t>
            </a:r>
            <a:endParaRPr lang="en-US" b="0" i="0">
              <a:solidFill>
                <a:srgbClr val="E6E6E6"/>
              </a:solidFill>
              <a:effectLst/>
              <a:latin typeface="Segoe UI" panose="020B0502040204020203" pitchFamily="34" charset="0"/>
            </a:endParaRPr>
          </a:p>
          <a:p>
            <a:br>
              <a:rPr lang="en-US"/>
            </a:br>
            <a:r>
              <a:rPr lang="en-US"/>
              <a:t>and </a:t>
            </a:r>
          </a:p>
          <a:p>
            <a:endParaRPr lang="en-US"/>
          </a:p>
          <a:p>
            <a:r>
              <a:rPr lang="en-GB"/>
              <a:t>.clear database cache </a:t>
            </a:r>
            <a:r>
              <a:rPr lang="en-GB" err="1"/>
              <a:t>queryresults</a:t>
            </a:r>
            <a:endParaRPr lang="en-GB"/>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E6E6E6"/>
                </a:solidFill>
                <a:effectLst/>
                <a:latin typeface="Segoe UI" panose="020B0502040204020203" pitchFamily="34" charset="0"/>
              </a:rPr>
              <a:t>Shard level query results cache</a:t>
            </a:r>
          </a:p>
          <a:p>
            <a:r>
              <a:rPr lang="en-US" b="0" i="0">
                <a:solidFill>
                  <a:srgbClr val="E6E6E6"/>
                </a:solidFill>
                <a:effectLst/>
                <a:latin typeface="Segoe UI" panose="020B0502040204020203" pitchFamily="34" charset="0"/>
              </a:rPr>
              <a:t>is effective when the exact same query is run multiple times in rapid succession and can tolerate returning slightly old data</a:t>
            </a:r>
            <a:endParaRPr lang="en-GB"/>
          </a:p>
          <a:p>
            <a:r>
              <a:rPr lang="en-US"/>
              <a:t>set </a:t>
            </a:r>
            <a:r>
              <a:rPr lang="en-US" err="1"/>
              <a:t>query_results_cache_per_shard</a:t>
            </a:r>
            <a:r>
              <a:rPr lang="en-US"/>
              <a:t>;</a:t>
            </a:r>
          </a:p>
          <a:p>
            <a:r>
              <a:rPr lang="en-US" err="1"/>
              <a:t>GithubEvent</a:t>
            </a:r>
            <a:endParaRPr lang="en-US"/>
          </a:p>
          <a:p>
            <a:r>
              <a:rPr lang="en-US"/>
              <a:t>| where </a:t>
            </a:r>
            <a:r>
              <a:rPr lang="en-US" err="1"/>
              <a:t>CreatedAt</a:t>
            </a:r>
            <a:r>
              <a:rPr lang="en-US"/>
              <a:t> &gt; ago(180d)</a:t>
            </a:r>
          </a:p>
          <a:p>
            <a:r>
              <a:rPr lang="en-US"/>
              <a:t>| summarize </a:t>
            </a:r>
            <a:r>
              <a:rPr lang="en-US" err="1"/>
              <a:t>arg_max</a:t>
            </a:r>
            <a:r>
              <a:rPr lang="en-US"/>
              <a:t>(</a:t>
            </a:r>
            <a:r>
              <a:rPr lang="en-US" err="1"/>
              <a:t>CreatedAt</a:t>
            </a:r>
            <a:r>
              <a:rPr lang="en-US"/>
              <a:t>, Type) by Id</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5894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Filters</a:t>
            </a:r>
          </a:p>
          <a:p>
            <a:pPr algn="l">
              <a:buFont typeface="Arial" panose="020B0604020202020204" pitchFamily="34" charset="0"/>
              <a:buNone/>
            </a:pPr>
            <a:r>
              <a:rPr lang="en-US" b="0"/>
              <a:t>Strings </a:t>
            </a:r>
            <a:r>
              <a:rPr lang="en-US" b="0" i="0">
                <a:solidFill>
                  <a:srgbClr val="E6E6E6"/>
                </a:solidFill>
                <a:effectLst/>
                <a:latin typeface="Segoe UI" panose="020B0502040204020203" pitchFamily="34" charset="0"/>
              </a:rPr>
              <a:t>Medium cardinality is at least 10K distinct values.</a:t>
            </a:r>
          </a:p>
          <a:p>
            <a:pPr algn="l">
              <a:buFont typeface="Arial" panose="020B0604020202020204" pitchFamily="34" charset="0"/>
              <a:buNone/>
            </a:pPr>
            <a:r>
              <a:rPr lang="en-US" b="0" i="0">
                <a:solidFill>
                  <a:srgbClr val="E6E6E6"/>
                </a:solidFill>
                <a:effectLst/>
                <a:latin typeface="Segoe UI" panose="020B0502040204020203" pitchFamily="34" charset="0"/>
              </a:rPr>
              <a:t>Set the </a:t>
            </a:r>
            <a:r>
              <a:rPr lang="en-US" b="0" i="0" u="none" strike="noStrike">
                <a:solidFill>
                  <a:srgbClr val="E6E6E6"/>
                </a:solidFill>
                <a:effectLst/>
                <a:latin typeface="Segoe UI" panose="020B0502040204020203" pitchFamily="34" charset="0"/>
                <a:hlinkClick r:id="rId3"/>
              </a:rPr>
              <a:t>hash partition key</a:t>
            </a:r>
            <a:r>
              <a:rPr lang="en-US" b="0" i="0">
                <a:solidFill>
                  <a:srgbClr val="E6E6E6"/>
                </a:solidFill>
                <a:effectLst/>
                <a:latin typeface="Segoe UI" panose="020B0502040204020203" pitchFamily="34" charset="0"/>
              </a:rPr>
              <a:t> to be the string column, and set the </a:t>
            </a:r>
            <a:r>
              <a:rPr lang="en-US" b="0" i="0" u="none" strike="noStrike" err="1">
                <a:solidFill>
                  <a:srgbClr val="E6E6E6"/>
                </a:solidFill>
                <a:effectLst/>
                <a:latin typeface="Segoe UI" panose="020B0502040204020203" pitchFamily="34" charset="0"/>
                <a:hlinkClick r:id="rId4"/>
              </a:rPr>
              <a:t>PartitionAssigmentMode</a:t>
            </a:r>
            <a:r>
              <a:rPr lang="en-US" b="0" i="0" u="none" strike="noStrike">
                <a:solidFill>
                  <a:srgbClr val="E6E6E6"/>
                </a:solidFill>
                <a:effectLst/>
                <a:latin typeface="Segoe UI" panose="020B0502040204020203" pitchFamily="34" charset="0"/>
                <a:hlinkClick r:id="rId4"/>
              </a:rPr>
              <a:t> property</a:t>
            </a:r>
            <a:r>
              <a:rPr lang="en-US" b="0" i="0">
                <a:solidFill>
                  <a:srgbClr val="E6E6E6"/>
                </a:solidFill>
                <a:effectLst/>
                <a:latin typeface="Segoe UI" panose="020B0502040204020203" pitchFamily="34" charset="0"/>
              </a:rPr>
              <a:t> to </a:t>
            </a:r>
            <a:r>
              <a:rPr lang="en-US" b="1" i="0">
                <a:solidFill>
                  <a:srgbClr val="E6E6E6"/>
                </a:solidFill>
                <a:effectLst/>
                <a:latin typeface="Segoe UI" panose="020B0502040204020203" pitchFamily="34" charset="0"/>
              </a:rPr>
              <a:t>uniform</a:t>
            </a:r>
            <a:r>
              <a:rPr lang="en-US" b="0" i="0">
                <a:solidFill>
                  <a:srgbClr val="E6E6E6"/>
                </a:solidFill>
                <a:effectLst/>
                <a:latin typeface="Segoe UI" panose="020B0502040204020203" pitchFamily="34" charset="0"/>
              </a:rPr>
              <a:t>.</a:t>
            </a:r>
          </a:p>
          <a:p>
            <a:endParaRPr lang="en-US" b="0"/>
          </a:p>
          <a:p>
            <a:r>
              <a:rPr lang="en-US" b="1" err="1"/>
              <a:t>Aggs</a:t>
            </a:r>
            <a:r>
              <a:rPr lang="en-US" b="1"/>
              <a:t>/Joins</a:t>
            </a:r>
          </a:p>
          <a:p>
            <a:r>
              <a:rPr lang="en-US" sz="1200">
                <a:latin typeface="+mn-lt"/>
              </a:rPr>
              <a:t>High cardinality string column, at least 1M distinct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E6E6E6"/>
                </a:solidFill>
                <a:effectLst/>
                <a:latin typeface="Segoe UI" panose="020B0502040204020203" pitchFamily="34" charset="0"/>
              </a:rPr>
              <a:t>Set the </a:t>
            </a:r>
            <a:r>
              <a:rPr lang="en-US" b="0" i="0" u="none" strike="noStrike">
                <a:solidFill>
                  <a:srgbClr val="E6E6E6"/>
                </a:solidFill>
                <a:effectLst/>
                <a:latin typeface="Segoe UI" panose="020B0502040204020203" pitchFamily="34" charset="0"/>
                <a:hlinkClick r:id="rId3"/>
              </a:rPr>
              <a:t>hash partition key</a:t>
            </a:r>
            <a:r>
              <a:rPr lang="en-US" b="0" i="0">
                <a:solidFill>
                  <a:srgbClr val="E6E6E6"/>
                </a:solidFill>
                <a:effectLst/>
                <a:latin typeface="Segoe UI" panose="020B0502040204020203" pitchFamily="34" charset="0"/>
              </a:rPr>
              <a:t> to be the </a:t>
            </a:r>
            <a:r>
              <a:rPr lang="en-US" b="1" i="0">
                <a:solidFill>
                  <a:srgbClr val="E6E6E6"/>
                </a:solidFill>
                <a:effectLst/>
                <a:latin typeface="Segoe UI" panose="020B0502040204020203" pitchFamily="34" charset="0"/>
              </a:rPr>
              <a:t>grouped-by </a:t>
            </a:r>
            <a:r>
              <a:rPr lang="en-US" b="0" i="0">
                <a:solidFill>
                  <a:srgbClr val="E6E6E6"/>
                </a:solidFill>
                <a:effectLst/>
                <a:latin typeface="Segoe UI" panose="020B0502040204020203" pitchFamily="34" charset="0"/>
              </a:rPr>
              <a:t>column </a:t>
            </a:r>
            <a:r>
              <a:rPr lang="en-US" b="0" i="0" err="1">
                <a:solidFill>
                  <a:srgbClr val="E6E6E6"/>
                </a:solidFill>
                <a:effectLst/>
                <a:latin typeface="Segoe UI" panose="020B0502040204020203" pitchFamily="34" charset="0"/>
              </a:rPr>
              <a:t>column</a:t>
            </a:r>
            <a:r>
              <a:rPr lang="en-US" b="0" i="0">
                <a:solidFill>
                  <a:srgbClr val="E6E6E6"/>
                </a:solidFill>
                <a:effectLst/>
                <a:latin typeface="Segoe UI" panose="020B0502040204020203" pitchFamily="34" charset="0"/>
              </a:rPr>
              <a:t>, and set the </a:t>
            </a:r>
            <a:r>
              <a:rPr lang="en-US" b="0" i="0" u="none" strike="noStrike" err="1">
                <a:solidFill>
                  <a:srgbClr val="E6E6E6"/>
                </a:solidFill>
                <a:effectLst/>
                <a:latin typeface="Segoe UI" panose="020B0502040204020203" pitchFamily="34" charset="0"/>
                <a:hlinkClick r:id="rId4"/>
              </a:rPr>
              <a:t>PartitionAssigmentMode</a:t>
            </a:r>
            <a:r>
              <a:rPr lang="en-US" b="0" i="0" u="none" strike="noStrike">
                <a:solidFill>
                  <a:srgbClr val="E6E6E6"/>
                </a:solidFill>
                <a:effectLst/>
                <a:latin typeface="Segoe UI" panose="020B0502040204020203" pitchFamily="34" charset="0"/>
                <a:hlinkClick r:id="rId4"/>
              </a:rPr>
              <a:t> property</a:t>
            </a:r>
            <a:r>
              <a:rPr lang="en-US" b="0" i="0">
                <a:solidFill>
                  <a:srgbClr val="E6E6E6"/>
                </a:solidFill>
                <a:effectLst/>
                <a:latin typeface="Segoe UI" panose="020B0502040204020203" pitchFamily="34" charset="0"/>
              </a:rPr>
              <a:t> to </a:t>
            </a:r>
            <a:r>
              <a:rPr lang="en-US" b="1" i="0">
                <a:solidFill>
                  <a:srgbClr val="E6E6E6"/>
                </a:solidFill>
                <a:effectLst/>
                <a:latin typeface="Segoe UI" panose="020B0502040204020203" pitchFamily="34" charset="0"/>
              </a:rPr>
              <a:t>default</a:t>
            </a:r>
            <a:r>
              <a:rPr lang="en-US" b="0" i="0">
                <a:solidFill>
                  <a:srgbClr val="E6E6E6"/>
                </a:solidFill>
                <a:effectLst/>
                <a:latin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E6E6E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E6E6E6"/>
                </a:solidFill>
                <a:effectLst/>
                <a:latin typeface="Segoe UI" panose="020B0502040204020203" pitchFamily="34" charset="0"/>
              </a:rPr>
              <a:t>Out-of-</a:t>
            </a:r>
            <a:r>
              <a:rPr lang="en-US" b="1" i="0" err="1">
                <a:solidFill>
                  <a:srgbClr val="E6E6E6"/>
                </a:solidFill>
                <a:effectLst/>
                <a:latin typeface="Segoe UI" panose="020B0502040204020203" pitchFamily="34" charset="0"/>
              </a:rPr>
              <a:t>oder</a:t>
            </a:r>
            <a:endParaRPr lang="en-US" b="1" i="0">
              <a:solidFill>
                <a:srgbClr val="E6E6E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E6E6E6"/>
                </a:solidFill>
                <a:effectLst/>
                <a:latin typeface="Segoe UI" panose="020B0502040204020203" pitchFamily="34" charset="0"/>
              </a:rPr>
              <a:t>Due to a backfill from heterogeneous source files that include datetime values over a large time span.</a:t>
            </a:r>
          </a:p>
          <a:p>
            <a:pPr algn="l">
              <a:buFont typeface="Arial" panose="020B0604020202020204" pitchFamily="34" charset="0"/>
              <a:buNone/>
            </a:pPr>
            <a:r>
              <a:rPr lang="en-US" b="0" i="0">
                <a:solidFill>
                  <a:srgbClr val="E6E6E6"/>
                </a:solidFill>
                <a:effectLst/>
                <a:latin typeface="Segoe UI" panose="020B0502040204020203" pitchFamily="34" charset="0"/>
              </a:rPr>
              <a:t>Set the </a:t>
            </a:r>
            <a:r>
              <a:rPr lang="en-US" b="0" i="0" u="none" strike="noStrike">
                <a:solidFill>
                  <a:srgbClr val="E6E6E6"/>
                </a:solidFill>
                <a:effectLst/>
                <a:latin typeface="Segoe UI" panose="020B0502040204020203" pitchFamily="34" charset="0"/>
                <a:hlinkClick r:id="rId5"/>
              </a:rPr>
              <a:t>uniform range datetime partition key</a:t>
            </a:r>
            <a:r>
              <a:rPr lang="en-US" b="0" i="0">
                <a:solidFill>
                  <a:srgbClr val="E6E6E6"/>
                </a:solidFill>
                <a:effectLst/>
                <a:latin typeface="Segoe UI" panose="020B0502040204020203" pitchFamily="34" charset="0"/>
              </a:rPr>
              <a:t> to be the datetime column.</a:t>
            </a:r>
          </a:p>
          <a:p>
            <a:pPr algn="l">
              <a:buFont typeface="Arial" panose="020B0604020202020204" pitchFamily="34" charset="0"/>
              <a:buNone/>
            </a:pPr>
            <a:r>
              <a:rPr lang="en-US" b="0" i="0">
                <a:solidFill>
                  <a:srgbClr val="E6E6E6"/>
                </a:solidFill>
                <a:effectLst/>
                <a:latin typeface="Segoe UI" panose="020B0502040204020203" pitchFamily="34" charset="0"/>
              </a:rPr>
              <a:t>If you need retention and caching policies to align with the datetime values</a:t>
            </a:r>
          </a:p>
          <a:p>
            <a:br>
              <a:rPr lang="en-US"/>
            </a:br>
            <a:endParaRPr lang="en-US" b="0" i="0">
              <a:solidFill>
                <a:srgbClr val="E6E6E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a:solidFill>
                <a:srgbClr val="E6E6E6"/>
              </a:solidFill>
              <a:effectLst/>
              <a:latin typeface="Segoe UI" panose="020B0502040204020203" pitchFamily="34" charset="0"/>
            </a:endParaRPr>
          </a:p>
          <a:p>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581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52AED1-E2F8-4A79-8292-0891CBACE031}" type="slidenum">
              <a:rPr lang="en-CA" smtClean="0"/>
              <a:t>26</a:t>
            </a:fld>
            <a:endParaRPr lang="en-CA"/>
          </a:p>
        </p:txBody>
      </p:sp>
    </p:spTree>
    <p:extLst>
      <p:ext uri="{BB962C8B-B14F-4D97-AF65-F5344CB8AC3E}">
        <p14:creationId xmlns:p14="http://schemas.microsoft.com/office/powerpoint/2010/main" val="1519742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Ref: https://docs.microsoft.com/azure/data-explorer/kusto/management/rowlevelsecuritypolicy</a:t>
            </a:r>
          </a:p>
          <a:p>
            <a:endParaRPr lang="en-GB"/>
          </a:p>
          <a:p>
            <a:r>
              <a:rPr lang="en-GB"/>
              <a:t>Examples:</a:t>
            </a:r>
          </a:p>
          <a:p>
            <a:r>
              <a:rPr lang="en-GB"/>
              <a:t>Limit access to a table, rows, and/or mask columns.</a:t>
            </a:r>
          </a:p>
          <a:p>
            <a:endParaRPr lang="en-GB"/>
          </a:p>
          <a:p>
            <a:pPr algn="l"/>
            <a:r>
              <a:rPr lang="en-US" b="0" i="0">
                <a:solidFill>
                  <a:srgbClr val="E6E6E6"/>
                </a:solidFill>
                <a:effectLst/>
                <a:latin typeface="Segoe UI" panose="020B0502040204020203" pitchFamily="34" charset="0"/>
              </a:rPr>
              <a:t>Slight increases the duration of an RLS query will normally consist of two parts:</a:t>
            </a:r>
          </a:p>
          <a:p>
            <a:pPr algn="l">
              <a:buFont typeface="Arial" panose="020B0604020202020204" pitchFamily="34" charset="0"/>
              <a:buChar char="•"/>
            </a:pPr>
            <a:r>
              <a:rPr lang="en-US" b="0" i="0">
                <a:solidFill>
                  <a:srgbClr val="E6E6E6"/>
                </a:solidFill>
                <a:effectLst/>
                <a:latin typeface="Segoe UI" panose="020B0502040204020203" pitchFamily="34" charset="0"/>
              </a:rPr>
              <a:t>Membership checks in Azure Active Directory</a:t>
            </a:r>
          </a:p>
          <a:p>
            <a:pPr algn="l">
              <a:buFont typeface="Arial" panose="020B0604020202020204" pitchFamily="34" charset="0"/>
              <a:buChar char="•"/>
            </a:pPr>
            <a:r>
              <a:rPr lang="en-US" b="0" i="0">
                <a:solidFill>
                  <a:srgbClr val="E6E6E6"/>
                </a:solidFill>
                <a:effectLst/>
                <a:latin typeface="Segoe UI" panose="020B0502040204020203" pitchFamily="34" charset="0"/>
              </a:rPr>
              <a:t>The filters applied on the data</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0843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4</a:t>
            </a:fld>
            <a:endParaRPr lang="en-US"/>
          </a:p>
        </p:txBody>
      </p:sp>
    </p:spTree>
    <p:extLst>
      <p:ext uri="{BB962C8B-B14F-4D97-AF65-F5344CB8AC3E}">
        <p14:creationId xmlns:p14="http://schemas.microsoft.com/office/powerpoint/2010/main" val="4274826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Ref: https://docs.microsoft.com/azure/data-explorer/kusto/management/rowlevelsecuritypolicy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2217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You can use the following operators with the shuffle command:</a:t>
            </a:r>
          </a:p>
          <a:p>
            <a:pPr algn="l">
              <a:buFont typeface="Arial" panose="020B0604020202020204" pitchFamily="34" charset="0"/>
              <a:buChar char="•"/>
            </a:pPr>
            <a:r>
              <a:rPr lang="en-US" b="0" i="0" u="none" strike="noStrike">
                <a:solidFill>
                  <a:srgbClr val="E6E6E6"/>
                </a:solidFill>
                <a:effectLst/>
                <a:latin typeface="Segoe UI" panose="020B0502040204020203" pitchFamily="34" charset="0"/>
                <a:hlinkClick r:id="rId3"/>
              </a:rPr>
              <a:t>join</a:t>
            </a:r>
            <a:endParaRPr lang="en-US" b="0" i="0">
              <a:solidFill>
                <a:srgbClr val="E6E6E6"/>
              </a:solidFill>
              <a:effectLst/>
              <a:latin typeface="Segoe UI" panose="020B0502040204020203" pitchFamily="34" charset="0"/>
            </a:endParaRPr>
          </a:p>
          <a:p>
            <a:pPr algn="l">
              <a:buFont typeface="Arial" panose="020B0604020202020204" pitchFamily="34" charset="0"/>
              <a:buChar char="•"/>
            </a:pPr>
            <a:r>
              <a:rPr lang="en-US" b="0" i="0" u="none" strike="noStrike">
                <a:solidFill>
                  <a:srgbClr val="E6E6E6"/>
                </a:solidFill>
                <a:effectLst/>
                <a:latin typeface="Segoe UI" panose="020B0502040204020203" pitchFamily="34" charset="0"/>
                <a:hlinkClick r:id="rId4"/>
              </a:rPr>
              <a:t>summarize</a:t>
            </a:r>
            <a:endParaRPr lang="en-US" b="0" i="0">
              <a:solidFill>
                <a:srgbClr val="E6E6E6"/>
              </a:solidFill>
              <a:effectLst/>
              <a:latin typeface="Segoe UI" panose="020B0502040204020203" pitchFamily="34" charset="0"/>
            </a:endParaRPr>
          </a:p>
          <a:p>
            <a:pPr algn="l">
              <a:buFont typeface="Arial" panose="020B0604020202020204" pitchFamily="34" charset="0"/>
              <a:buChar char="•"/>
            </a:pPr>
            <a:r>
              <a:rPr lang="en-US" b="0" i="0" u="none" strike="noStrike">
                <a:solidFill>
                  <a:srgbClr val="E6E6E6"/>
                </a:solidFill>
                <a:effectLst/>
                <a:latin typeface="Segoe UI" panose="020B0502040204020203" pitchFamily="34" charset="0"/>
                <a:hlinkClick r:id="rId5"/>
              </a:rPr>
              <a:t>make-series</a:t>
            </a:r>
            <a:endParaRPr lang="en-US" b="0" i="0">
              <a:solidFill>
                <a:srgbClr val="E6E6E6"/>
              </a:solidFill>
              <a:effectLst/>
              <a:latin typeface="Segoe UI" panose="020B0502040204020203" pitchFamily="34" charset="0"/>
            </a:endParaRPr>
          </a:p>
          <a:p>
            <a:pPr algn="l">
              <a:buFont typeface="Arial" panose="020B0604020202020204" pitchFamily="34" charset="0"/>
              <a:buChar char="•"/>
            </a:pPr>
            <a:r>
              <a:rPr lang="en-US" b="0" i="0" u="none" strike="noStrike">
                <a:solidFill>
                  <a:srgbClr val="E6E6E6"/>
                </a:solidFill>
                <a:effectLst/>
                <a:latin typeface="Segoe UI" panose="020B0502040204020203" pitchFamily="34" charset="0"/>
                <a:hlinkClick r:id="rId6"/>
              </a:rPr>
              <a:t>partition</a:t>
            </a:r>
            <a:endParaRPr lang="en-US"/>
          </a:p>
        </p:txBody>
      </p:sp>
      <p:sp>
        <p:nvSpPr>
          <p:cNvPr id="4" name="Slide Number Placeholder 3"/>
          <p:cNvSpPr>
            <a:spLocks noGrp="1"/>
          </p:cNvSpPr>
          <p:nvPr>
            <p:ph type="sldNum" sz="quarter" idx="5"/>
          </p:nvPr>
        </p:nvSpPr>
        <p:spPr/>
        <p:txBody>
          <a:bodyPr/>
          <a:lstStyle/>
          <a:p>
            <a:fld id="{F45218A5-DC57-466B-A3DF-87B12B89E629}" type="slidenum">
              <a:rPr lang="en-US" smtClean="0"/>
              <a:t>29</a:t>
            </a:fld>
            <a:endParaRPr lang="en-US"/>
          </a:p>
        </p:txBody>
      </p:sp>
    </p:spTree>
    <p:extLst>
      <p:ext uri="{BB962C8B-B14F-4D97-AF65-F5344CB8AC3E}">
        <p14:creationId xmlns:p14="http://schemas.microsoft.com/office/powerpoint/2010/main" val="34314281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Ref: https://docs.microsoft.com/en-us/azure/data-explorer/kusto/query/best-practices </a:t>
            </a:r>
            <a:br>
              <a:rPr lang="en-US"/>
            </a:br>
            <a:endParaRPr lang="en-US"/>
          </a:p>
        </p:txBody>
      </p:sp>
      <p:sp>
        <p:nvSpPr>
          <p:cNvPr id="4" name="Slide Number Placeholder 3"/>
          <p:cNvSpPr>
            <a:spLocks noGrp="1"/>
          </p:cNvSpPr>
          <p:nvPr>
            <p:ph type="sldNum" sz="quarter" idx="5"/>
          </p:nvPr>
        </p:nvSpPr>
        <p:spPr/>
        <p:txBody>
          <a:bodyPr/>
          <a:lstStyle/>
          <a:p>
            <a:fld id="{F45218A5-DC57-466B-A3DF-87B12B89E629}" type="slidenum">
              <a:rPr lang="en-US" smtClean="0"/>
              <a:t>30</a:t>
            </a:fld>
            <a:endParaRPr lang="en-US"/>
          </a:p>
        </p:txBody>
      </p:sp>
    </p:spTree>
    <p:extLst>
      <p:ext uri="{BB962C8B-B14F-4D97-AF65-F5344CB8AC3E}">
        <p14:creationId xmlns:p14="http://schemas.microsoft.com/office/powerpoint/2010/main" val="501325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mj-lt"/>
              <a:buNone/>
            </a:pPr>
            <a:r>
              <a:rPr lang="en-US" sz="1800"/>
              <a:t>Ref: https://docs.microsoft.com/azure/data-explorer/troubleshoot-create-cluster</a:t>
            </a:r>
            <a:endParaRPr lang="en-US" sz="1800" b="0" i="0">
              <a:solidFill>
                <a:srgbClr val="171717"/>
              </a:solidFill>
              <a:effectLst/>
              <a:latin typeface="Segoe UI" panose="020B0502040204020203" pitchFamily="34" charset="0"/>
            </a:endParaRPr>
          </a:p>
          <a:p>
            <a:pPr marL="0" indent="0" algn="l">
              <a:buFont typeface="+mj-lt"/>
              <a:buNone/>
            </a:pPr>
            <a:endParaRPr lang="en-US" sz="1800" b="0" i="0">
              <a:solidFill>
                <a:srgbClr val="171717"/>
              </a:solidFill>
              <a:effectLst/>
              <a:latin typeface="Segoe UI" panose="020B0502040204020203" pitchFamily="34" charset="0"/>
            </a:endParaRPr>
          </a:p>
          <a:p>
            <a:pPr marL="0" indent="0" algn="l">
              <a:buFont typeface="+mj-lt"/>
              <a:buNone/>
            </a:pPr>
            <a:r>
              <a:rPr lang="en-US" sz="1800" b="0" i="0">
                <a:solidFill>
                  <a:srgbClr val="171717"/>
                </a:solidFill>
                <a:effectLst/>
                <a:latin typeface="Segoe UI" panose="020B0502040204020203" pitchFamily="34" charset="0"/>
              </a:rPr>
              <a:t>1. Ensure you have adequate permissions. To create a cluster, you must be a member of the </a:t>
            </a:r>
            <a:r>
              <a:rPr lang="en-US" sz="1800" b="0" i="1">
                <a:solidFill>
                  <a:srgbClr val="171717"/>
                </a:solidFill>
                <a:effectLst/>
                <a:latin typeface="Segoe UI" panose="020B0502040204020203" pitchFamily="34" charset="0"/>
              </a:rPr>
              <a:t>Contributor</a:t>
            </a:r>
            <a:r>
              <a:rPr lang="en-US" sz="1800" b="0" i="0">
                <a:solidFill>
                  <a:srgbClr val="171717"/>
                </a:solidFill>
                <a:effectLst/>
                <a:latin typeface="Segoe UI" panose="020B0502040204020203" pitchFamily="34" charset="0"/>
              </a:rPr>
              <a:t> or </a:t>
            </a:r>
            <a:r>
              <a:rPr lang="en-US" sz="1800" b="0" i="1">
                <a:solidFill>
                  <a:srgbClr val="171717"/>
                </a:solidFill>
                <a:effectLst/>
                <a:latin typeface="Segoe UI" panose="020B0502040204020203" pitchFamily="34" charset="0"/>
              </a:rPr>
              <a:t>Owner</a:t>
            </a:r>
            <a:r>
              <a:rPr lang="en-US" sz="1800" b="0" i="0">
                <a:solidFill>
                  <a:srgbClr val="171717"/>
                </a:solidFill>
                <a:effectLst/>
                <a:latin typeface="Segoe UI" panose="020B0502040204020203" pitchFamily="34" charset="0"/>
              </a:rPr>
              <a:t> role for the Azure subscription. If necessary, work with your subscription administrator so they can add you to the appropriate role.</a:t>
            </a:r>
          </a:p>
          <a:p>
            <a:pPr marL="0" indent="0" algn="l">
              <a:buFont typeface="+mj-lt"/>
              <a:buNone/>
            </a:pPr>
            <a:endParaRPr lang="en-US" sz="1800" b="0" i="0">
              <a:solidFill>
                <a:srgbClr val="171717"/>
              </a:solidFill>
              <a:effectLst/>
              <a:latin typeface="Segoe UI" panose="020B0502040204020203" pitchFamily="34" charset="0"/>
            </a:endParaRPr>
          </a:p>
          <a:p>
            <a:pPr algn="l">
              <a:buFont typeface="+mj-lt"/>
              <a:buNone/>
            </a:pPr>
            <a:r>
              <a:rPr lang="en-US" sz="1800" b="0" i="0">
                <a:solidFill>
                  <a:srgbClr val="171717"/>
                </a:solidFill>
                <a:effectLst/>
                <a:latin typeface="Segoe UI" panose="020B0502040204020203" pitchFamily="34" charset="0"/>
              </a:rPr>
              <a:t>2. Ensure that there are no validation errors related to the cluster name you entered under </a:t>
            </a:r>
            <a:r>
              <a:rPr lang="en-US" sz="1800" b="1" i="0">
                <a:solidFill>
                  <a:srgbClr val="171717"/>
                </a:solidFill>
                <a:effectLst/>
                <a:latin typeface="Segoe UI" panose="020B0502040204020203" pitchFamily="34" charset="0"/>
              </a:rPr>
              <a:t>Create cluster</a:t>
            </a:r>
            <a:r>
              <a:rPr lang="en-US" sz="1800" b="0" i="0">
                <a:solidFill>
                  <a:srgbClr val="171717"/>
                </a:solidFill>
                <a:effectLst/>
                <a:latin typeface="Segoe UI" panose="020B0502040204020203" pitchFamily="34" charset="0"/>
              </a:rPr>
              <a:t> in the Azure portal.</a:t>
            </a:r>
          </a:p>
          <a:p>
            <a:pPr algn="l">
              <a:buFont typeface="+mj-lt"/>
              <a:buNone/>
            </a:pPr>
            <a:endParaRPr lang="en-US" sz="1800" b="0" i="0">
              <a:solidFill>
                <a:srgbClr val="171717"/>
              </a:solidFill>
              <a:effectLst/>
              <a:latin typeface="Segoe UI" panose="020B0502040204020203" pitchFamily="34" charset="0"/>
            </a:endParaRPr>
          </a:p>
          <a:p>
            <a:pPr algn="l">
              <a:buFont typeface="+mj-lt"/>
              <a:buNone/>
            </a:pPr>
            <a:r>
              <a:rPr lang="en-US" sz="1800" b="0" i="0">
                <a:solidFill>
                  <a:srgbClr val="171717"/>
                </a:solidFill>
                <a:effectLst/>
                <a:latin typeface="Segoe UI" panose="020B0502040204020203" pitchFamily="34" charset="0"/>
              </a:rPr>
              <a:t>3. Check the </a:t>
            </a:r>
            <a:r>
              <a:rPr lang="en-US" sz="1800" b="0" i="0" u="none" strike="noStrike">
                <a:solidFill>
                  <a:srgbClr val="171717"/>
                </a:solidFill>
                <a:effectLst/>
                <a:latin typeface="Segoe UI" panose="020B0502040204020203" pitchFamily="34" charset="0"/>
                <a:hlinkClick r:id="rId3"/>
              </a:rPr>
              <a:t>Azure service health dashboard</a:t>
            </a:r>
            <a:r>
              <a:rPr lang="en-US" sz="1800" b="0" i="0">
                <a:solidFill>
                  <a:srgbClr val="171717"/>
                </a:solidFill>
                <a:effectLst/>
                <a:latin typeface="Segoe UI" panose="020B0502040204020203" pitchFamily="34" charset="0"/>
              </a:rPr>
              <a:t>. Look for the status of Azure Data Explorer in the region where you're trying to create the cluster.</a:t>
            </a:r>
          </a:p>
          <a:p>
            <a:pPr algn="l">
              <a:buFont typeface="+mj-lt"/>
              <a:buNone/>
            </a:pPr>
            <a:endParaRPr lang="en-US" sz="1800" b="0" i="0">
              <a:solidFill>
                <a:srgbClr val="171717"/>
              </a:solidFill>
              <a:effectLst/>
              <a:latin typeface="Segoe UI" panose="020B0502040204020203" pitchFamily="34" charset="0"/>
            </a:endParaRPr>
          </a:p>
          <a:p>
            <a:pPr algn="l">
              <a:buFont typeface="+mj-lt"/>
              <a:buNone/>
            </a:pPr>
            <a:r>
              <a:rPr lang="en-US" sz="1800" b="0" i="0">
                <a:solidFill>
                  <a:srgbClr val="171717"/>
                </a:solidFill>
                <a:effectLst/>
                <a:latin typeface="Segoe UI" panose="020B0502040204020203" pitchFamily="34" charset="0"/>
              </a:rPr>
              <a:t>4. If the status isn't </a:t>
            </a:r>
            <a:r>
              <a:rPr lang="en-US" sz="1800" b="1" i="0">
                <a:solidFill>
                  <a:srgbClr val="171717"/>
                </a:solidFill>
                <a:effectLst/>
                <a:latin typeface="Segoe UI" panose="020B0502040204020203" pitchFamily="34" charset="0"/>
              </a:rPr>
              <a:t>Good</a:t>
            </a:r>
            <a:r>
              <a:rPr lang="en-US" sz="1800" b="0" i="0">
                <a:solidFill>
                  <a:srgbClr val="171717"/>
                </a:solidFill>
                <a:effectLst/>
                <a:latin typeface="Segoe UI" panose="020B0502040204020203" pitchFamily="34" charset="0"/>
              </a:rPr>
              <a:t> (green check mark), try creating the cluster after the status improves.</a:t>
            </a:r>
          </a:p>
          <a:p>
            <a:pPr algn="l">
              <a:buFont typeface="+mj-lt"/>
              <a:buNone/>
            </a:pPr>
            <a:endParaRPr lang="en-US" sz="1800" b="0" i="0">
              <a:solidFill>
                <a:srgbClr val="171717"/>
              </a:solidFill>
              <a:effectLst/>
              <a:latin typeface="Segoe UI" panose="020B0502040204020203" pitchFamily="34" charset="0"/>
            </a:endParaRPr>
          </a:p>
          <a:p>
            <a:pPr algn="l">
              <a:buFont typeface="+mj-lt"/>
              <a:buNone/>
            </a:pPr>
            <a:r>
              <a:rPr lang="en-US" sz="1800" b="0" i="0">
                <a:solidFill>
                  <a:srgbClr val="171717"/>
                </a:solidFill>
                <a:effectLst/>
                <a:latin typeface="Segoe UI" panose="020B0502040204020203" pitchFamily="34" charset="0"/>
              </a:rPr>
              <a:t>5. If you still need assistance solving your issue, please open a support request in the </a:t>
            </a:r>
            <a:r>
              <a:rPr lang="en-US" sz="1800" b="0" i="0" u="none" strike="noStrike">
                <a:solidFill>
                  <a:srgbClr val="171717"/>
                </a:solidFill>
                <a:effectLst/>
                <a:latin typeface="Segoe UI" panose="020B0502040204020203" pitchFamily="34" charset="0"/>
                <a:hlinkClick r:id="rId4"/>
              </a:rPr>
              <a:t>Azure portal</a:t>
            </a:r>
            <a:r>
              <a:rPr lang="en-US" sz="1800" b="0" i="0">
                <a:solidFill>
                  <a:srgbClr val="171717"/>
                </a:solidFill>
                <a:effectLst/>
                <a:latin typeface="Segoe UI" panose="020B0502040204020203" pitchFamily="34" charset="0"/>
              </a:rPr>
              <a:t>.</a:t>
            </a:r>
          </a:p>
          <a:p>
            <a:pPr algn="l">
              <a:buFont typeface="+mj-lt"/>
              <a:buNone/>
            </a:pPr>
            <a:endParaRPr lang="en-US" sz="1800" b="0" i="0">
              <a:solidFill>
                <a:srgbClr val="171717"/>
              </a:solidFill>
              <a:effectLst/>
              <a:latin typeface="Segoe UI" panose="020B0502040204020203" pitchFamily="34" charset="0"/>
            </a:endParaRPr>
          </a:p>
          <a:p>
            <a:pPr algn="l">
              <a:buFont typeface="+mj-lt"/>
              <a:buNone/>
            </a:pPr>
            <a:endParaRPr lang="en-US" sz="1800" b="0" i="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800">
              <a:latin typeface="+mn-l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800">
                <a:latin typeface="+mn-lt"/>
              </a:rPr>
              <a:t>Ref: https://docs.microsoft.com/azure/data-explorer/troubleshoot-connect-cluster </a:t>
            </a:r>
            <a:endParaRPr lang="en-US" sz="1800" b="0" i="0">
              <a:solidFill>
                <a:srgbClr val="171717"/>
              </a:solidFill>
              <a:effectLst/>
              <a:latin typeface="Segoe UI" panose="020B0502040204020203" pitchFamily="34" charset="0"/>
            </a:endParaRPr>
          </a:p>
          <a:p>
            <a:pPr algn="l">
              <a:buFont typeface="+mj-lt"/>
              <a:buAutoNum type="arabicPeriod"/>
            </a:pPr>
            <a:endParaRPr lang="en-US" sz="1800" b="0" i="0">
              <a:solidFill>
                <a:srgbClr val="171717"/>
              </a:solidFill>
              <a:effectLst/>
              <a:latin typeface="Segoe UI" panose="020B0502040204020203" pitchFamily="34" charset="0"/>
            </a:endParaRPr>
          </a:p>
          <a:p>
            <a:pPr algn="l">
              <a:buFont typeface="+mj-lt"/>
              <a:buAutoNum type="arabicPeriod"/>
            </a:pPr>
            <a:r>
              <a:rPr lang="en-US" sz="1800" b="0" i="0">
                <a:solidFill>
                  <a:srgbClr val="171717"/>
                </a:solidFill>
                <a:effectLst/>
                <a:latin typeface="Segoe UI" panose="020B0502040204020203" pitchFamily="34" charset="0"/>
              </a:rPr>
              <a:t>Ensure the connection string is correct. It should be in the form: https://&lt;ClusterName&gt;.&lt;Region&gt;.kusto.windows.net, such as the following example: https://docscluster.westus.kusto.windows.net.</a:t>
            </a:r>
          </a:p>
          <a:p>
            <a:pPr algn="l">
              <a:buFont typeface="+mj-lt"/>
              <a:buNone/>
            </a:pPr>
            <a:endParaRPr lang="en-US" sz="1800" b="0" i="0">
              <a:solidFill>
                <a:srgbClr val="171717"/>
              </a:solidFill>
              <a:effectLst/>
              <a:latin typeface="Segoe UI" panose="020B0502040204020203" pitchFamily="34" charset="0"/>
            </a:endParaRPr>
          </a:p>
          <a:p>
            <a:pPr algn="l">
              <a:buFont typeface="+mj-lt"/>
              <a:buNone/>
            </a:pPr>
            <a:r>
              <a:rPr lang="en-US" sz="1800" b="0" i="0">
                <a:solidFill>
                  <a:srgbClr val="171717"/>
                </a:solidFill>
                <a:effectLst/>
                <a:latin typeface="Segoe UI" panose="020B0502040204020203" pitchFamily="34" charset="0"/>
              </a:rPr>
              <a:t>2. Ensure you have adequate permissions. If you don't, you'll get a response of </a:t>
            </a:r>
            <a:r>
              <a:rPr lang="en-US" sz="1800" b="0" i="1">
                <a:solidFill>
                  <a:srgbClr val="171717"/>
                </a:solidFill>
                <a:effectLst/>
                <a:latin typeface="Segoe UI" panose="020B0502040204020203" pitchFamily="34" charset="0"/>
              </a:rPr>
              <a:t>unauthorized</a:t>
            </a:r>
            <a:r>
              <a:rPr lang="en-US" sz="1800" b="0" i="0">
                <a:solidFill>
                  <a:srgbClr val="171717"/>
                </a:solidFill>
                <a:effectLst/>
                <a:latin typeface="Segoe UI" panose="020B0502040204020203" pitchFamily="34" charset="0"/>
              </a:rPr>
              <a:t>.</a:t>
            </a:r>
          </a:p>
          <a:p>
            <a:pPr algn="l">
              <a:buFont typeface="+mj-lt"/>
              <a:buNone/>
            </a:pPr>
            <a:r>
              <a:rPr lang="en-US" sz="1800" b="0" i="0">
                <a:solidFill>
                  <a:srgbClr val="171717"/>
                </a:solidFill>
                <a:effectLst/>
                <a:latin typeface="Segoe UI" panose="020B0502040204020203" pitchFamily="34" charset="0"/>
              </a:rPr>
              <a:t>For more information about permissions, see </a:t>
            </a:r>
            <a:r>
              <a:rPr lang="en-US" sz="1800" b="0" i="0" u="none" strike="noStrike">
                <a:solidFill>
                  <a:srgbClr val="171717"/>
                </a:solidFill>
                <a:effectLst/>
                <a:latin typeface="Segoe UI" panose="020B0502040204020203" pitchFamily="34" charset="0"/>
                <a:hlinkClick r:id="rId5"/>
              </a:rPr>
              <a:t>Manage database permissions</a:t>
            </a:r>
            <a:r>
              <a:rPr lang="en-US" sz="1800" b="0" i="0">
                <a:solidFill>
                  <a:srgbClr val="171717"/>
                </a:solidFill>
                <a:effectLst/>
                <a:latin typeface="Segoe UI" panose="020B0502040204020203" pitchFamily="34" charset="0"/>
              </a:rPr>
              <a:t>. If necessary, work with your cluster administrator so they can add you to the appropriate role.</a:t>
            </a:r>
          </a:p>
          <a:p>
            <a:pPr algn="l">
              <a:buFont typeface="+mj-lt"/>
              <a:buNone/>
            </a:pPr>
            <a:endParaRPr lang="en-US" sz="1800" b="0" i="0">
              <a:solidFill>
                <a:srgbClr val="171717"/>
              </a:solidFill>
              <a:effectLst/>
              <a:latin typeface="Segoe UI" panose="020B0502040204020203" pitchFamily="34" charset="0"/>
            </a:endParaRPr>
          </a:p>
          <a:p>
            <a:pPr algn="l">
              <a:buFont typeface="+mj-lt"/>
              <a:buNone/>
            </a:pPr>
            <a:r>
              <a:rPr lang="en-US" sz="1800" b="0" i="0">
                <a:solidFill>
                  <a:srgbClr val="171717"/>
                </a:solidFill>
                <a:effectLst/>
                <a:latin typeface="Segoe UI" panose="020B0502040204020203" pitchFamily="34" charset="0"/>
              </a:rPr>
              <a:t>3. Verify that the cluster hasn't been deleted: review the activity log in your subscription.</a:t>
            </a:r>
          </a:p>
          <a:p>
            <a:pPr algn="l">
              <a:buFont typeface="+mj-lt"/>
              <a:buNone/>
            </a:pPr>
            <a:endParaRPr lang="en-US" sz="1800" b="0" i="0">
              <a:solidFill>
                <a:srgbClr val="171717"/>
              </a:solidFill>
              <a:effectLst/>
              <a:latin typeface="Segoe UI" panose="020B0502040204020203" pitchFamily="34" charset="0"/>
            </a:endParaRPr>
          </a:p>
          <a:p>
            <a:pPr algn="l">
              <a:buFont typeface="+mj-lt"/>
              <a:buNone/>
            </a:pPr>
            <a:r>
              <a:rPr lang="en-US" sz="1800" b="0" i="0">
                <a:solidFill>
                  <a:srgbClr val="171717"/>
                </a:solidFill>
                <a:effectLst/>
                <a:latin typeface="Segoe UI" panose="020B0502040204020203" pitchFamily="34" charset="0"/>
              </a:rPr>
              <a:t>4. Check the </a:t>
            </a:r>
            <a:r>
              <a:rPr lang="en-US" sz="1800" b="0" i="0" u="none" strike="noStrike">
                <a:solidFill>
                  <a:srgbClr val="171717"/>
                </a:solidFill>
                <a:effectLst/>
                <a:latin typeface="Segoe UI" panose="020B0502040204020203" pitchFamily="34" charset="0"/>
                <a:hlinkClick r:id="rId3"/>
              </a:rPr>
              <a:t>Azure service health dashboard</a:t>
            </a:r>
            <a:r>
              <a:rPr lang="en-US" sz="1800" b="0" i="0">
                <a:solidFill>
                  <a:srgbClr val="171717"/>
                </a:solidFill>
                <a:effectLst/>
                <a:latin typeface="Segoe UI" panose="020B0502040204020203" pitchFamily="34" charset="0"/>
              </a:rPr>
              <a:t>. Look for the status of Azure Data Explorer in the region where you're trying to connect to a cluster.</a:t>
            </a:r>
          </a:p>
          <a:p>
            <a:pPr algn="l">
              <a:buFont typeface="+mj-lt"/>
              <a:buNone/>
            </a:pPr>
            <a:r>
              <a:rPr lang="en-US" sz="1800" b="0" i="0">
                <a:solidFill>
                  <a:srgbClr val="171717"/>
                </a:solidFill>
                <a:effectLst/>
                <a:latin typeface="Segoe UI" panose="020B0502040204020203" pitchFamily="34" charset="0"/>
              </a:rPr>
              <a:t>If the status isn't </a:t>
            </a:r>
            <a:r>
              <a:rPr lang="en-US" sz="1800" b="1" i="0">
                <a:solidFill>
                  <a:srgbClr val="171717"/>
                </a:solidFill>
                <a:effectLst/>
                <a:latin typeface="Segoe UI" panose="020B0502040204020203" pitchFamily="34" charset="0"/>
              </a:rPr>
              <a:t>Good</a:t>
            </a:r>
            <a:r>
              <a:rPr lang="en-US" sz="1800" b="0" i="0">
                <a:solidFill>
                  <a:srgbClr val="171717"/>
                </a:solidFill>
                <a:effectLst/>
                <a:latin typeface="Segoe UI" panose="020B0502040204020203" pitchFamily="34" charset="0"/>
              </a:rPr>
              <a:t> (green check mark), try connecting to the cluster after the status improves.</a:t>
            </a:r>
          </a:p>
          <a:p>
            <a:pPr algn="l">
              <a:buFont typeface="+mj-lt"/>
              <a:buNone/>
            </a:pPr>
            <a:endParaRPr lang="en-US" sz="1800" b="0" i="0">
              <a:solidFill>
                <a:srgbClr val="171717"/>
              </a:solidFill>
              <a:effectLst/>
              <a:latin typeface="Segoe UI" panose="020B0502040204020203" pitchFamily="34" charset="0"/>
            </a:endParaRPr>
          </a:p>
          <a:p>
            <a:pPr algn="l">
              <a:buFont typeface="+mj-lt"/>
              <a:buNone/>
            </a:pPr>
            <a:r>
              <a:rPr lang="en-US" sz="1800" b="0" i="0">
                <a:solidFill>
                  <a:srgbClr val="171717"/>
                </a:solidFill>
                <a:effectLst/>
                <a:latin typeface="Segoe UI" panose="020B0502040204020203" pitchFamily="34" charset="0"/>
              </a:rPr>
              <a:t>5. If you still need assistance solving your issue, please open a support request in the </a:t>
            </a:r>
            <a:r>
              <a:rPr lang="en-US" sz="1800" b="0" i="0" u="none" strike="noStrike">
                <a:solidFill>
                  <a:srgbClr val="171717"/>
                </a:solidFill>
                <a:effectLst/>
                <a:latin typeface="Segoe UI" panose="020B0502040204020203" pitchFamily="34" charset="0"/>
                <a:hlinkClick r:id="rId4"/>
              </a:rPr>
              <a:t>Azure portal</a:t>
            </a:r>
            <a:r>
              <a:rPr lang="en-US" sz="1800" b="0" i="0">
                <a:solidFill>
                  <a:srgbClr val="171717"/>
                </a:solidFill>
                <a:effectLst/>
                <a:latin typeface="Segoe UI" panose="020B0502040204020203" pitchFamily="34" charset="0"/>
              </a:rPr>
              <a:t>.</a:t>
            </a:r>
          </a:p>
          <a:p>
            <a:pPr algn="l">
              <a:buFont typeface="+mj-lt"/>
              <a:buNone/>
            </a:pPr>
            <a:endParaRPr lang="en-US" b="0" i="0">
              <a:solidFill>
                <a:srgbClr val="171717"/>
              </a:solidFill>
              <a:effectLst/>
              <a:latin typeface="Segoe UI" panose="020B0502040204020203" pitchFamily="34" charset="0"/>
            </a:endParaRPr>
          </a:p>
          <a:p>
            <a:pPr algn="l">
              <a:buFont typeface="+mj-lt"/>
              <a:buNone/>
            </a:pPr>
            <a:endParaRPr lang="en-US" b="0" i="0">
              <a:solidFill>
                <a:srgbClr val="171717"/>
              </a:solidFill>
              <a:effectLst/>
              <a:latin typeface="Segoe UI" panose="020B0502040204020203" pitchFamily="34" charset="0"/>
            </a:endParaRPr>
          </a:p>
          <a:p>
            <a:endParaRPr lang="en-US"/>
          </a:p>
          <a:p>
            <a:pPr algn="l"/>
            <a:r>
              <a:rPr lang="en-US" b="1" i="0">
                <a:solidFill>
                  <a:srgbClr val="171717"/>
                </a:solidFill>
                <a:effectLst/>
                <a:latin typeface="Segoe UI" panose="020B0502040204020203" pitchFamily="34" charset="0"/>
              </a:rPr>
              <a:t>Creating a database</a:t>
            </a:r>
          </a:p>
          <a:p>
            <a:pPr algn="l">
              <a:buFont typeface="+mj-lt"/>
              <a:buAutoNum type="arabicPeriod"/>
            </a:pPr>
            <a:r>
              <a:rPr lang="en-US" b="0" i="0">
                <a:solidFill>
                  <a:srgbClr val="171717"/>
                </a:solidFill>
                <a:effectLst/>
                <a:latin typeface="Segoe UI" panose="020B0502040204020203" pitchFamily="34" charset="0"/>
              </a:rPr>
              <a:t>Ensure you have adequate permissions. To create a database, you must be a member of the </a:t>
            </a:r>
            <a:r>
              <a:rPr lang="en-US" b="0" i="1">
                <a:solidFill>
                  <a:srgbClr val="171717"/>
                </a:solidFill>
                <a:effectLst/>
                <a:latin typeface="Segoe UI" panose="020B0502040204020203" pitchFamily="34" charset="0"/>
              </a:rPr>
              <a:t>Contributor</a:t>
            </a:r>
            <a:r>
              <a:rPr lang="en-US" b="0" i="0">
                <a:solidFill>
                  <a:srgbClr val="171717"/>
                </a:solidFill>
                <a:effectLst/>
                <a:latin typeface="Segoe UI" panose="020B0502040204020203" pitchFamily="34" charset="0"/>
              </a:rPr>
              <a:t> or </a:t>
            </a:r>
            <a:r>
              <a:rPr lang="en-US" b="0" i="1">
                <a:solidFill>
                  <a:srgbClr val="171717"/>
                </a:solidFill>
                <a:effectLst/>
                <a:latin typeface="Segoe UI" panose="020B0502040204020203" pitchFamily="34" charset="0"/>
              </a:rPr>
              <a:t>Owner</a:t>
            </a:r>
            <a:r>
              <a:rPr lang="en-US" b="0" i="0">
                <a:solidFill>
                  <a:srgbClr val="171717"/>
                </a:solidFill>
                <a:effectLst/>
                <a:latin typeface="Segoe UI" panose="020B0502040204020203" pitchFamily="34" charset="0"/>
              </a:rPr>
              <a:t> role for the Azure subscription. If necessary, work with your subscription administrator so they can add you to the appropriate role.</a:t>
            </a:r>
          </a:p>
          <a:p>
            <a:pPr algn="l">
              <a:buFont typeface="+mj-lt"/>
              <a:buAutoNum type="arabicPeriod"/>
            </a:pPr>
            <a:endParaRPr lang="en-US" b="0" i="0">
              <a:solidFill>
                <a:srgbClr val="171717"/>
              </a:solidFill>
              <a:effectLst/>
              <a:latin typeface="Segoe UI" panose="020B0502040204020203" pitchFamily="34" charset="0"/>
            </a:endParaRPr>
          </a:p>
          <a:p>
            <a:pPr algn="l">
              <a:buFont typeface="+mj-lt"/>
              <a:buAutoNum type="arabicPeriod"/>
            </a:pPr>
            <a:r>
              <a:rPr lang="en-US" b="0" i="0">
                <a:solidFill>
                  <a:srgbClr val="171717"/>
                </a:solidFill>
                <a:effectLst/>
                <a:latin typeface="Segoe UI" panose="020B0502040204020203" pitchFamily="34" charset="0"/>
              </a:rPr>
              <a:t>Ensure that there are no name validation errors for the database name. The name must be alphanumeric, with a maximum length of 260 characters.</a:t>
            </a:r>
          </a:p>
          <a:p>
            <a:pPr algn="l">
              <a:buFont typeface="+mj-lt"/>
              <a:buAutoNum type="arabicPeriod"/>
            </a:pPr>
            <a:endParaRPr lang="en-US" b="0" i="0">
              <a:solidFill>
                <a:srgbClr val="171717"/>
              </a:solidFill>
              <a:effectLst/>
              <a:latin typeface="Segoe UI" panose="020B0502040204020203" pitchFamily="34" charset="0"/>
            </a:endParaRPr>
          </a:p>
          <a:p>
            <a:pPr algn="l">
              <a:buFont typeface="+mj-lt"/>
              <a:buAutoNum type="arabicPeriod"/>
            </a:pPr>
            <a:r>
              <a:rPr lang="en-US" b="0" i="0">
                <a:solidFill>
                  <a:srgbClr val="171717"/>
                </a:solidFill>
                <a:effectLst/>
                <a:latin typeface="Segoe UI" panose="020B0502040204020203" pitchFamily="34" charset="0"/>
              </a:rPr>
              <a:t>Ensure that the database retention and caching values are within allowable ranges. Retention must be between 1 and 36500 days (100 years). Caching must be between 1 and the maximum value set for retention.</a:t>
            </a:r>
          </a:p>
          <a:p>
            <a:pPr algn="l">
              <a:buFont typeface="+mj-lt"/>
              <a:buAutoNum type="arabicPeriod"/>
            </a:pPr>
            <a:endParaRPr lang="en-US" b="0" i="0">
              <a:solidFill>
                <a:srgbClr val="171717"/>
              </a:solidFill>
              <a:effectLst/>
              <a:latin typeface="Segoe UI" panose="020B0502040204020203" pitchFamily="34" charset="0"/>
            </a:endParaRPr>
          </a:p>
          <a:p>
            <a:pPr algn="l"/>
            <a:r>
              <a:rPr lang="en-US" b="1" i="0">
                <a:solidFill>
                  <a:srgbClr val="171717"/>
                </a:solidFill>
                <a:effectLst/>
                <a:latin typeface="Segoe UI" panose="020B0502040204020203" pitchFamily="34" charset="0"/>
              </a:rPr>
              <a:t>Deleting or renaming a database</a:t>
            </a:r>
          </a:p>
          <a:p>
            <a:pPr marL="228600" indent="-228600" algn="l">
              <a:buAutoNum type="arabicPeriod"/>
            </a:pPr>
            <a:r>
              <a:rPr lang="en-US" b="0" i="0">
                <a:solidFill>
                  <a:srgbClr val="171717"/>
                </a:solidFill>
                <a:effectLst/>
                <a:latin typeface="Segoe UI" panose="020B0502040204020203" pitchFamily="34" charset="0"/>
              </a:rPr>
              <a:t>Ensure you have adequate permissions. </a:t>
            </a:r>
          </a:p>
          <a:p>
            <a:pPr marL="228600" indent="-228600" algn="l">
              <a:buAutoNum type="arabicPeriod"/>
            </a:pPr>
            <a:r>
              <a:rPr lang="en-US" b="0" i="0">
                <a:solidFill>
                  <a:srgbClr val="171717"/>
                </a:solidFill>
                <a:effectLst/>
                <a:latin typeface="Segoe UI" panose="020B0502040204020203" pitchFamily="34" charset="0"/>
              </a:rPr>
              <a:t>To delete or rename a database, you must be a member of the </a:t>
            </a:r>
            <a:r>
              <a:rPr lang="en-US" b="0" i="1">
                <a:solidFill>
                  <a:srgbClr val="171717"/>
                </a:solidFill>
                <a:effectLst/>
                <a:latin typeface="Segoe UI" panose="020B0502040204020203" pitchFamily="34" charset="0"/>
              </a:rPr>
              <a:t>Contributor</a:t>
            </a:r>
            <a:r>
              <a:rPr lang="en-US" b="0" i="0">
                <a:solidFill>
                  <a:srgbClr val="171717"/>
                </a:solidFill>
                <a:effectLst/>
                <a:latin typeface="Segoe UI" panose="020B0502040204020203" pitchFamily="34" charset="0"/>
              </a:rPr>
              <a:t> or </a:t>
            </a:r>
            <a:r>
              <a:rPr lang="en-US" b="0" i="1">
                <a:solidFill>
                  <a:srgbClr val="171717"/>
                </a:solidFill>
                <a:effectLst/>
                <a:latin typeface="Segoe UI" panose="020B0502040204020203" pitchFamily="34" charset="0"/>
              </a:rPr>
              <a:t>Owner</a:t>
            </a:r>
            <a:r>
              <a:rPr lang="en-US" b="0" i="0">
                <a:solidFill>
                  <a:srgbClr val="171717"/>
                </a:solidFill>
                <a:effectLst/>
                <a:latin typeface="Segoe UI" panose="020B0502040204020203" pitchFamily="34" charset="0"/>
              </a:rPr>
              <a:t> role for the Azure subscription. If necessary, work with your subscription administrator so they can add you to the appropriate role. </a:t>
            </a:r>
          </a:p>
          <a:p>
            <a:pPr marL="228600" indent="-228600" algn="l">
              <a:buAutoNum type="arabicPeriod"/>
            </a:pPr>
            <a:r>
              <a:rPr lang="en-US" b="0" i="0">
                <a:solidFill>
                  <a:srgbClr val="171717"/>
                </a:solidFill>
                <a:effectLst/>
                <a:latin typeface="Segoe UI" panose="020B0502040204020203" pitchFamily="34" charset="0"/>
              </a:rPr>
              <a:t>You can also delete or rename a database if you have the </a:t>
            </a:r>
            <a:r>
              <a:rPr lang="en-US" b="0" i="1">
                <a:solidFill>
                  <a:srgbClr val="171717"/>
                </a:solidFill>
                <a:effectLst/>
                <a:latin typeface="Segoe UI" panose="020B0502040204020203" pitchFamily="34" charset="0"/>
              </a:rPr>
              <a:t>database admin</a:t>
            </a:r>
            <a:r>
              <a:rPr lang="en-US" b="0" i="0">
                <a:solidFill>
                  <a:srgbClr val="171717"/>
                </a:solidFill>
                <a:effectLst/>
                <a:latin typeface="Segoe UI" panose="020B0502040204020203" pitchFamily="34" charset="0"/>
              </a:rPr>
              <a:t> role.</a:t>
            </a:r>
          </a:p>
          <a:p>
            <a:pPr marL="228600" indent="-228600" algn="l">
              <a:buAutoNum type="arabicPeriod"/>
            </a:pPr>
            <a:endParaRPr lang="en-US" b="0" i="0">
              <a:solidFill>
                <a:srgbClr val="171717"/>
              </a:solidFill>
              <a:effectLst/>
              <a:latin typeface="Segoe UI" panose="020B0502040204020203" pitchFamily="34" charset="0"/>
            </a:endParaRPr>
          </a:p>
          <a:p>
            <a:pPr algn="l"/>
            <a:r>
              <a:rPr lang="en-US" b="1" i="0">
                <a:solidFill>
                  <a:srgbClr val="171717"/>
                </a:solidFill>
                <a:effectLst/>
                <a:latin typeface="Segoe UI" panose="020B0502040204020203" pitchFamily="34" charset="0"/>
              </a:rPr>
              <a:t>Creating a table</a:t>
            </a:r>
          </a:p>
          <a:p>
            <a:pPr algn="l">
              <a:buFont typeface="+mj-lt"/>
              <a:buAutoNum type="arabicPeriod"/>
            </a:pPr>
            <a:r>
              <a:rPr lang="en-US" b="0" i="0">
                <a:solidFill>
                  <a:srgbClr val="171717"/>
                </a:solidFill>
                <a:effectLst/>
                <a:latin typeface="Segoe UI" panose="020B0502040204020203" pitchFamily="34" charset="0"/>
              </a:rPr>
              <a:t>Ensure you have adequate permissions. To create a table, you must be a member of the </a:t>
            </a:r>
            <a:r>
              <a:rPr lang="en-US" b="0" i="1">
                <a:solidFill>
                  <a:srgbClr val="171717"/>
                </a:solidFill>
                <a:effectLst/>
                <a:latin typeface="Segoe UI" panose="020B0502040204020203" pitchFamily="34" charset="0"/>
              </a:rPr>
              <a:t>database admin</a:t>
            </a:r>
            <a:r>
              <a:rPr lang="en-US" b="0" i="0">
                <a:solidFill>
                  <a:srgbClr val="171717"/>
                </a:solidFill>
                <a:effectLst/>
                <a:latin typeface="Segoe UI" panose="020B0502040204020203" pitchFamily="34" charset="0"/>
              </a:rPr>
              <a:t> or </a:t>
            </a:r>
            <a:r>
              <a:rPr lang="en-US" b="0" i="1">
                <a:solidFill>
                  <a:srgbClr val="171717"/>
                </a:solidFill>
                <a:effectLst/>
                <a:latin typeface="Segoe UI" panose="020B0502040204020203" pitchFamily="34" charset="0"/>
              </a:rPr>
              <a:t>database user</a:t>
            </a:r>
            <a:r>
              <a:rPr lang="en-US" b="0" i="0">
                <a:solidFill>
                  <a:srgbClr val="171717"/>
                </a:solidFill>
                <a:effectLst/>
                <a:latin typeface="Segoe UI" panose="020B0502040204020203" pitchFamily="34" charset="0"/>
              </a:rPr>
              <a:t> role in the database or the </a:t>
            </a:r>
            <a:r>
              <a:rPr lang="en-US" b="0" i="1">
                <a:solidFill>
                  <a:srgbClr val="171717"/>
                </a:solidFill>
                <a:effectLst/>
                <a:latin typeface="Segoe UI" panose="020B0502040204020203" pitchFamily="34" charset="0"/>
              </a:rPr>
              <a:t>Contributor</a:t>
            </a:r>
            <a:r>
              <a:rPr lang="en-US" b="0" i="0">
                <a:solidFill>
                  <a:srgbClr val="171717"/>
                </a:solidFill>
                <a:effectLst/>
                <a:latin typeface="Segoe UI" panose="020B0502040204020203" pitchFamily="34" charset="0"/>
              </a:rPr>
              <a:t> or </a:t>
            </a:r>
            <a:r>
              <a:rPr lang="en-US" b="0" i="1">
                <a:solidFill>
                  <a:srgbClr val="171717"/>
                </a:solidFill>
                <a:effectLst/>
                <a:latin typeface="Segoe UI" panose="020B0502040204020203" pitchFamily="34" charset="0"/>
              </a:rPr>
              <a:t>Owner</a:t>
            </a:r>
            <a:r>
              <a:rPr lang="en-US" b="0" i="0">
                <a:solidFill>
                  <a:srgbClr val="171717"/>
                </a:solidFill>
                <a:effectLst/>
                <a:latin typeface="Segoe UI" panose="020B0502040204020203" pitchFamily="34" charset="0"/>
              </a:rPr>
              <a:t> role for the Azure subscription. If necessary, work with your subscription or cluster administrator so they can add you to the appropriate role.</a:t>
            </a:r>
          </a:p>
          <a:p>
            <a:pPr algn="l">
              <a:buFont typeface="+mj-lt"/>
              <a:buAutoNum type="arabicPeriod"/>
            </a:pPr>
            <a:r>
              <a:rPr lang="en-US" b="0" i="0">
                <a:solidFill>
                  <a:srgbClr val="171717"/>
                </a:solidFill>
                <a:effectLst/>
                <a:latin typeface="Segoe UI" panose="020B0502040204020203" pitchFamily="34" charset="0"/>
              </a:rPr>
              <a:t>For more information about permissions, see </a:t>
            </a:r>
            <a:r>
              <a:rPr lang="en-US" b="0" i="0" u="none" strike="noStrike">
                <a:solidFill>
                  <a:srgbClr val="171717"/>
                </a:solidFill>
                <a:effectLst/>
                <a:latin typeface="Segoe UI" panose="020B0502040204020203" pitchFamily="34" charset="0"/>
                <a:hlinkClick r:id="rId5"/>
              </a:rPr>
              <a:t>Manage database permissions</a:t>
            </a:r>
            <a:r>
              <a:rPr lang="en-US" b="0" i="0">
                <a:solidFill>
                  <a:srgbClr val="171717"/>
                </a:solidFill>
                <a:effectLst/>
                <a:latin typeface="Segoe UI" panose="020B0502040204020203" pitchFamily="34" charset="0"/>
              </a:rPr>
              <a:t>.</a:t>
            </a:r>
          </a:p>
          <a:p>
            <a:pPr algn="l">
              <a:buFont typeface="+mj-lt"/>
              <a:buAutoNum type="arabicPeriod"/>
            </a:pPr>
            <a:r>
              <a:rPr lang="en-US" b="0" i="0">
                <a:solidFill>
                  <a:srgbClr val="171717"/>
                </a:solidFill>
                <a:effectLst/>
                <a:latin typeface="Segoe UI" panose="020B0502040204020203" pitchFamily="34" charset="0"/>
              </a:rPr>
              <a:t>Ensure that a table with the same name doesn't already exist. If it exists, then you can: Create a table with a different name; rename the existing table (requires </a:t>
            </a:r>
            <a:r>
              <a:rPr lang="en-US" b="0" i="1">
                <a:solidFill>
                  <a:srgbClr val="171717"/>
                </a:solidFill>
                <a:effectLst/>
                <a:latin typeface="Segoe UI" panose="020B0502040204020203" pitchFamily="34" charset="0"/>
              </a:rPr>
              <a:t>table admin</a:t>
            </a:r>
            <a:r>
              <a:rPr lang="en-US" b="0" i="0">
                <a:solidFill>
                  <a:srgbClr val="171717"/>
                </a:solidFill>
                <a:effectLst/>
                <a:latin typeface="Segoe UI" panose="020B0502040204020203" pitchFamily="34" charset="0"/>
              </a:rPr>
              <a:t> role); or drop the existing table (requires </a:t>
            </a:r>
            <a:r>
              <a:rPr lang="en-US" b="0" i="1">
                <a:solidFill>
                  <a:srgbClr val="171717"/>
                </a:solidFill>
                <a:effectLst/>
                <a:latin typeface="Segoe UI" panose="020B0502040204020203" pitchFamily="34" charset="0"/>
              </a:rPr>
              <a:t>database admin</a:t>
            </a:r>
            <a:r>
              <a:rPr lang="en-US" b="0" i="0">
                <a:solidFill>
                  <a:srgbClr val="171717"/>
                </a:solidFill>
                <a:effectLst/>
                <a:latin typeface="Segoe UI" panose="020B0502040204020203" pitchFamily="34" charset="0"/>
              </a:rPr>
              <a:t> role). Use the following commands.</a:t>
            </a:r>
          </a:p>
          <a:p>
            <a:pPr algn="l">
              <a:buFont typeface="+mj-lt"/>
              <a:buAutoNum type="arabicPeriod"/>
            </a:pPr>
            <a:endParaRPr lang="en-US" b="0" i="0">
              <a:solidFill>
                <a:srgbClr val="171717"/>
              </a:solidFill>
              <a:effectLst/>
              <a:latin typeface="Segoe UI" panose="020B0502040204020203" pitchFamily="34" charset="0"/>
            </a:endParaRPr>
          </a:p>
          <a:p>
            <a:pPr algn="l">
              <a:buFont typeface="+mj-lt"/>
              <a:buNone/>
            </a:pPr>
            <a:r>
              <a:rPr lang="en-US" b="0" i="0">
                <a:solidFill>
                  <a:srgbClr val="171717"/>
                </a:solidFill>
                <a:effectLst/>
                <a:latin typeface="Segoe UI" panose="020B0502040204020203" pitchFamily="34" charset="0"/>
              </a:rPr>
              <a:t>.drop table &lt;</a:t>
            </a:r>
            <a:r>
              <a:rPr lang="en-US" b="0" i="0" err="1">
                <a:solidFill>
                  <a:srgbClr val="171717"/>
                </a:solidFill>
                <a:effectLst/>
                <a:latin typeface="Segoe UI" panose="020B0502040204020203" pitchFamily="34" charset="0"/>
              </a:rPr>
              <a:t>TableName</a:t>
            </a:r>
            <a:r>
              <a:rPr lang="en-US" b="0" i="0">
                <a:solidFill>
                  <a:srgbClr val="171717"/>
                </a:solidFill>
                <a:effectLst/>
                <a:latin typeface="Segoe UI" panose="020B0502040204020203" pitchFamily="34" charset="0"/>
              </a:rPr>
              <a:t>&gt;</a:t>
            </a:r>
          </a:p>
          <a:p>
            <a:pPr algn="l">
              <a:buFont typeface="+mj-lt"/>
              <a:buNone/>
            </a:pPr>
            <a:r>
              <a:rPr lang="en-US" b="0" i="0">
                <a:solidFill>
                  <a:srgbClr val="171717"/>
                </a:solidFill>
                <a:effectLst/>
                <a:latin typeface="Segoe UI" panose="020B0502040204020203" pitchFamily="34" charset="0"/>
              </a:rPr>
              <a:t>.rename table &lt;</a:t>
            </a:r>
            <a:r>
              <a:rPr lang="en-US" b="0" i="0" err="1">
                <a:solidFill>
                  <a:srgbClr val="171717"/>
                </a:solidFill>
                <a:effectLst/>
                <a:latin typeface="Segoe UI" panose="020B0502040204020203" pitchFamily="34" charset="0"/>
              </a:rPr>
              <a:t>OldTableName</a:t>
            </a:r>
            <a:r>
              <a:rPr lang="en-US" b="0" i="0">
                <a:solidFill>
                  <a:srgbClr val="171717"/>
                </a:solidFill>
                <a:effectLst/>
                <a:latin typeface="Segoe UI" panose="020B0502040204020203" pitchFamily="34" charset="0"/>
              </a:rPr>
              <a:t>&gt; to &lt;</a:t>
            </a:r>
            <a:r>
              <a:rPr lang="en-US" b="0" i="0" err="1">
                <a:solidFill>
                  <a:srgbClr val="171717"/>
                </a:solidFill>
                <a:effectLst/>
                <a:latin typeface="Segoe UI" panose="020B0502040204020203" pitchFamily="34" charset="0"/>
              </a:rPr>
              <a:t>NewTableName</a:t>
            </a:r>
            <a:r>
              <a:rPr lang="en-US" b="0" i="0">
                <a:solidFill>
                  <a:srgbClr val="171717"/>
                </a:solidFill>
                <a:effectLst/>
                <a:latin typeface="Segoe UI" panose="020B0502040204020203" pitchFamily="34" charset="0"/>
              </a:rPr>
              <a:t>&gt;</a:t>
            </a:r>
          </a:p>
          <a:p>
            <a:pPr algn="l">
              <a:buFont typeface="+mj-lt"/>
              <a:buNone/>
            </a:pPr>
            <a:endParaRPr lang="en-US" b="0" i="0">
              <a:solidFill>
                <a:srgbClr val="171717"/>
              </a:solidFill>
              <a:effectLst/>
              <a:latin typeface="Segoe UI" panose="020B0502040204020203" pitchFamily="34" charset="0"/>
            </a:endParaRPr>
          </a:p>
          <a:p>
            <a:pPr algn="l"/>
            <a:r>
              <a:rPr lang="en-US" b="1" i="0">
                <a:solidFill>
                  <a:srgbClr val="171717"/>
                </a:solidFill>
                <a:effectLst/>
                <a:latin typeface="Segoe UI" panose="020B0502040204020203" pitchFamily="34" charset="0"/>
              </a:rPr>
              <a:t>Deleting or renaming a table</a:t>
            </a:r>
          </a:p>
          <a:p>
            <a:pPr marL="228600" indent="-228600" algn="l">
              <a:buAutoNum type="arabicPeriod"/>
            </a:pPr>
            <a:r>
              <a:rPr lang="en-US" b="0" i="0">
                <a:solidFill>
                  <a:srgbClr val="171717"/>
                </a:solidFill>
                <a:effectLst/>
                <a:latin typeface="Segoe UI" panose="020B0502040204020203" pitchFamily="34" charset="0"/>
              </a:rPr>
              <a:t>Ensure you have adequate permissions. </a:t>
            </a:r>
          </a:p>
          <a:p>
            <a:pPr marL="228600" indent="-228600" algn="l">
              <a:buAutoNum type="arabicPeriod"/>
            </a:pPr>
            <a:r>
              <a:rPr lang="en-US" b="0" i="0">
                <a:solidFill>
                  <a:srgbClr val="171717"/>
                </a:solidFill>
                <a:effectLst/>
                <a:latin typeface="Segoe UI" panose="020B0502040204020203" pitchFamily="34" charset="0"/>
              </a:rPr>
              <a:t>To delete or rename a table, you must be a member of the </a:t>
            </a:r>
            <a:r>
              <a:rPr lang="en-US" b="0" i="1">
                <a:solidFill>
                  <a:srgbClr val="171717"/>
                </a:solidFill>
                <a:effectLst/>
                <a:latin typeface="Segoe UI" panose="020B0502040204020203" pitchFamily="34" charset="0"/>
              </a:rPr>
              <a:t>database admin</a:t>
            </a:r>
            <a:r>
              <a:rPr lang="en-US" b="0" i="0">
                <a:solidFill>
                  <a:srgbClr val="171717"/>
                </a:solidFill>
                <a:effectLst/>
                <a:latin typeface="Segoe UI" panose="020B0502040204020203" pitchFamily="34" charset="0"/>
              </a:rPr>
              <a:t> or </a:t>
            </a:r>
            <a:r>
              <a:rPr lang="en-US" b="0" i="1">
                <a:solidFill>
                  <a:srgbClr val="171717"/>
                </a:solidFill>
                <a:effectLst/>
                <a:latin typeface="Segoe UI" panose="020B0502040204020203" pitchFamily="34" charset="0"/>
              </a:rPr>
              <a:t>table admin</a:t>
            </a:r>
            <a:r>
              <a:rPr lang="en-US" b="0" i="0">
                <a:solidFill>
                  <a:srgbClr val="171717"/>
                </a:solidFill>
                <a:effectLst/>
                <a:latin typeface="Segoe UI" panose="020B0502040204020203" pitchFamily="34" charset="0"/>
              </a:rPr>
              <a:t> role in the database. If necessary, work with your subscription or cluster administrator so they can add you to the appropriate role.</a:t>
            </a:r>
          </a:p>
          <a:p>
            <a:pPr algn="l"/>
            <a:r>
              <a:rPr lang="en-US" b="0" i="0">
                <a:solidFill>
                  <a:srgbClr val="171717"/>
                </a:solidFill>
                <a:effectLst/>
                <a:latin typeface="Segoe UI" panose="020B0502040204020203" pitchFamily="34" charset="0"/>
              </a:rPr>
              <a:t>For more information about permissions, see </a:t>
            </a:r>
            <a:r>
              <a:rPr lang="en-US" b="0" i="0" u="none" strike="noStrike">
                <a:solidFill>
                  <a:srgbClr val="171717"/>
                </a:solidFill>
                <a:effectLst/>
                <a:latin typeface="Segoe UI" panose="020B0502040204020203" pitchFamily="34" charset="0"/>
                <a:hlinkClick r:id="rId5"/>
              </a:rPr>
              <a:t>Manage database permissions</a:t>
            </a:r>
            <a:r>
              <a:rPr lang="en-US" b="0" i="0">
                <a:solidFill>
                  <a:srgbClr val="171717"/>
                </a:solidFill>
                <a:effectLst/>
                <a:latin typeface="Segoe UI" panose="020B0502040204020203" pitchFamily="34" charset="0"/>
              </a:rPr>
              <a:t>.</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https://docs.microsoft.com/en-us/azure/data-explorer/troubleshoot-database-table</a:t>
            </a:r>
            <a:endParaRPr lang="en-US"/>
          </a:p>
          <a:p>
            <a:endParaRPr lang="en-US"/>
          </a:p>
        </p:txBody>
      </p:sp>
      <p:sp>
        <p:nvSpPr>
          <p:cNvPr id="4" name="Slide Number Placeholder 3"/>
          <p:cNvSpPr>
            <a:spLocks noGrp="1"/>
          </p:cNvSpPr>
          <p:nvPr>
            <p:ph type="sldNum" sz="quarter" idx="5"/>
          </p:nvPr>
        </p:nvSpPr>
        <p:spPr/>
        <p:txBody>
          <a:bodyPr/>
          <a:lstStyle/>
          <a:p>
            <a:fld id="{F45218A5-DC57-466B-A3DF-87B12B89E629}" type="slidenum">
              <a:rPr lang="en-US" smtClean="0"/>
              <a:t>31</a:t>
            </a:fld>
            <a:endParaRPr lang="en-US"/>
          </a:p>
        </p:txBody>
      </p:sp>
    </p:spTree>
    <p:extLst>
      <p:ext uri="{BB962C8B-B14F-4D97-AF65-F5344CB8AC3E}">
        <p14:creationId xmlns:p14="http://schemas.microsoft.com/office/powerpoint/2010/main" val="4112114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709F3-BCE9-7C04-BBD3-E48EEF8E60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7535B5-CD8F-3A32-79DE-F20CCCCE13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B6F395-0B85-CDFA-4D54-C0E1E06C3756}"/>
              </a:ext>
            </a:extLst>
          </p:cNvPr>
          <p:cNvSpPr>
            <a:spLocks noGrp="1"/>
          </p:cNvSpPr>
          <p:nvPr>
            <p:ph type="body" idx="1"/>
          </p:nvPr>
        </p:nvSpPr>
        <p:spPr/>
        <p:txBody>
          <a:bodyPr/>
          <a:lstStyle/>
          <a:p>
            <a:pPr rtl="0">
              <a:buFont typeface="Arial" panose="020B0604020202020204" pitchFamily="34" charset="0"/>
              <a:buChar char="•"/>
            </a:pPr>
            <a:r>
              <a:rPr lang="en-GB" sz="1800" err="1"/>
              <a:t>LoB</a:t>
            </a:r>
            <a:r>
              <a:rPr lang="en-GB" sz="1800"/>
              <a:t> is interested in timeseries and geospatial data</a:t>
            </a:r>
          </a:p>
          <a:p>
            <a:pPr rtl="0">
              <a:buFont typeface="Arial" panose="020B0604020202020204" pitchFamily="34" charset="0"/>
              <a:buChar char="•"/>
            </a:pPr>
            <a:r>
              <a:rPr lang="en-GB" sz="1800"/>
              <a:t>Security &amp; IT is interested in logs + events</a:t>
            </a:r>
          </a:p>
          <a:p>
            <a:pPr rtl="0">
              <a:buFont typeface="Arial" panose="020B0604020202020204" pitchFamily="34" charset="0"/>
              <a:buChar char="•"/>
            </a:pPr>
            <a:r>
              <a:rPr lang="en-GB" sz="1800"/>
              <a:t>Data team is interested in events + logs + graph for monitoring PBI + Databricks workspaces</a:t>
            </a:r>
          </a:p>
          <a:p>
            <a:pPr rtl="0">
              <a:buFont typeface="Arial" panose="020B0604020202020204" pitchFamily="34" charset="0"/>
              <a:buChar char="•"/>
            </a:pPr>
            <a:r>
              <a:rPr lang="en-GB" sz="1800"/>
              <a:t>GenAI developers are interested in vector search capabilities..</a:t>
            </a:r>
          </a:p>
          <a:p>
            <a:endParaRPr lang="en-SG" sz="1800"/>
          </a:p>
          <a:p>
            <a:endParaRPr lang="en-SG" sz="1800"/>
          </a:p>
          <a:p>
            <a:endParaRPr lang="en-US"/>
          </a:p>
        </p:txBody>
      </p:sp>
      <p:sp>
        <p:nvSpPr>
          <p:cNvPr id="4" name="Slide Number Placeholder 3">
            <a:extLst>
              <a:ext uri="{FF2B5EF4-FFF2-40B4-BE49-F238E27FC236}">
                <a16:creationId xmlns:a16="http://schemas.microsoft.com/office/drawing/2014/main" id="{2CE0E648-A9EA-F5BE-CE9F-75663AF867B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9ACCA9-1573-B444-8AF0-415C87BFBA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19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a:solidFill>
                  <a:srgbClr val="E6E6E6"/>
                </a:solidFill>
                <a:effectLst/>
                <a:latin typeface="Segoe UI" panose="020B0502040204020203" pitchFamily="34" charset="0"/>
              </a:rPr>
              <a:t>Use the </a:t>
            </a:r>
            <a:r>
              <a:rPr lang="en-US" b="0" i="0" u="none" strike="noStrike">
                <a:solidFill>
                  <a:srgbClr val="E6E6E6"/>
                </a:solidFill>
                <a:effectLst/>
                <a:latin typeface="Segoe UI" panose="020B0502040204020203" pitchFamily="34" charset="0"/>
                <a:hlinkClick r:id="rId3"/>
              </a:rPr>
              <a:t>make-series</a:t>
            </a:r>
            <a:r>
              <a:rPr lang="en-US" b="0" i="0">
                <a:solidFill>
                  <a:srgbClr val="E6E6E6"/>
                </a:solidFill>
                <a:effectLst/>
                <a:latin typeface="Segoe UI" panose="020B0502040204020203" pitchFamily="34" charset="0"/>
              </a:rPr>
              <a:t> operator to create a set of three time series, where:</a:t>
            </a:r>
          </a:p>
          <a:p>
            <a:pPr algn="l">
              <a:buFont typeface="Arial" panose="020B0604020202020204" pitchFamily="34" charset="0"/>
              <a:buChar char="•"/>
            </a:pPr>
            <a:endParaRPr lang="en-US" b="0" i="0">
              <a:solidFill>
                <a:srgbClr val="E6E6E6"/>
              </a:solidFill>
              <a:effectLst/>
              <a:latin typeface="Segoe UI" panose="020B0502040204020203" pitchFamily="34" charset="0"/>
            </a:endParaRPr>
          </a:p>
          <a:p>
            <a:pPr marL="742950" lvl="1" indent="-285750" algn="l">
              <a:buFont typeface="Arial" panose="020B0604020202020204" pitchFamily="34" charset="0"/>
              <a:buChar char="•"/>
            </a:pPr>
            <a:r>
              <a:rPr lang="en-US" b="0" i="0">
                <a:solidFill>
                  <a:srgbClr val="E6E6E6"/>
                </a:solidFill>
                <a:effectLst/>
                <a:latin typeface="Segoe UI" panose="020B0502040204020203" pitchFamily="34" charset="0"/>
              </a:rPr>
              <a:t>num=count(): time series of traffic</a:t>
            </a:r>
          </a:p>
          <a:p>
            <a:pPr marL="742950" lvl="1" indent="-285750" algn="l">
              <a:buFont typeface="Arial" panose="020B0604020202020204" pitchFamily="34" charset="0"/>
              <a:buChar char="•"/>
            </a:pPr>
            <a:endParaRPr lang="en-US" b="0" i="0">
              <a:solidFill>
                <a:srgbClr val="E6E6E6"/>
              </a:solidFill>
              <a:effectLst/>
              <a:latin typeface="Segoe UI" panose="020B0502040204020203" pitchFamily="34" charset="0"/>
            </a:endParaRPr>
          </a:p>
          <a:p>
            <a:pPr marL="742950" lvl="1" indent="-285750" algn="l">
              <a:buFont typeface="Arial" panose="020B0604020202020204" pitchFamily="34" charset="0"/>
              <a:buChar char="•"/>
            </a:pPr>
            <a:r>
              <a:rPr lang="en-US" b="0" i="0">
                <a:solidFill>
                  <a:srgbClr val="E6E6E6"/>
                </a:solidFill>
                <a:effectLst/>
                <a:latin typeface="Segoe UI" panose="020B0502040204020203" pitchFamily="34" charset="0"/>
              </a:rPr>
              <a:t>from </a:t>
            </a:r>
            <a:r>
              <a:rPr lang="en-US" b="0" i="0" err="1">
                <a:solidFill>
                  <a:srgbClr val="E6E6E6"/>
                </a:solidFill>
                <a:effectLst/>
                <a:latin typeface="Segoe UI" panose="020B0502040204020203" pitchFamily="34" charset="0"/>
              </a:rPr>
              <a:t>min_t</a:t>
            </a:r>
            <a:r>
              <a:rPr lang="en-US" b="0" i="0">
                <a:solidFill>
                  <a:srgbClr val="E6E6E6"/>
                </a:solidFill>
                <a:effectLst/>
                <a:latin typeface="Segoe UI" panose="020B0502040204020203" pitchFamily="34" charset="0"/>
              </a:rPr>
              <a:t> to </a:t>
            </a:r>
            <a:r>
              <a:rPr lang="en-US" b="0" i="0" err="1">
                <a:solidFill>
                  <a:srgbClr val="E6E6E6"/>
                </a:solidFill>
                <a:effectLst/>
                <a:latin typeface="Segoe UI" panose="020B0502040204020203" pitchFamily="34" charset="0"/>
              </a:rPr>
              <a:t>max_t</a:t>
            </a:r>
            <a:r>
              <a:rPr lang="en-US" b="0" i="0">
                <a:solidFill>
                  <a:srgbClr val="E6E6E6"/>
                </a:solidFill>
                <a:effectLst/>
                <a:latin typeface="Segoe UI" panose="020B0502040204020203" pitchFamily="34" charset="0"/>
              </a:rPr>
              <a:t> step 1h: time series is created in 1-hour bins in the time range (oldest and newest timestamps of table records)</a:t>
            </a:r>
          </a:p>
          <a:p>
            <a:pPr marL="742950" lvl="1" indent="-285750" algn="l">
              <a:buFont typeface="Arial" panose="020B0604020202020204" pitchFamily="34" charset="0"/>
              <a:buChar char="•"/>
            </a:pPr>
            <a:endParaRPr lang="en-US" b="0" i="0">
              <a:solidFill>
                <a:srgbClr val="E6E6E6"/>
              </a:solidFill>
              <a:effectLst/>
              <a:latin typeface="Segoe UI" panose="020B0502040204020203" pitchFamily="34" charset="0"/>
            </a:endParaRPr>
          </a:p>
          <a:p>
            <a:pPr marL="742950" lvl="1" indent="-285750" algn="l">
              <a:buFont typeface="Arial" panose="020B0604020202020204" pitchFamily="34" charset="0"/>
              <a:buChar char="•"/>
            </a:pPr>
            <a:r>
              <a:rPr lang="en-US" b="0" i="0">
                <a:solidFill>
                  <a:srgbClr val="E6E6E6"/>
                </a:solidFill>
                <a:effectLst/>
                <a:latin typeface="Segoe UI" panose="020B0502040204020203" pitchFamily="34" charset="0"/>
              </a:rPr>
              <a:t>default=0: specify fill method for missing bins to create regular time series. Alternatively use </a:t>
            </a:r>
            <a:r>
              <a:rPr lang="en-US" b="0" i="0" u="none" strike="noStrike" err="1">
                <a:solidFill>
                  <a:srgbClr val="E6E6E6"/>
                </a:solidFill>
                <a:effectLst/>
                <a:latin typeface="Segoe UI" panose="020B0502040204020203" pitchFamily="34" charset="0"/>
                <a:hlinkClick r:id="rId4"/>
              </a:rPr>
              <a:t>series_fill_const</a:t>
            </a:r>
            <a:r>
              <a:rPr lang="en-US" b="0" i="0" u="none" strike="noStrike">
                <a:solidFill>
                  <a:srgbClr val="E6E6E6"/>
                </a:solidFill>
                <a:effectLst/>
                <a:latin typeface="Segoe UI" panose="020B0502040204020203" pitchFamily="34" charset="0"/>
                <a:hlinkClick r:id="rId4"/>
              </a:rPr>
              <a:t>()</a:t>
            </a:r>
            <a:r>
              <a:rPr lang="en-US" b="0" i="0">
                <a:solidFill>
                  <a:srgbClr val="E6E6E6"/>
                </a:solidFill>
                <a:effectLst/>
                <a:latin typeface="Segoe UI" panose="020B0502040204020203" pitchFamily="34" charset="0"/>
              </a:rPr>
              <a:t>, </a:t>
            </a:r>
            <a:r>
              <a:rPr lang="en-US" b="0" i="0" u="none" strike="noStrike" err="1">
                <a:solidFill>
                  <a:srgbClr val="E6E6E6"/>
                </a:solidFill>
                <a:effectLst/>
                <a:latin typeface="Segoe UI" panose="020B0502040204020203" pitchFamily="34" charset="0"/>
                <a:hlinkClick r:id="rId5"/>
              </a:rPr>
              <a:t>series_fill_forward</a:t>
            </a:r>
            <a:r>
              <a:rPr lang="en-US" b="0" i="0" u="none" strike="noStrike">
                <a:solidFill>
                  <a:srgbClr val="E6E6E6"/>
                </a:solidFill>
                <a:effectLst/>
                <a:latin typeface="Segoe UI" panose="020B0502040204020203" pitchFamily="34" charset="0"/>
                <a:hlinkClick r:id="rId5"/>
              </a:rPr>
              <a:t>()</a:t>
            </a:r>
            <a:r>
              <a:rPr lang="en-US" b="0" i="0">
                <a:solidFill>
                  <a:srgbClr val="E6E6E6"/>
                </a:solidFill>
                <a:effectLst/>
                <a:latin typeface="Segoe UI" panose="020B0502040204020203" pitchFamily="34" charset="0"/>
              </a:rPr>
              <a:t>, </a:t>
            </a:r>
            <a:r>
              <a:rPr lang="en-US" b="0" i="0" u="none" strike="noStrike" err="1">
                <a:solidFill>
                  <a:srgbClr val="E6E6E6"/>
                </a:solidFill>
                <a:effectLst/>
                <a:latin typeface="Segoe UI" panose="020B0502040204020203" pitchFamily="34" charset="0"/>
                <a:hlinkClick r:id="rId6"/>
              </a:rPr>
              <a:t>series_fill_backward</a:t>
            </a:r>
            <a:r>
              <a:rPr lang="en-US" b="0" i="0" u="none" strike="noStrike">
                <a:solidFill>
                  <a:srgbClr val="E6E6E6"/>
                </a:solidFill>
                <a:effectLst/>
                <a:latin typeface="Segoe UI" panose="020B0502040204020203" pitchFamily="34" charset="0"/>
                <a:hlinkClick r:id="rId6"/>
              </a:rPr>
              <a:t>()</a:t>
            </a:r>
            <a:r>
              <a:rPr lang="en-US" b="0" i="0">
                <a:solidFill>
                  <a:srgbClr val="E6E6E6"/>
                </a:solidFill>
                <a:effectLst/>
                <a:latin typeface="Segoe UI" panose="020B0502040204020203" pitchFamily="34" charset="0"/>
              </a:rPr>
              <a:t> and </a:t>
            </a:r>
            <a:r>
              <a:rPr lang="en-US" b="0" i="0" u="none" strike="noStrike" err="1">
                <a:solidFill>
                  <a:srgbClr val="E6E6E6"/>
                </a:solidFill>
                <a:effectLst/>
                <a:latin typeface="Segoe UI" panose="020B0502040204020203" pitchFamily="34" charset="0"/>
                <a:hlinkClick r:id="rId7"/>
              </a:rPr>
              <a:t>series_fill_linear</a:t>
            </a:r>
            <a:r>
              <a:rPr lang="en-US" b="0" i="0" u="none" strike="noStrike">
                <a:solidFill>
                  <a:srgbClr val="E6E6E6"/>
                </a:solidFill>
                <a:effectLst/>
                <a:latin typeface="Segoe UI" panose="020B0502040204020203" pitchFamily="34" charset="0"/>
                <a:hlinkClick r:id="rId7"/>
              </a:rPr>
              <a:t>()</a:t>
            </a:r>
            <a:r>
              <a:rPr lang="en-US" b="0" i="0">
                <a:solidFill>
                  <a:srgbClr val="E6E6E6"/>
                </a:solidFill>
                <a:effectLst/>
                <a:latin typeface="Segoe UI" panose="020B0502040204020203" pitchFamily="34" charset="0"/>
              </a:rPr>
              <a:t> for changes</a:t>
            </a:r>
          </a:p>
          <a:p>
            <a:pPr marL="742950" lvl="1" indent="-285750" algn="l">
              <a:buFont typeface="Arial" panose="020B0604020202020204" pitchFamily="34" charset="0"/>
              <a:buChar char="•"/>
            </a:pPr>
            <a:endParaRPr lang="en-US" b="0" i="0">
              <a:solidFill>
                <a:srgbClr val="E6E6E6"/>
              </a:solidFill>
              <a:effectLst/>
              <a:latin typeface="Segoe UI" panose="020B0502040204020203" pitchFamily="34" charset="0"/>
            </a:endParaRPr>
          </a:p>
          <a:p>
            <a:pPr marL="742950" lvl="1" indent="-285750" algn="l">
              <a:buFont typeface="Arial" panose="020B0604020202020204" pitchFamily="34" charset="0"/>
              <a:buChar char="•"/>
            </a:pPr>
            <a:r>
              <a:rPr lang="en-US" b="0" i="0">
                <a:solidFill>
                  <a:srgbClr val="E6E6E6"/>
                </a:solidFill>
                <a:effectLst/>
                <a:latin typeface="Segoe UI" panose="020B0502040204020203" pitchFamily="34" charset="0"/>
              </a:rPr>
              <a:t>By </a:t>
            </a:r>
            <a:r>
              <a:rPr lang="en-US" b="0" i="0" err="1">
                <a:solidFill>
                  <a:srgbClr val="E6E6E6"/>
                </a:solidFill>
                <a:effectLst/>
                <a:latin typeface="Segoe UI" panose="020B0502040204020203" pitchFamily="34" charset="0"/>
              </a:rPr>
              <a:t>OsVer</a:t>
            </a:r>
            <a:r>
              <a:rPr lang="en-US" b="0" i="0">
                <a:solidFill>
                  <a:srgbClr val="E6E6E6"/>
                </a:solidFill>
                <a:effectLst/>
                <a:latin typeface="Segoe UI" panose="020B0502040204020203" pitchFamily="34" charset="0"/>
              </a:rPr>
              <a:t>: partition by OS</a:t>
            </a:r>
          </a:p>
          <a:p>
            <a:pPr marL="742950" lvl="1" indent="-285750" algn="l">
              <a:buFont typeface="Arial" panose="020B0604020202020204" pitchFamily="34" charset="0"/>
              <a:buChar char="•"/>
            </a:pPr>
            <a:endParaRPr lang="en-US" b="0" i="0">
              <a:solidFill>
                <a:srgbClr val="E6E6E6"/>
              </a:solidFill>
              <a:effectLst/>
              <a:latin typeface="Segoe UI" panose="020B0502040204020203" pitchFamily="34" charset="0"/>
            </a:endParaRPr>
          </a:p>
          <a:p>
            <a:pPr algn="l">
              <a:buFont typeface="Arial" panose="020B0604020202020204" pitchFamily="34" charset="0"/>
              <a:buChar char="•"/>
            </a:pPr>
            <a:r>
              <a:rPr lang="en-US" b="0" i="0">
                <a:solidFill>
                  <a:srgbClr val="E6E6E6"/>
                </a:solidFill>
                <a:effectLst/>
                <a:latin typeface="Segoe UI" panose="020B0502040204020203" pitchFamily="34" charset="0"/>
              </a:rPr>
              <a:t>The actual time series data structure is a numeric array of the aggregated value per each time bin. We use render timechart for visualization.</a:t>
            </a:r>
          </a:p>
          <a:p>
            <a:pPr algn="l"/>
            <a:r>
              <a:rPr lang="en-US" b="0" i="0">
                <a:solidFill>
                  <a:srgbClr val="E6E6E6"/>
                </a:solidFill>
                <a:effectLst/>
                <a:latin typeface="Segoe UI" panose="020B0502040204020203" pitchFamily="34" charset="0"/>
              </a:rPr>
              <a:t>In the table above, we have three partitions. We can create a separate time series: Windows 10 (red), 7 (blue) and 8.1 (green) for each OS version as seen in the graph:</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0912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a:solidFill>
                  <a:srgbClr val="E6E6E6"/>
                </a:solidFill>
                <a:effectLst/>
                <a:latin typeface="Segoe UI" panose="020B0502040204020203" pitchFamily="34" charset="0"/>
              </a:rPr>
              <a:t>There are two generic filtering functions:</a:t>
            </a:r>
          </a:p>
          <a:p>
            <a:pPr marL="742950" lvl="1" indent="-285750" algn="l">
              <a:buFont typeface="Arial" panose="020B0604020202020204" pitchFamily="34" charset="0"/>
              <a:buChar char="•"/>
            </a:pPr>
            <a:r>
              <a:rPr lang="en-US" b="0" i="0" u="none" strike="noStrike" err="1">
                <a:solidFill>
                  <a:srgbClr val="E6E6E6"/>
                </a:solidFill>
                <a:effectLst/>
                <a:latin typeface="Segoe UI" panose="020B0502040204020203" pitchFamily="34" charset="0"/>
                <a:hlinkClick r:id="rId3"/>
              </a:rPr>
              <a:t>series_fir</a:t>
            </a:r>
            <a:r>
              <a:rPr lang="en-US" b="0" i="0" u="none" strike="noStrike">
                <a:solidFill>
                  <a:srgbClr val="E6E6E6"/>
                </a:solidFill>
                <a:effectLst/>
                <a:latin typeface="Segoe UI" panose="020B0502040204020203" pitchFamily="34" charset="0"/>
                <a:hlinkClick r:id="rId3"/>
              </a:rPr>
              <a:t>()</a:t>
            </a:r>
            <a:r>
              <a:rPr lang="en-US" b="0" i="0">
                <a:solidFill>
                  <a:srgbClr val="E6E6E6"/>
                </a:solidFill>
                <a:effectLst/>
                <a:latin typeface="Segoe UI" panose="020B0502040204020203" pitchFamily="34" charset="0"/>
              </a:rPr>
              <a:t>: Applying FIR filter. Used for simple calculation of moving average and differentiation of the time series for change detection.</a:t>
            </a:r>
          </a:p>
          <a:p>
            <a:pPr marL="742950" lvl="1" indent="-285750" algn="l">
              <a:buFont typeface="Arial" panose="020B0604020202020204" pitchFamily="34" charset="0"/>
              <a:buChar char="•"/>
            </a:pPr>
            <a:r>
              <a:rPr lang="en-US" b="0" i="0" u="none" strike="noStrike" err="1">
                <a:solidFill>
                  <a:srgbClr val="E6E6E6"/>
                </a:solidFill>
                <a:effectLst/>
                <a:latin typeface="Segoe UI" panose="020B0502040204020203" pitchFamily="34" charset="0"/>
                <a:hlinkClick r:id="rId4"/>
              </a:rPr>
              <a:t>series_iir</a:t>
            </a:r>
            <a:r>
              <a:rPr lang="en-US" b="0" i="0" u="none" strike="noStrike">
                <a:solidFill>
                  <a:srgbClr val="E6E6E6"/>
                </a:solidFill>
                <a:effectLst/>
                <a:latin typeface="Segoe UI" panose="020B0502040204020203" pitchFamily="34" charset="0"/>
                <a:hlinkClick r:id="rId4"/>
              </a:rPr>
              <a:t>()</a:t>
            </a:r>
            <a:r>
              <a:rPr lang="en-US" b="0" i="0">
                <a:solidFill>
                  <a:srgbClr val="E6E6E6"/>
                </a:solidFill>
                <a:effectLst/>
                <a:latin typeface="Segoe UI" panose="020B0502040204020203" pitchFamily="34" charset="0"/>
              </a:rPr>
              <a:t>: Applying IIR filter. Used for exponential smoothing and cumulative sum.</a:t>
            </a:r>
          </a:p>
          <a:p>
            <a:pPr algn="l">
              <a:buFont typeface="Arial" panose="020B0604020202020204" pitchFamily="34" charset="0"/>
              <a:buChar char="•"/>
            </a:pPr>
            <a:r>
              <a:rPr lang="en-US" b="0" i="0">
                <a:solidFill>
                  <a:srgbClr val="E6E6E6"/>
                </a:solidFill>
                <a:effectLst/>
                <a:latin typeface="Segoe UI" panose="020B0502040204020203" pitchFamily="34" charset="0"/>
              </a:rPr>
              <a:t>Extend the time series set by adding a new moving average series of size 5 bins (named </a:t>
            </a:r>
            <a:r>
              <a:rPr lang="en-US" b="0" i="1" err="1">
                <a:solidFill>
                  <a:srgbClr val="E6E6E6"/>
                </a:solidFill>
                <a:effectLst/>
                <a:latin typeface="Segoe UI" panose="020B0502040204020203" pitchFamily="34" charset="0"/>
              </a:rPr>
              <a:t>ma_num</a:t>
            </a:r>
            <a:r>
              <a:rPr lang="en-US" b="0" i="0">
                <a:solidFill>
                  <a:srgbClr val="E6E6E6"/>
                </a:solidFill>
                <a:effectLst/>
                <a:latin typeface="Segoe UI" panose="020B0502040204020203" pitchFamily="34" charset="0"/>
              </a:rPr>
              <a:t>) to the query: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6980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a:solidFill>
                  <a:srgbClr val="E6E6E6"/>
                </a:solidFill>
                <a:effectLst/>
                <a:latin typeface="Segoe UI" panose="020B0502040204020203" pitchFamily="34" charset="0"/>
              </a:rPr>
              <a:t>Blue: original time series</a:t>
            </a:r>
          </a:p>
          <a:p>
            <a:pPr algn="l">
              <a:buFont typeface="Arial" panose="020B0604020202020204" pitchFamily="34" charset="0"/>
              <a:buChar char="•"/>
            </a:pPr>
            <a:r>
              <a:rPr lang="en-US" b="0" i="0">
                <a:solidFill>
                  <a:srgbClr val="E6E6E6"/>
                </a:solidFill>
                <a:effectLst/>
                <a:latin typeface="Segoe UI" panose="020B0502040204020203" pitchFamily="34" charset="0"/>
              </a:rPr>
              <a:t>Green: fitted line</a:t>
            </a:r>
          </a:p>
          <a:p>
            <a:pPr algn="l">
              <a:buFont typeface="Arial" panose="020B0604020202020204" pitchFamily="34" charset="0"/>
              <a:buChar char="•"/>
            </a:pPr>
            <a:r>
              <a:rPr lang="en-US" b="0" i="0">
                <a:solidFill>
                  <a:srgbClr val="E6E6E6"/>
                </a:solidFill>
                <a:effectLst/>
                <a:latin typeface="Segoe UI" panose="020B0502040204020203" pitchFamily="34" charset="0"/>
              </a:rPr>
              <a:t>Red: two fitted lines</a:t>
            </a:r>
          </a:p>
          <a:p>
            <a:pPr algn="l">
              <a:buFont typeface="Arial" panose="020B0604020202020204" pitchFamily="34" charset="0"/>
              <a:buChar char="•"/>
            </a:pPr>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Note: The function accurately detected the jump (level change) point.</a:t>
            </a:r>
          </a:p>
          <a:p>
            <a:br>
              <a:rPr lang="en-US" b="1" i="0">
                <a:solidFill>
                  <a:srgbClr val="E6E6E6"/>
                </a:solidFill>
                <a:effectLst/>
                <a:latin typeface="Segoe UI" panose="020B0502040204020203" pitchFamily="34" charset="0"/>
              </a:rPr>
            </a:br>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4918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F4F4A-65EB-5944-1689-52693250B3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880FCB-090E-55CB-A7EB-A0AC778CCD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B57718-C92A-1784-4E7C-90B912160288}"/>
              </a:ext>
            </a:extLst>
          </p:cNvPr>
          <p:cNvSpPr>
            <a:spLocks noGrp="1"/>
          </p:cNvSpPr>
          <p:nvPr>
            <p:ph type="body" idx="1"/>
          </p:nvPr>
        </p:nvSpPr>
        <p:spPr/>
        <p:txBody>
          <a:bodyPr/>
          <a:lstStyle/>
          <a:p>
            <a:pPr algn="l">
              <a:buFont typeface="Arial" panose="020B0604020202020204" pitchFamily="34" charset="0"/>
              <a:buChar char="•"/>
            </a:pPr>
            <a:r>
              <a:rPr lang="en-US" b="0" i="0">
                <a:solidFill>
                  <a:srgbClr val="E6E6E6"/>
                </a:solidFill>
                <a:effectLst/>
                <a:latin typeface="Segoe UI" panose="020B0502040204020203" pitchFamily="34" charset="0"/>
              </a:rPr>
              <a:t>Use </a:t>
            </a:r>
            <a:r>
              <a:rPr lang="en-US" b="0" i="0" u="none" strike="noStrike" err="1">
                <a:solidFill>
                  <a:srgbClr val="E6E6E6"/>
                </a:solidFill>
                <a:effectLst/>
                <a:latin typeface="Segoe UI" panose="020B0502040204020203" pitchFamily="34" charset="0"/>
                <a:hlinkClick r:id="rId3"/>
              </a:rPr>
              <a:t>series_periods_detect</a:t>
            </a:r>
            <a:r>
              <a:rPr lang="en-US" b="0" i="0" u="none" strike="noStrike">
                <a:solidFill>
                  <a:srgbClr val="E6E6E6"/>
                </a:solidFill>
                <a:effectLst/>
                <a:latin typeface="Segoe UI" panose="020B0502040204020203" pitchFamily="34" charset="0"/>
                <a:hlinkClick r:id="rId3"/>
              </a:rPr>
              <a:t>()</a:t>
            </a:r>
            <a:r>
              <a:rPr lang="en-US" b="0" i="0">
                <a:solidFill>
                  <a:srgbClr val="E6E6E6"/>
                </a:solidFill>
                <a:effectLst/>
                <a:latin typeface="Segoe UI" panose="020B0502040204020203" pitchFamily="34" charset="0"/>
              </a:rPr>
              <a:t> to automatically detect the periods in the time series.</a:t>
            </a:r>
          </a:p>
          <a:p>
            <a:pPr algn="l">
              <a:buFont typeface="Arial" panose="020B0604020202020204" pitchFamily="34" charset="0"/>
              <a:buChar char="•"/>
            </a:pPr>
            <a:r>
              <a:rPr lang="en-US" b="0" i="0">
                <a:solidFill>
                  <a:srgbClr val="E6E6E6"/>
                </a:solidFill>
                <a:effectLst/>
                <a:latin typeface="Segoe UI" panose="020B0502040204020203" pitchFamily="34" charset="0"/>
              </a:rPr>
              <a:t>Use </a:t>
            </a:r>
            <a:r>
              <a:rPr lang="en-US" b="0" i="0" u="none" strike="noStrike" err="1">
                <a:solidFill>
                  <a:srgbClr val="E6E6E6"/>
                </a:solidFill>
                <a:effectLst/>
                <a:latin typeface="Segoe UI" panose="020B0502040204020203" pitchFamily="34" charset="0"/>
                <a:hlinkClick r:id="rId4"/>
              </a:rPr>
              <a:t>series_periods_validate</a:t>
            </a:r>
            <a:r>
              <a:rPr lang="en-US" b="0" i="0" u="none" strike="noStrike">
                <a:solidFill>
                  <a:srgbClr val="E6E6E6"/>
                </a:solidFill>
                <a:effectLst/>
                <a:latin typeface="Segoe UI" panose="020B0502040204020203" pitchFamily="34" charset="0"/>
                <a:hlinkClick r:id="rId4"/>
              </a:rPr>
              <a:t>()</a:t>
            </a:r>
            <a:r>
              <a:rPr lang="en-US" b="0" i="0">
                <a:solidFill>
                  <a:srgbClr val="E6E6E6"/>
                </a:solidFill>
                <a:effectLst/>
                <a:latin typeface="Segoe UI" panose="020B0502040204020203" pitchFamily="34" charset="0"/>
              </a:rPr>
              <a:t> if we know that a metric should have specific distinct period(s) and we want to verify that they exist.</a:t>
            </a:r>
          </a:p>
          <a:p>
            <a:pPr algn="l">
              <a:buFont typeface="Arial" panose="020B0604020202020204" pitchFamily="34" charset="0"/>
              <a:buNone/>
            </a:pPr>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Note: It's an anomaly if specific distinct periods don't exist</a:t>
            </a:r>
          </a:p>
          <a:p>
            <a:pPr algn="l"/>
            <a:endParaRPr lang="en-US" b="0" i="0">
              <a:solidFill>
                <a:srgbClr val="E6E6E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a:solidFill>
                  <a:srgbClr val="000000"/>
                </a:solidFill>
                <a:effectLst/>
                <a:latin typeface="Consolas" panose="020B0609020204030204" pitchFamily="49" charset="0"/>
              </a:rPr>
              <a:t>Line 5 is used </a:t>
            </a:r>
            <a:r>
              <a:rPr lang="en-US" b="0">
                <a:solidFill>
                  <a:srgbClr val="008000"/>
                </a:solidFill>
                <a:effectLst/>
                <a:latin typeface="Consolas" panose="020B0609020204030204" pitchFamily="49" charset="0"/>
              </a:rPr>
              <a:t>to detect the periods in the time series</a:t>
            </a:r>
            <a:endParaRPr lang="en-US" b="0">
              <a:solidFill>
                <a:srgbClr val="000000"/>
              </a:solidFill>
              <a:effectLst/>
              <a:latin typeface="Consolas" panose="020B0609020204030204" pitchFamily="49" charset="0"/>
            </a:endParaRPr>
          </a:p>
          <a:p>
            <a:pPr algn="l"/>
            <a:endParaRPr lang="en-US" b="0" i="0">
              <a:solidFill>
                <a:srgbClr val="E6E6E6"/>
              </a:solidFill>
              <a:effectLst/>
              <a:latin typeface="Segoe UI" panose="020B0502040204020203" pitchFamily="34" charset="0"/>
            </a:endParaRPr>
          </a:p>
        </p:txBody>
      </p:sp>
      <p:sp>
        <p:nvSpPr>
          <p:cNvPr id="4" name="Slide Number Placeholder 3">
            <a:extLst>
              <a:ext uri="{FF2B5EF4-FFF2-40B4-BE49-F238E27FC236}">
                <a16:creationId xmlns:a16="http://schemas.microsoft.com/office/drawing/2014/main" id="{AF70A802-EF72-B0E9-C4EE-577690F3983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9480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a:solidFill>
                  <a:srgbClr val="008000"/>
                </a:solidFill>
                <a:effectLst/>
                <a:latin typeface="Consolas" panose="020B0609020204030204" pitchFamily="49" charset="0"/>
              </a:rPr>
              <a:t>Line 6 calculates the residual time series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a:solidFill>
                  <a:srgbClr val="008000"/>
                </a:solidFill>
                <a:effectLst/>
                <a:latin typeface="Consolas" panose="020B0609020204030204" pitchFamily="49" charset="0"/>
              </a:rPr>
              <a:t>Line 8 filters on Win 10 to visualize a cleaner chart </a:t>
            </a:r>
            <a:endParaRPr lang="en-US" b="0">
              <a:solidFill>
                <a:srgbClr val="000000"/>
              </a:solidFill>
              <a:effectLst/>
              <a:latin typeface="Consolas" panose="020B0609020204030204" pitchFamily="49" charset="0"/>
            </a:endParaRPr>
          </a:p>
          <a:p>
            <a:pPr algn="l">
              <a:buFont typeface="Arial" panose="020B0604020202020204" pitchFamily="34" charset="0"/>
              <a:buNone/>
            </a:pPr>
            <a:endParaRPr lang="en-US" b="0" i="0">
              <a:solidFill>
                <a:srgbClr val="E6E6E6"/>
              </a:solidFill>
              <a:effectLst/>
              <a:latin typeface="Segoe UI" panose="020B0502040204020203" pitchFamily="34" charset="0"/>
            </a:endParaRPr>
          </a:p>
          <a:p>
            <a:pPr algn="l">
              <a:buFont typeface="Arial" panose="020B0604020202020204" pitchFamily="34" charset="0"/>
              <a:buChar char="•"/>
            </a:pPr>
            <a:r>
              <a:rPr lang="en-US" b="0" i="0">
                <a:solidFill>
                  <a:srgbClr val="E6E6E6"/>
                </a:solidFill>
                <a:effectLst/>
                <a:latin typeface="Segoe UI" panose="020B0502040204020203" pitchFamily="34" charset="0"/>
              </a:rPr>
              <a:t>Blue: original time series</a:t>
            </a:r>
          </a:p>
          <a:p>
            <a:pPr algn="l">
              <a:buFont typeface="Arial" panose="020B0604020202020204" pitchFamily="34" charset="0"/>
              <a:buChar char="•"/>
            </a:pPr>
            <a:r>
              <a:rPr lang="en-US" b="0" i="0">
                <a:solidFill>
                  <a:srgbClr val="E6E6E6"/>
                </a:solidFill>
                <a:effectLst/>
                <a:latin typeface="Segoe UI" panose="020B0502040204020203" pitchFamily="34" charset="0"/>
              </a:rPr>
              <a:t>Red: smoothed time series</a:t>
            </a:r>
          </a:p>
          <a:p>
            <a:pPr algn="l">
              <a:buFont typeface="Arial" panose="020B0604020202020204" pitchFamily="34" charset="0"/>
              <a:buChar char="•"/>
            </a:pPr>
            <a:r>
              <a:rPr lang="en-US" b="0" i="0">
                <a:solidFill>
                  <a:srgbClr val="E6E6E6"/>
                </a:solidFill>
                <a:effectLst/>
                <a:latin typeface="Segoe UI" panose="020B0502040204020203" pitchFamily="34" charset="0"/>
              </a:rPr>
              <a:t>Green: residual time series</a:t>
            </a:r>
          </a:p>
          <a:p>
            <a:pPr algn="l">
              <a:buFont typeface="Arial" panose="020B0604020202020204" pitchFamily="34" charset="0"/>
              <a:buNone/>
            </a:pPr>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6541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59585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See a few sample telemetry records of a DB service's read count metric over 4 days.</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In less than two minutes, Azure Data Explorer analyzed close to 20,000 time series and detected two abnormal time series in which the read count suddenly dropped.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29476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6E6E6"/>
                </a:solidFill>
                <a:effectLst/>
                <a:latin typeface="Segoe UI" panose="020B0502040204020203" pitchFamily="34" charset="0"/>
              </a:rPr>
              <a:t>Azure Data Explorer native implementation for time series prediction and anomaly detection uses a well-known decomposition model. This model is applied to time series of metrics expected to manifest periodic and trend behavior, such as service traffic, component heartbeats, and IoT periodic measurements to forecast future metric values and detect anomalous ones. The assumption of this regression process is that other than the previously known seasonal and trend behavior, the time series is randomly distributed. You can then forecast future metric values from the seasonal and trend components, collectively named baseline, and ignore the residual part. You can also detect anomalous values based on outlier analysis using only the residual portion. To create a decomposition model, use the function </a:t>
            </a:r>
            <a:r>
              <a:rPr lang="en-US" b="0" i="0" u="none" strike="noStrike">
                <a:effectLst/>
                <a:latin typeface="Segoe UI" panose="020B0502040204020203" pitchFamily="34" charset="0"/>
                <a:hlinkClick r:id="rId3"/>
              </a:rPr>
              <a:t>series_decompose()</a:t>
            </a:r>
            <a:r>
              <a:rPr lang="en-US" b="0" i="0">
                <a:solidFill>
                  <a:srgbClr val="E6E6E6"/>
                </a:solidFill>
                <a:effectLst/>
                <a:latin typeface="Segoe UI" panose="020B0502040204020203" pitchFamily="34" charset="0"/>
              </a:rPr>
              <a:t>. The </a:t>
            </a:r>
            <a:r>
              <a:rPr lang="en-US"/>
              <a:t>series_decompose()</a:t>
            </a:r>
            <a:r>
              <a:rPr lang="en-US" b="0" i="0">
                <a:solidFill>
                  <a:srgbClr val="E6E6E6"/>
                </a:solidFill>
                <a:effectLst/>
                <a:latin typeface="Segoe UI" panose="020B0502040204020203" pitchFamily="34" charset="0"/>
              </a:rPr>
              <a:t> function takes a set of time series and automatically decomposes each time series to its seasonal, trend, residual, and baseline components.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85821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solidFill>
                  <a:srgbClr val="008000"/>
                </a:solidFill>
                <a:effectLst/>
                <a:latin typeface="Consolas" panose="020B0609020204030204" pitchFamily="49" charset="0"/>
              </a:rPr>
              <a:t>Line 6 (where) //  select a single time series for a cleaner visualization</a:t>
            </a:r>
            <a:endParaRPr lang="en-US" b="0">
              <a:solidFill>
                <a:srgbClr val="000000"/>
              </a:solidFill>
              <a:effectLst/>
              <a:latin typeface="Consolas" panose="020B0609020204030204" pitchFamily="49" charset="0"/>
            </a:endParaRPr>
          </a:p>
          <a:p>
            <a:r>
              <a:rPr lang="en-US" b="0">
                <a:solidFill>
                  <a:srgbClr val="008000"/>
                </a:solidFill>
                <a:effectLst/>
                <a:latin typeface="Consolas" panose="020B0609020204030204" pitchFamily="49" charset="0"/>
              </a:rPr>
              <a:t>Line 7 (extend) //  decomposition of a set of time series to seasonal, trend, residual, and baseline (</a:t>
            </a:r>
            <a:r>
              <a:rPr lang="en-US" b="0" err="1">
                <a:solidFill>
                  <a:srgbClr val="008000"/>
                </a:solidFill>
                <a:effectLst/>
                <a:latin typeface="Consolas" panose="020B0609020204030204" pitchFamily="49" charset="0"/>
              </a:rPr>
              <a:t>seasonal+trend</a:t>
            </a:r>
            <a:r>
              <a:rPr lang="en-US" b="0">
                <a:solidFill>
                  <a:srgbClr val="008000"/>
                </a:solidFill>
                <a:effectLst/>
                <a:latin typeface="Consolas" panose="020B0609020204030204" pitchFamily="49" charset="0"/>
              </a:rPr>
              <a:t>)</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08909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6E6E6"/>
                </a:solidFill>
                <a:effectLst/>
                <a:latin typeface="Segoe UI" panose="020B0502040204020203" pitchFamily="34" charset="0"/>
              </a:rPr>
              <a:t>Azure Data Explorer native implementation for time series prediction and anomaly detection uses a well-known decomposition model. This model is applied to time series of metrics expected to manifest periodic and trend behavior, such as service traffic, component heartbeats, and IoT periodic measurements to forecast future metric values and detect anomalous ones. The assumption of this regression process is that other than the previously known seasonal and trend behavior, the time series is randomly distributed. You can then forecast future metric values from the seasonal and trend components, collectively named baseline, and ignore the residual part. You can also detect anomalous values based on outlier analysis using only the residual portion. To create a decomposition model, use the function </a:t>
            </a:r>
            <a:r>
              <a:rPr lang="en-US" b="0" i="0" u="none" strike="noStrike">
                <a:effectLst/>
                <a:latin typeface="Segoe UI" panose="020B0502040204020203" pitchFamily="34" charset="0"/>
                <a:hlinkClick r:id="rId3"/>
              </a:rPr>
              <a:t>series_decompose()</a:t>
            </a:r>
            <a:r>
              <a:rPr lang="en-US" b="0" i="0">
                <a:solidFill>
                  <a:srgbClr val="E6E6E6"/>
                </a:solidFill>
                <a:effectLst/>
                <a:latin typeface="Segoe UI" panose="020B0502040204020203" pitchFamily="34" charset="0"/>
              </a:rPr>
              <a:t>. The </a:t>
            </a:r>
            <a:r>
              <a:rPr lang="en-US"/>
              <a:t>series_decompose()</a:t>
            </a:r>
            <a:r>
              <a:rPr lang="en-US" b="0" i="0">
                <a:solidFill>
                  <a:srgbClr val="E6E6E6"/>
                </a:solidFill>
                <a:effectLst/>
                <a:latin typeface="Segoe UI" panose="020B0502040204020203" pitchFamily="34" charset="0"/>
              </a:rPr>
              <a:t> function takes a set of time series and automatically decomposes each time series to its seasonal, trend, residual, and baseline components.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01528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solidFill>
                  <a:srgbClr val="008000"/>
                </a:solidFill>
                <a:effectLst/>
                <a:latin typeface="Consolas" panose="020B0609020204030204" pitchFamily="49" charset="0"/>
              </a:rPr>
              <a:t>Line 6 (where) //  select a single time series for a cleaner visualization</a:t>
            </a:r>
            <a:endParaRPr lang="en-US" b="0">
              <a:solidFill>
                <a:srgbClr val="000000"/>
              </a:solidFill>
              <a:effectLst/>
              <a:latin typeface="Consolas" panose="020B0609020204030204" pitchFamily="49" charset="0"/>
            </a:endParaRPr>
          </a:p>
          <a:p>
            <a:r>
              <a:rPr lang="en-US" b="0">
                <a:solidFill>
                  <a:srgbClr val="008000"/>
                </a:solidFill>
                <a:effectLst/>
                <a:latin typeface="Consolas" panose="020B0609020204030204" pitchFamily="49" charset="0"/>
              </a:rPr>
              <a:t>Line 7 (extend) //  decomposition of a set of time series to seasonal, trend, residual, and baseline (</a:t>
            </a:r>
            <a:r>
              <a:rPr lang="en-US" b="0" err="1">
                <a:solidFill>
                  <a:srgbClr val="008000"/>
                </a:solidFill>
                <a:effectLst/>
                <a:latin typeface="Consolas" panose="020B0609020204030204" pitchFamily="49" charset="0"/>
              </a:rPr>
              <a:t>seasonal+trend</a:t>
            </a:r>
            <a:r>
              <a:rPr lang="en-US" b="0">
                <a:solidFill>
                  <a:srgbClr val="008000"/>
                </a:solidFill>
                <a:effectLst/>
                <a:latin typeface="Consolas" panose="020B0609020204030204" pitchFamily="49" charset="0"/>
              </a:rPr>
              <a:t>)</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6992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mn-lt"/>
              </a:rPr>
              <a:t>The following query allows you to predict next week's web service traffic.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7426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mn-lt"/>
              </a:rPr>
              <a:t>The following query shows the processing of three time series simultaneously:</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9068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 https://</a:t>
            </a:r>
            <a:r>
              <a:rPr lang="en-US" err="1"/>
              <a:t>docs.microsoft.com</a:t>
            </a:r>
            <a:r>
              <a:rPr lang="en-US"/>
              <a:t>/azure/data-explorer/</a:t>
            </a:r>
            <a:r>
              <a:rPr lang="en-US" err="1"/>
              <a:t>kusto</a:t>
            </a:r>
            <a:r>
              <a:rPr lang="en-US"/>
              <a:t>/query/</a:t>
            </a:r>
            <a:r>
              <a:rPr lang="en-US" err="1"/>
              <a:t>pythonplugin?pivots</a:t>
            </a:r>
            <a:r>
              <a:rPr lang="en-US"/>
              <a:t>=</a:t>
            </a:r>
            <a:r>
              <a:rPr lang="en-US" err="1"/>
              <a:t>azuredataexplorer</a:t>
            </a:r>
            <a:endParaRPr lang="en-US"/>
          </a:p>
          <a:p>
            <a:endParaRPr lang="en-US"/>
          </a:p>
          <a:p>
            <a:r>
              <a:rPr lang="en-US"/>
              <a:t>Note: </a:t>
            </a:r>
            <a:r>
              <a:rPr lang="en-US" b="0" i="0">
                <a:solidFill>
                  <a:srgbClr val="E6E6E6"/>
                </a:solidFill>
                <a:effectLst/>
                <a:latin typeface="Segoe UI" panose="020B0502040204020203" pitchFamily="34" charset="0"/>
              </a:rPr>
              <a:t>A small percentage of packages might be incompatible with the limitations enforced by the sandbox where the plugin is run.</a:t>
            </a:r>
          </a:p>
          <a:p>
            <a:endParaRPr lang="en-US" b="0"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Use Ingestion from query and update policy</a:t>
            </a:r>
          </a:p>
          <a:p>
            <a:pPr algn="l">
              <a:buFont typeface="Arial" panose="020B0604020202020204" pitchFamily="34" charset="0"/>
              <a:buChar char="•"/>
            </a:pPr>
            <a:r>
              <a:rPr lang="en-US" b="0" i="0">
                <a:solidFill>
                  <a:srgbClr val="E6E6E6"/>
                </a:solidFill>
                <a:effectLst/>
                <a:latin typeface="Segoe UI" panose="020B0502040204020203" pitchFamily="34" charset="0"/>
              </a:rPr>
              <a:t>Use the plugin in queries that are:</a:t>
            </a:r>
          </a:p>
          <a:p>
            <a:pPr marL="742950" lvl="1" indent="-285750" algn="l">
              <a:buFont typeface="Arial" panose="020B0604020202020204" pitchFamily="34" charset="0"/>
              <a:buChar char="•"/>
            </a:pPr>
            <a:r>
              <a:rPr lang="en-US" b="0" i="0">
                <a:solidFill>
                  <a:srgbClr val="E6E6E6"/>
                </a:solidFill>
                <a:effectLst/>
                <a:latin typeface="Segoe UI" panose="020B0502040204020203" pitchFamily="34" charset="0"/>
              </a:rPr>
              <a:t>Defined as part of an </a:t>
            </a:r>
            <a:r>
              <a:rPr lang="en-US" b="0" i="0" u="none" strike="noStrike">
                <a:solidFill>
                  <a:srgbClr val="E6E6E6"/>
                </a:solidFill>
                <a:effectLst/>
                <a:latin typeface="Segoe UI" panose="020B0502040204020203" pitchFamily="34" charset="0"/>
                <a:hlinkClick r:id="rId3"/>
              </a:rPr>
              <a:t>update policy</a:t>
            </a:r>
            <a:r>
              <a:rPr lang="en-US" b="0" i="0">
                <a:solidFill>
                  <a:srgbClr val="E6E6E6"/>
                </a:solidFill>
                <a:effectLst/>
                <a:latin typeface="Segoe UI" panose="020B0502040204020203" pitchFamily="34" charset="0"/>
              </a:rPr>
              <a:t>, whose source table is ingested to using </a:t>
            </a:r>
            <a:r>
              <a:rPr lang="en-US" b="0" i="1">
                <a:solidFill>
                  <a:srgbClr val="E6E6E6"/>
                </a:solidFill>
                <a:effectLst/>
                <a:latin typeface="Segoe UI" panose="020B0502040204020203" pitchFamily="34" charset="0"/>
              </a:rPr>
              <a:t>non-streaming</a:t>
            </a:r>
            <a:r>
              <a:rPr lang="en-US" b="0" i="0">
                <a:solidFill>
                  <a:srgbClr val="E6E6E6"/>
                </a:solidFill>
                <a:effectLst/>
                <a:latin typeface="Segoe UI" panose="020B0502040204020203" pitchFamily="34" charset="0"/>
              </a:rPr>
              <a:t> ingestion.</a:t>
            </a:r>
          </a:p>
          <a:p>
            <a:pPr marL="742950" lvl="1" indent="-285750" algn="l">
              <a:buFont typeface="Arial" panose="020B0604020202020204" pitchFamily="34" charset="0"/>
              <a:buChar char="•"/>
            </a:pPr>
            <a:r>
              <a:rPr lang="en-US" b="0" i="0">
                <a:solidFill>
                  <a:srgbClr val="E6E6E6"/>
                </a:solidFill>
                <a:effectLst/>
                <a:latin typeface="Segoe UI" panose="020B0502040204020203" pitchFamily="34" charset="0"/>
              </a:rPr>
              <a:t>Run as part of a command that </a:t>
            </a:r>
            <a:r>
              <a:rPr lang="en-US" b="0" i="0" u="none" strike="noStrike">
                <a:solidFill>
                  <a:srgbClr val="E6E6E6"/>
                </a:solidFill>
                <a:effectLst/>
                <a:latin typeface="Segoe UI" panose="020B0502040204020203" pitchFamily="34" charset="0"/>
                <a:hlinkClick r:id="rId4"/>
              </a:rPr>
              <a:t>ingests from a query</a:t>
            </a:r>
            <a:r>
              <a:rPr lang="en-US" b="0" i="0">
                <a:solidFill>
                  <a:srgbClr val="E6E6E6"/>
                </a:solidFill>
                <a:effectLst/>
                <a:latin typeface="Segoe UI" panose="020B0502040204020203" pitchFamily="34" charset="0"/>
              </a:rPr>
              <a:t>, such as .set-or-append. In both these cases, verify that the volume and frequency of the ingestion, and the complexity and resources used by the Python logic, align with </a:t>
            </a:r>
            <a:r>
              <a:rPr lang="en-US" b="0" i="0" u="none" strike="noStrike">
                <a:solidFill>
                  <a:srgbClr val="E6E6E6"/>
                </a:solidFill>
                <a:effectLst/>
                <a:latin typeface="Segoe UI" panose="020B0502040204020203" pitchFamily="34" charset="0"/>
                <a:hlinkClick r:id="rId5"/>
              </a:rPr>
              <a:t>sandbox limitations</a:t>
            </a:r>
            <a:r>
              <a:rPr lang="en-US" b="0" i="0">
                <a:solidFill>
                  <a:srgbClr val="E6E6E6"/>
                </a:solidFill>
                <a:effectLst/>
                <a:latin typeface="Segoe UI" panose="020B0502040204020203" pitchFamily="34" charset="0"/>
              </a:rPr>
              <a:t> and the cluster's available resources. Failure to do so may result in </a:t>
            </a:r>
            <a:r>
              <a:rPr lang="en-US" b="0" i="0" u="none" strike="noStrike">
                <a:solidFill>
                  <a:srgbClr val="E6E6E6"/>
                </a:solidFill>
                <a:effectLst/>
                <a:latin typeface="Segoe UI" panose="020B0502040204020203" pitchFamily="34" charset="0"/>
                <a:hlinkClick r:id="rId6"/>
              </a:rPr>
              <a:t>throttling errors</a:t>
            </a:r>
            <a:r>
              <a:rPr lang="en-US" b="0" i="0">
                <a:solidFill>
                  <a:srgbClr val="E6E6E6"/>
                </a:solidFill>
                <a:effectLst/>
                <a:latin typeface="Segoe UI" panose="020B0502040204020203" pitchFamily="34" charset="0"/>
              </a:rPr>
              <a:t>.</a:t>
            </a:r>
          </a:p>
          <a:p>
            <a:pPr algn="l">
              <a:buFont typeface="Arial" panose="020B0604020202020204" pitchFamily="34" charset="0"/>
              <a:buChar char="•"/>
            </a:pPr>
            <a:r>
              <a:rPr lang="en-US" b="0" i="0">
                <a:solidFill>
                  <a:srgbClr val="E6E6E6"/>
                </a:solidFill>
                <a:effectLst/>
                <a:latin typeface="Segoe UI" panose="020B0502040204020203" pitchFamily="34" charset="0"/>
              </a:rPr>
              <a:t>You can't use the plugin in a query that is defined as part of an update policy, whose source table is ingested using </a:t>
            </a:r>
            <a:r>
              <a:rPr lang="en-US" b="0" i="0" u="none" strike="noStrike">
                <a:solidFill>
                  <a:srgbClr val="E6E6E6"/>
                </a:solidFill>
                <a:effectLst/>
                <a:latin typeface="Segoe UI" panose="020B0502040204020203" pitchFamily="34" charset="0"/>
                <a:hlinkClick r:id="rId7"/>
              </a:rPr>
              <a:t>streaming ingestion</a:t>
            </a:r>
            <a:r>
              <a:rPr lang="en-US" b="0" i="0">
                <a:solidFill>
                  <a:srgbClr val="E6E6E6"/>
                </a:solidFill>
                <a:effectLst/>
                <a:latin typeface="Segoe UI" panose="020B0502040204020203" pitchFamily="34" charset="0"/>
              </a:rPr>
              <a: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4836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solidFill>
                  <a:srgbClr val="008000"/>
                </a:solidFill>
                <a:effectLst/>
                <a:latin typeface="Consolas" panose="020B0609020204030204" pitchFamily="49" charset="0"/>
              </a:rPr>
              <a:t>Must be first enabled for the cluster, takes approx. 10minutes.</a:t>
            </a:r>
            <a:endParaRPr lang="en-US" b="0">
              <a:solidFill>
                <a:srgbClr val="000000"/>
              </a:solidFill>
              <a:effectLst/>
              <a:latin typeface="Consolas" panose="020B0609020204030204" pitchFamily="49" charset="0"/>
            </a:endParaRPr>
          </a:p>
          <a:p>
            <a:br>
              <a:rPr lang="en-US" b="0">
                <a:solidFill>
                  <a:srgbClr val="000000"/>
                </a:solidFill>
                <a:effectLst/>
                <a:latin typeface="Consolas" panose="020B0609020204030204" pitchFamily="49" charset="0"/>
              </a:rPr>
            </a:br>
            <a:r>
              <a:rPr lang="en-US" b="0">
                <a:solidFill>
                  <a:srgbClr val="000000"/>
                </a:solidFill>
                <a:effectLst/>
                <a:latin typeface="Consolas" panose="020B0609020204030204" pitchFamily="49" charset="0"/>
              </a:rPr>
              <a:t>#connect cluster(</a:t>
            </a:r>
            <a:r>
              <a:rPr lang="en-US" b="0">
                <a:solidFill>
                  <a:srgbClr val="B22222"/>
                </a:solidFill>
                <a:effectLst/>
                <a:latin typeface="Consolas" panose="020B0609020204030204" pitchFamily="49" charset="0"/>
              </a:rPr>
              <a:t>'demo12.westus'</a:t>
            </a:r>
            <a:r>
              <a:rPr lang="en-US" b="0">
                <a:solidFill>
                  <a:srgbClr val="000000"/>
                </a:solidFill>
                <a:effectLst/>
                <a:latin typeface="Consolas" panose="020B0609020204030204" pitchFamily="49" charset="0"/>
              </a:rPr>
              <a:t>).database(</a:t>
            </a:r>
            <a:r>
              <a:rPr lang="en-US" b="0">
                <a:solidFill>
                  <a:srgbClr val="B22222"/>
                </a:solidFill>
                <a:effectLst/>
                <a:latin typeface="Consolas" panose="020B0609020204030204" pitchFamily="49" charset="0"/>
              </a:rPr>
              <a:t>'</a:t>
            </a:r>
            <a:r>
              <a:rPr lang="en-US" b="0" err="1">
                <a:solidFill>
                  <a:srgbClr val="B22222"/>
                </a:solidFill>
                <a:effectLst/>
                <a:latin typeface="Consolas" panose="020B0609020204030204" pitchFamily="49" charset="0"/>
              </a:rPr>
              <a:t>AnimalTelemetryNetwork</a:t>
            </a:r>
            <a:r>
              <a:rPr lang="en-US" b="0">
                <a:solidFill>
                  <a:srgbClr val="B22222"/>
                </a:solidFill>
                <a:effectLst/>
                <a:latin typeface="Consolas" panose="020B0609020204030204" pitchFamily="49" charset="0"/>
              </a:rPr>
              <a:t>’</a:t>
            </a:r>
            <a:r>
              <a:rPr lang="en-US" b="0">
                <a:solidFill>
                  <a:srgbClr val="000000"/>
                </a:solidFill>
                <a:effectLst/>
                <a:latin typeface="Consolas" panose="020B0609020204030204" pitchFamily="49" charset="0"/>
              </a:rPr>
              <a:t>)</a:t>
            </a:r>
          </a:p>
          <a:p>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Or connect to your own cluster that has the plugin enabled.</a:t>
            </a:r>
          </a:p>
          <a:p>
            <a:endParaRPr lang="en-US" b="0">
              <a:solidFill>
                <a:srgbClr val="000000"/>
              </a:solidFill>
              <a:effectLst/>
              <a:latin typeface="Consolas" panose="020B0609020204030204" pitchFamily="49" charset="0"/>
            </a:endParaRPr>
          </a:p>
          <a:p>
            <a:r>
              <a:rPr lang="en-US" b="0" i="0">
                <a:solidFill>
                  <a:srgbClr val="E6E6E6"/>
                </a:solidFill>
                <a:effectLst/>
                <a:latin typeface="Segoe UI" panose="020B0502040204020203" pitchFamily="34" charset="0"/>
              </a:rPr>
              <a:t>Enclose the full script between lines containing three consecutive backticks,</a:t>
            </a:r>
            <a:endParaRPr lang="en-US" b="0">
              <a:solidFill>
                <a:srgbClr val="000000"/>
              </a:solidFill>
              <a:effectLst/>
              <a:latin typeface="Consolas" panose="020B0609020204030204" pitchFamily="49"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95396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ADX Dashboard is built on 3 fundamental objects:</a:t>
            </a:r>
          </a:p>
          <a:p>
            <a:pPr marL="228600" indent="-228600">
              <a:buAutoNum type="arabicPeriod"/>
            </a:pPr>
            <a:r>
              <a:rPr lang="en-US"/>
              <a:t>Dashboard: This is the over-arching container that holds all the pages and charts inside each page. </a:t>
            </a:r>
          </a:p>
          <a:p>
            <a:pPr marL="228600" indent="-228600">
              <a:buAutoNum type="arabicPeriod"/>
            </a:pPr>
            <a:r>
              <a:rPr lang="en-US"/>
              <a:t>Page: This is the next level aggregation of charts enabling you to logically groups your charts by topics, subjects, datasets, or any aspect of your interest.</a:t>
            </a:r>
          </a:p>
          <a:p>
            <a:pPr marL="228600" indent="-228600">
              <a:buAutoNum type="arabicPeriod"/>
            </a:pPr>
            <a:r>
              <a:rPr lang="en-US"/>
              <a:t>Tile: Each tile is a chart that represents the visualization of the underlying dataset. </a:t>
            </a:r>
          </a:p>
          <a:p>
            <a:pPr marL="0" indent="0">
              <a:buNone/>
            </a:pPr>
            <a:endParaRPr lang="en-US"/>
          </a:p>
          <a:p>
            <a:pPr marL="0" indent="0">
              <a:buNone/>
            </a:pPr>
            <a:r>
              <a:rPr lang="en-US"/>
              <a:t>Each object provides different set of operations to edit, share, manage the collections of charts and dashboards.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731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E6E6E6"/>
                </a:solidFill>
                <a:effectLst/>
                <a:latin typeface="Segoe UI" panose="020B0502040204020203" pitchFamily="34" charset="0"/>
              </a:rPr>
              <a:t>Define hot-cache windows</a:t>
            </a:r>
          </a:p>
          <a:p>
            <a:pPr algn="l"/>
            <a:r>
              <a:rPr lang="en-US" b="0" i="0">
                <a:solidFill>
                  <a:srgbClr val="E6E6E6"/>
                </a:solidFill>
                <a:effectLst/>
                <a:latin typeface="Segoe UI" panose="020B0502040204020203" pitchFamily="34" charset="0"/>
              </a:rPr>
              <a:t>This command sets the caching policy to include the last 30 days and additional data from January and April 2021.</a:t>
            </a:r>
          </a:p>
          <a:p>
            <a:endParaRPr lang="en-GB"/>
          </a:p>
        </p:txBody>
      </p:sp>
      <p:sp>
        <p:nvSpPr>
          <p:cNvPr id="4" name="Slide Number Placeholder 3"/>
          <p:cNvSpPr>
            <a:spLocks noGrp="1"/>
          </p:cNvSpPr>
          <p:nvPr>
            <p:ph type="sldNum" sz="quarter" idx="5"/>
          </p:nvPr>
        </p:nvSpPr>
        <p:spPr/>
        <p:txBody>
          <a:bodyPr/>
          <a:lstStyle/>
          <a:p>
            <a:fld id="{F45218A5-DC57-466B-A3DF-87B12B89E629}" type="slidenum">
              <a:rPr lang="en-US" smtClean="0"/>
              <a:t>6</a:t>
            </a:fld>
            <a:endParaRPr lang="en-US"/>
          </a:p>
        </p:txBody>
      </p:sp>
    </p:spTree>
    <p:extLst>
      <p:ext uri="{BB962C8B-B14F-4D97-AF65-F5344CB8AC3E}">
        <p14:creationId xmlns:p14="http://schemas.microsoft.com/office/powerpoint/2010/main" val="95820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161616"/>
                </a:solidFill>
              </a:rPr>
              <a:t>There are two types of permissions:</a:t>
            </a:r>
            <a:endParaRPr lang="en-US"/>
          </a:p>
          <a:p>
            <a:pPr marL="285750" indent="-285750">
              <a:buFont typeface="Arial"/>
              <a:buChar char="•"/>
            </a:pPr>
            <a:r>
              <a:rPr lang="en-US" b="1">
                <a:solidFill>
                  <a:srgbClr val="161616"/>
                </a:solidFill>
              </a:rPr>
              <a:t>Fabric permissions</a:t>
            </a:r>
            <a:r>
              <a:rPr lang="en-US">
                <a:solidFill>
                  <a:srgbClr val="161616"/>
                </a:solidFill>
              </a:rPr>
              <a:t>: These permissions control the ability to view or edit a real-time dashboard when it's shared.</a:t>
            </a:r>
            <a:endParaRPr lang="en-US"/>
          </a:p>
          <a:p>
            <a:pPr marL="285750" indent="-285750">
              <a:buFont typeface="Arial"/>
              <a:buChar char="•"/>
            </a:pPr>
            <a:r>
              <a:rPr lang="en-US" b="1">
                <a:solidFill>
                  <a:srgbClr val="161616"/>
                </a:solidFill>
              </a:rPr>
              <a:t>Data source permissions</a:t>
            </a:r>
            <a:r>
              <a:rPr lang="en-US">
                <a:solidFill>
                  <a:srgbClr val="161616"/>
                </a:solidFill>
              </a:rPr>
              <a:t>: These permissions control access to the underlying data used by a real-time dashboard.</a:t>
            </a:r>
            <a:endParaRPr lang="en-US"/>
          </a:p>
          <a:p>
            <a:endParaRPr lang="en-US">
              <a:ea typeface="Calibri"/>
              <a:cs typeface="Calibri"/>
            </a:endParaRPr>
          </a:p>
          <a:p>
            <a:r>
              <a:rPr lang="en-US">
                <a:solidFill>
                  <a:srgbClr val="161616"/>
                </a:solidFill>
              </a:rPr>
              <a:t>When you </a:t>
            </a:r>
            <a:r>
              <a:rPr lang="en-US">
                <a:solidFill>
                  <a:srgbClr val="0065B3"/>
                </a:solidFill>
                <a:hlinkClick r:id="rId3"/>
              </a:rPr>
              <a:t>share</a:t>
            </a:r>
            <a:r>
              <a:rPr lang="en-US">
                <a:solidFill>
                  <a:srgbClr val="161616"/>
                </a:solidFill>
              </a:rPr>
              <a:t> a real-time dashboard, you can specify if the user can view, edit, or share. These permissions are for the real-time dashboard itself and not the underlying data.</a:t>
            </a:r>
            <a:endParaRPr lang="en-US"/>
          </a:p>
        </p:txBody>
      </p:sp>
      <p:sp>
        <p:nvSpPr>
          <p:cNvPr id="4" name="Slide Number Placeholder 3"/>
          <p:cNvSpPr>
            <a:spLocks noGrp="1"/>
          </p:cNvSpPr>
          <p:nvPr>
            <p:ph type="sldNum" sz="quarter" idx="5"/>
          </p:nvPr>
        </p:nvSpPr>
        <p:spPr/>
        <p:txBody>
          <a:bodyPr/>
          <a:lstStyle/>
          <a:p>
            <a:fld id="{D452AED1-E2F8-4A79-8292-0891CBACE031}" type="slidenum">
              <a:rPr lang="en-US"/>
              <a:t>60</a:t>
            </a:fld>
            <a:endParaRPr lang="en-US"/>
          </a:p>
        </p:txBody>
      </p:sp>
    </p:spTree>
    <p:extLst>
      <p:ext uri="{BB962C8B-B14F-4D97-AF65-F5344CB8AC3E}">
        <p14:creationId xmlns:p14="http://schemas.microsoft.com/office/powerpoint/2010/main" val="4085196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solidFill>
                  <a:srgbClr val="161616"/>
                </a:solidFill>
              </a:rPr>
              <a:t>Drillthroughs</a:t>
            </a:r>
            <a:r>
              <a:rPr lang="en-US">
                <a:solidFill>
                  <a:srgbClr val="161616"/>
                </a:solidFill>
              </a:rPr>
              <a:t> allow you to select a value in a visual and use it to filter the visuals in a target page within the same dashboard. When the target page opens, the value is preselected in the relevant filters. The visuals on the page, such as line or scatter charts, are filtered to only show related data. This feature is useful for creating dashboards with drillthroughs from a summary page to a details page. </a:t>
            </a:r>
            <a:endParaRPr lang="en-US"/>
          </a:p>
        </p:txBody>
      </p:sp>
      <p:sp>
        <p:nvSpPr>
          <p:cNvPr id="4" name="Slide Number Placeholder 3"/>
          <p:cNvSpPr>
            <a:spLocks noGrp="1"/>
          </p:cNvSpPr>
          <p:nvPr>
            <p:ph type="sldNum" sz="quarter" idx="5"/>
          </p:nvPr>
        </p:nvSpPr>
        <p:spPr/>
        <p:txBody>
          <a:bodyPr/>
          <a:lstStyle/>
          <a:p>
            <a:fld id="{D452AED1-E2F8-4A79-8292-0891CBACE031}" type="slidenum">
              <a:rPr lang="en-US"/>
              <a:t>62</a:t>
            </a:fld>
            <a:endParaRPr lang="en-US"/>
          </a:p>
        </p:txBody>
      </p:sp>
    </p:spTree>
    <p:extLst>
      <p:ext uri="{BB962C8B-B14F-4D97-AF65-F5344CB8AC3E}">
        <p14:creationId xmlns:p14="http://schemas.microsoft.com/office/powerpoint/2010/main" val="30384749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A5B70-94E1-1857-5FCE-1A9DD31CE3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62A0A4-0F5C-2A3E-F81A-0FE375885A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D7B1EB-CBDF-675E-41FC-F3C3B67F781C}"/>
              </a:ext>
            </a:extLst>
          </p:cNvPr>
          <p:cNvSpPr>
            <a:spLocks noGrp="1"/>
          </p:cNvSpPr>
          <p:nvPr>
            <p:ph type="body" idx="1"/>
          </p:nvPr>
        </p:nvSpPr>
        <p:spPr/>
        <p:txBody>
          <a:bodyPr/>
          <a:lstStyle/>
          <a:p>
            <a:r>
              <a:rPr lang="en-US">
                <a:solidFill>
                  <a:srgbClr val="161616"/>
                </a:solidFill>
              </a:rPr>
              <a:t>Once </a:t>
            </a:r>
            <a:r>
              <a:rPr lang="en-US" err="1">
                <a:solidFill>
                  <a:srgbClr val="161616"/>
                </a:solidFill>
              </a:rPr>
              <a:t>drillthroughs</a:t>
            </a:r>
            <a:r>
              <a:rPr lang="en-US">
                <a:solidFill>
                  <a:srgbClr val="161616"/>
                </a:solidFill>
              </a:rPr>
              <a:t> are defined, you can use them to interact with your data. To do so, in visuals or tables where you've defined a </a:t>
            </a:r>
            <a:r>
              <a:rPr lang="en-US" err="1">
                <a:solidFill>
                  <a:srgbClr val="161616"/>
                </a:solidFill>
              </a:rPr>
              <a:t>drillthrough</a:t>
            </a:r>
            <a:r>
              <a:rPr lang="en-US">
                <a:solidFill>
                  <a:srgbClr val="161616"/>
                </a:solidFill>
              </a:rPr>
              <a:t>, right-click on a data point, and then select </a:t>
            </a:r>
            <a:r>
              <a:rPr lang="en-US" b="1">
                <a:solidFill>
                  <a:srgbClr val="161616"/>
                </a:solidFill>
              </a:rPr>
              <a:t>Drill through to</a:t>
            </a:r>
            <a:r>
              <a:rPr lang="en-US">
                <a:solidFill>
                  <a:srgbClr val="161616"/>
                </a:solidFill>
              </a:rPr>
              <a:t> &gt; </a:t>
            </a:r>
            <a:r>
              <a:rPr lang="en-US" i="1">
                <a:solidFill>
                  <a:srgbClr val="161616"/>
                </a:solidFill>
              </a:rPr>
              <a:t>destination page</a:t>
            </a:r>
            <a:r>
              <a:rPr lang="en-US">
                <a:solidFill>
                  <a:srgbClr val="161616"/>
                </a:solidFill>
              </a:rPr>
              <a:t>. The values from the data point are used as the parameters to filter the visuals on the target page.</a:t>
            </a:r>
            <a:endParaRPr lang="en-US"/>
          </a:p>
        </p:txBody>
      </p:sp>
      <p:sp>
        <p:nvSpPr>
          <p:cNvPr id="4" name="Slide Number Placeholder 3">
            <a:extLst>
              <a:ext uri="{FF2B5EF4-FFF2-40B4-BE49-F238E27FC236}">
                <a16:creationId xmlns:a16="http://schemas.microsoft.com/office/drawing/2014/main" id="{951CD6C7-83D0-29A0-2793-F9E566EFBE21}"/>
              </a:ext>
            </a:extLst>
          </p:cNvPr>
          <p:cNvSpPr>
            <a:spLocks noGrp="1"/>
          </p:cNvSpPr>
          <p:nvPr>
            <p:ph type="sldNum" sz="quarter" idx="5"/>
          </p:nvPr>
        </p:nvSpPr>
        <p:spPr/>
        <p:txBody>
          <a:bodyPr/>
          <a:lstStyle/>
          <a:p>
            <a:fld id="{D452AED1-E2F8-4A79-8292-0891CBACE031}" type="slidenum">
              <a:rPr lang="en-US"/>
              <a:t>63</a:t>
            </a:fld>
            <a:endParaRPr lang="en-US"/>
          </a:p>
        </p:txBody>
      </p:sp>
    </p:spTree>
    <p:extLst>
      <p:ext uri="{BB962C8B-B14F-4D97-AF65-F5344CB8AC3E}">
        <p14:creationId xmlns:p14="http://schemas.microsoft.com/office/powerpoint/2010/main" val="38119508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 https://docs.microsoft.com/azure/data-explorer/power-bi-best-practices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38693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D807D-2937-84AF-632E-0CE8106C2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0D3844-AB5B-3380-3435-FD81E3F758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EF35D7-606D-0308-31DF-715CF5BC95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Speaker: </a:t>
            </a:r>
            <a:r>
              <a:rPr lang="en-US" sz="1200"/>
              <a:t>Adi Regev</a:t>
            </a:r>
          </a:p>
          <a:p>
            <a:endParaRPr lang="en-US"/>
          </a:p>
          <a:p>
            <a:r>
              <a:rPr lang="en-US" sz="1800">
                <a:effectLst/>
                <a:latin typeface="Segoe UI" panose="020B0502040204020203" pitchFamily="34" charset="0"/>
                <a:ea typeface="Segoe UI" panose="020B0502040204020203" pitchFamily="34" charset="0"/>
              </a:rPr>
              <a:t>Microsoft Fabric’s SaaS architecture and industry-leading security tools can help you simplify and accelerate security configuration while ensuring your data is protected at every step of its journey. </a:t>
            </a:r>
          </a:p>
          <a:p>
            <a:endParaRPr lang="en-US" sz="1800">
              <a:effectLst/>
              <a:latin typeface="Segoe UI" panose="020B0502040204020203" pitchFamily="34" charset="0"/>
              <a:ea typeface="Segoe UI" panose="020B0502040204020203" pitchFamily="34" charset="0"/>
            </a:endParaRPr>
          </a:p>
          <a:p>
            <a:r>
              <a:rPr lang="en-US" sz="1800">
                <a:effectLst/>
                <a:latin typeface="Segoe UI" panose="020B0502040204020203" pitchFamily="34" charset="0"/>
                <a:ea typeface="Segoe UI" panose="020B0502040204020203" pitchFamily="34" charset="0"/>
              </a:rPr>
              <a:t>Fabric comes with </a:t>
            </a:r>
            <a:r>
              <a:rPr lang="en-US" sz="1800" b="1">
                <a:effectLst/>
                <a:latin typeface="Segoe UI" panose="020B0502040204020203" pitchFamily="34" charset="0"/>
                <a:ea typeface="Segoe UI" panose="020B0502040204020203" pitchFamily="34" charset="0"/>
              </a:rPr>
              <a:t>always-on, default security </a:t>
            </a:r>
            <a:r>
              <a:rPr lang="en-US" sz="1800">
                <a:effectLst/>
                <a:latin typeface="Segoe UI" panose="020B0502040204020203" pitchFamily="34" charset="0"/>
                <a:ea typeface="Segoe UI" panose="020B0502040204020203" pitchFamily="34" charset="0"/>
              </a:rPr>
              <a:t>and a </a:t>
            </a:r>
            <a:r>
              <a:rPr lang="en-US" sz="1800" b="1">
                <a:effectLst/>
                <a:latin typeface="Segoe UI" panose="020B0502040204020203" pitchFamily="34" charset="0"/>
                <a:ea typeface="Segoe UI" panose="020B0502040204020203" pitchFamily="34" charset="0"/>
              </a:rPr>
              <a:t>wide set of tools </a:t>
            </a:r>
            <a:r>
              <a:rPr lang="en-US" sz="1800">
                <a:effectLst/>
                <a:latin typeface="Segoe UI" panose="020B0502040204020203" pitchFamily="34" charset="0"/>
                <a:ea typeface="Segoe UI" panose="020B0502040204020203" pitchFamily="34" charset="0"/>
              </a:rPr>
              <a:t>so you can more easily manage the security needed for </a:t>
            </a:r>
            <a:r>
              <a:rPr lang="en-US" sz="1800" b="1">
                <a:effectLst/>
                <a:latin typeface="Segoe UI" panose="020B0502040204020203" pitchFamily="34" charset="0"/>
                <a:ea typeface="Segoe UI" panose="020B0502040204020203" pitchFamily="34" charset="0"/>
              </a:rPr>
              <a:t>every scenario</a:t>
            </a:r>
            <a:r>
              <a:rPr lang="en-US" sz="1800">
                <a:effectLst/>
                <a:latin typeface="Segoe UI" panose="020B0502040204020203" pitchFamily="34" charset="0"/>
                <a:ea typeface="Segoe UI" panose="020B0502040204020203" pitchFamily="34" charset="0"/>
              </a:rPr>
              <a:t>. </a:t>
            </a:r>
            <a:r>
              <a:rPr lang="en-US" sz="1800" b="1">
                <a:effectLst/>
                <a:latin typeface="Segoe UI" panose="020B0502040204020203" pitchFamily="34" charset="0"/>
                <a:ea typeface="Segoe UI" panose="020B0502040204020203" pitchFamily="34" charset="0"/>
              </a:rPr>
              <a:t>Data users </a:t>
            </a:r>
            <a:r>
              <a:rPr lang="en-US" sz="1800">
                <a:effectLst/>
                <a:latin typeface="Segoe UI" panose="020B0502040204020203" pitchFamily="34" charset="0"/>
                <a:ea typeface="Segoe UI" panose="020B0502040204020203" pitchFamily="34" charset="0"/>
              </a:rPr>
              <a:t>and </a:t>
            </a:r>
            <a:r>
              <a:rPr lang="en-US" sz="1800" b="1">
                <a:effectLst/>
                <a:latin typeface="Segoe UI" panose="020B0502040204020203" pitchFamily="34" charset="0"/>
                <a:ea typeface="Segoe UI" panose="020B0502040204020203" pitchFamily="34" charset="0"/>
              </a:rPr>
              <a:t>security</a:t>
            </a:r>
            <a:r>
              <a:rPr lang="en-US" sz="1800">
                <a:effectLst/>
                <a:latin typeface="Segoe UI" panose="020B0502040204020203" pitchFamily="34" charset="0"/>
                <a:ea typeface="Segoe UI" panose="020B0502040204020203" pitchFamily="34" charset="0"/>
              </a:rPr>
              <a:t> </a:t>
            </a:r>
            <a:r>
              <a:rPr lang="en-US" sz="1800" b="1">
                <a:effectLst/>
                <a:latin typeface="Segoe UI" panose="020B0502040204020203" pitchFamily="34" charset="0"/>
                <a:ea typeface="Segoe UI" panose="020B0502040204020203" pitchFamily="34" charset="0"/>
              </a:rPr>
              <a:t>admins</a:t>
            </a:r>
            <a:r>
              <a:rPr lang="en-US" sz="1800">
                <a:effectLst/>
                <a:latin typeface="Segoe UI" panose="020B0502040204020203" pitchFamily="34" charset="0"/>
                <a:ea typeface="Segoe UI" panose="020B0502040204020203" pitchFamily="34" charset="0"/>
              </a:rPr>
              <a:t> get specific tools designed for them so everyone can help ensure only </a:t>
            </a:r>
            <a:r>
              <a:rPr lang="en-US" sz="1800" b="1">
                <a:effectLst/>
                <a:latin typeface="Segoe UI" panose="020B0502040204020203" pitchFamily="34" charset="0"/>
                <a:ea typeface="Segoe UI" panose="020B0502040204020203" pitchFamily="34" charset="0"/>
              </a:rPr>
              <a:t>the right people have access to the right data. </a:t>
            </a:r>
          </a:p>
          <a:p>
            <a:endParaRPr lang="en-US" sz="1800">
              <a:effectLst/>
              <a:latin typeface="Segoe UI" panose="020B0502040204020203" pitchFamily="34" charset="0"/>
              <a:ea typeface="Segoe UI" panose="020B0502040204020203" pitchFamily="34" charset="0"/>
            </a:endParaRPr>
          </a:p>
          <a:p>
            <a:r>
              <a:rPr lang="en-US" sz="1800">
                <a:effectLst/>
                <a:latin typeface="Segoe UI" panose="020B0502040204020203" pitchFamily="34" charset="0"/>
                <a:ea typeface="Segoe UI" panose="020B0502040204020203" pitchFamily="34" charset="0"/>
              </a:rPr>
              <a:t>Microsoft Fabric is also </a:t>
            </a:r>
            <a:r>
              <a:rPr lang="en-US" sz="1800" b="1">
                <a:effectLst/>
                <a:latin typeface="Segoe UI" panose="020B0502040204020203" pitchFamily="34" charset="0"/>
                <a:ea typeface="Segoe UI" panose="020B0502040204020203" pitchFamily="34" charset="0"/>
              </a:rPr>
              <a:t>certified</a:t>
            </a:r>
            <a:r>
              <a:rPr lang="en-US" sz="1800">
                <a:effectLst/>
                <a:latin typeface="Segoe UI" panose="020B0502040204020203" pitchFamily="34" charset="0"/>
                <a:ea typeface="Segoe UI" panose="020B0502040204020203" pitchFamily="34" charset="0"/>
              </a:rPr>
              <a:t> with a huge </a:t>
            </a:r>
            <a:r>
              <a:rPr lang="en-US" sz="1800" b="1">
                <a:effectLst/>
                <a:latin typeface="Segoe UI" panose="020B0502040204020203" pitchFamily="34" charset="0"/>
                <a:ea typeface="Segoe UI" panose="020B0502040204020203" pitchFamily="34" charset="0"/>
              </a:rPr>
              <a:t>range of industry compliance standards </a:t>
            </a:r>
            <a:r>
              <a:rPr lang="en-US" sz="1800">
                <a:effectLst/>
                <a:latin typeface="Segoe UI" panose="020B0502040204020203" pitchFamily="34" charset="0"/>
                <a:ea typeface="Segoe UI" panose="020B0502040204020203" pitchFamily="34" charset="0"/>
              </a:rPr>
              <a:t>and provides full </a:t>
            </a:r>
            <a:r>
              <a:rPr lang="en-US" sz="1800" b="1">
                <a:effectLst/>
                <a:latin typeface="Segoe UI" panose="020B0502040204020203" pitchFamily="34" charset="0"/>
                <a:ea typeface="Segoe UI" panose="020B0502040204020203" pitchFamily="34" charset="0"/>
              </a:rPr>
              <a:t>control over your data’s location </a:t>
            </a:r>
            <a:r>
              <a:rPr lang="en-US" sz="1800">
                <a:effectLst/>
                <a:latin typeface="Segoe UI" panose="020B0502040204020203" pitchFamily="34" charset="0"/>
                <a:ea typeface="Segoe UI" panose="020B0502040204020203" pitchFamily="34" charset="0"/>
              </a:rPr>
              <a:t>so you can always remain compliant. All of this functionality comes in a cloud-based, pre-integrated and optimized SaaS environment—removing much of the cost and responsibility for maintaining your security.</a:t>
            </a:r>
          </a:p>
          <a:p>
            <a:endParaRPr lang="en-US" sz="1800">
              <a:effectLst/>
              <a:latin typeface="Segoe UI" panose="020B0502040204020203" pitchFamily="34" charset="0"/>
              <a:ea typeface="Segoe UI" panose="020B0502040204020203" pitchFamily="34" charset="0"/>
            </a:endParaRPr>
          </a:p>
          <a:p>
            <a:r>
              <a:rPr lang="en-US" sz="1800">
                <a:effectLst/>
                <a:latin typeface="Segoe UI" panose="020B0502040204020203" pitchFamily="34" charset="0"/>
                <a:ea typeface="Segoe UI" panose="020B0502040204020203" pitchFamily="34" charset="0"/>
              </a:rPr>
              <a:t>Data security – RLS/CLS on semantic model, </a:t>
            </a:r>
            <a:r>
              <a:rPr lang="en-US" sz="1800" err="1">
                <a:effectLst/>
                <a:latin typeface="Segoe UI" panose="020B0502040204020203" pitchFamily="34" charset="0"/>
                <a:ea typeface="Segoe UI" panose="020B0502040204020203" pitchFamily="34" charset="0"/>
              </a:rPr>
              <a:t>kustoDB</a:t>
            </a:r>
            <a:r>
              <a:rPr lang="en-US" sz="1800">
                <a:effectLst/>
                <a:latin typeface="Segoe UI" panose="020B0502040204020203" pitchFamily="34" charset="0"/>
                <a:ea typeface="Segoe UI" panose="020B0502040204020203" pitchFamily="34" charset="0"/>
              </a:rPr>
              <a:t>, SQL DB, Fabric DW…. </a:t>
            </a:r>
          </a:p>
          <a:p>
            <a:r>
              <a:rPr lang="en-US" sz="1800" err="1">
                <a:effectLst/>
                <a:latin typeface="Segoe UI" panose="020B0502040204020203" pitchFamily="34" charset="0"/>
                <a:ea typeface="Segoe UI" panose="020B0502040204020203" pitchFamily="34" charset="0"/>
              </a:rPr>
              <a:t>Onesecuirty</a:t>
            </a:r>
            <a:r>
              <a:rPr lang="en-US" sz="1800">
                <a:effectLst/>
                <a:latin typeface="Segoe UI" panose="020B0502040204020203" pitchFamily="34" charset="0"/>
                <a:ea typeface="Segoe UI" panose="020B0502040204020203" pitchFamily="34" charset="0"/>
              </a:rPr>
              <a:t> – control roles to define access to data (for LH, other WLs to follow)</a:t>
            </a:r>
          </a:p>
          <a:p>
            <a:endParaRPr lang="en-US" sz="1800">
              <a:effectLst/>
              <a:latin typeface="Segoe UI" panose="020B0502040204020203" pitchFamily="34" charset="0"/>
            </a:endParaRPr>
          </a:p>
          <a:p>
            <a:r>
              <a:rPr lang="en-US" sz="1800">
                <a:effectLst/>
                <a:latin typeface="Segoe UI" panose="020B0502040204020203" pitchFamily="34" charset="0"/>
              </a:rPr>
              <a:t>********************************************************************************************************</a:t>
            </a:r>
          </a:p>
          <a:p>
            <a:endParaRPr lang="en-US" sz="1800">
              <a:effectLst/>
              <a:latin typeface="Segoe UI" panose="020B0502040204020203" pitchFamily="34" charset="0"/>
            </a:endParaRPr>
          </a:p>
          <a:p>
            <a:r>
              <a:rPr lang="en-US" sz="1200"/>
              <a:t>These are the security layers in Fabric:</a:t>
            </a:r>
          </a:p>
          <a:p>
            <a:r>
              <a:rPr lang="en-US" sz="1200"/>
              <a:t>Uppermost layer is the network security, to ensure there is no data leakage. Inbound network security to protect network traffic coming into Fabric (with private links, and Conditional access using Entra ID) and it is about outbound security to ensure secured connection with external data sources with Managed private endpoints and managed virtual networks, </a:t>
            </a:r>
            <a:r>
              <a:rPr lang="en-US" sz="1200" err="1"/>
              <a:t>ip</a:t>
            </a:r>
            <a:r>
              <a:rPr lang="en-US" sz="1200"/>
              <a:t> allowed list and more. </a:t>
            </a:r>
          </a:p>
          <a:p>
            <a:r>
              <a:rPr lang="en-US" sz="1200"/>
              <a:t>Next layer is for the workspace and item owners to manage access to their data and to define </a:t>
            </a:r>
            <a:r>
              <a:rPr lang="en-US" sz="1200" err="1"/>
              <a:t>rls</a:t>
            </a:r>
            <a:r>
              <a:rPr lang="en-US" sz="1200"/>
              <a:t> and </a:t>
            </a:r>
            <a:r>
              <a:rPr lang="en-US" sz="1200" err="1"/>
              <a:t>cls</a:t>
            </a:r>
            <a:r>
              <a:rPr lang="en-US" sz="1200"/>
              <a:t> as needed. </a:t>
            </a:r>
          </a:p>
          <a:p>
            <a:r>
              <a:rPr lang="en-US" sz="1200"/>
              <a:t>The next layer is data security, that it brings the power of Purview security together with Fabric to help you better protect you data.</a:t>
            </a:r>
          </a:p>
          <a:p>
            <a:endParaRPr lang="en-US"/>
          </a:p>
        </p:txBody>
      </p:sp>
      <p:sp>
        <p:nvSpPr>
          <p:cNvPr id="4" name="Slide Number Placeholder 3">
            <a:extLst>
              <a:ext uri="{FF2B5EF4-FFF2-40B4-BE49-F238E27FC236}">
                <a16:creationId xmlns:a16="http://schemas.microsoft.com/office/drawing/2014/main" id="{08E552DD-AFF1-746B-2DF8-A0EEB7A9DCC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CEB28C3-A6C4-400E-9A5B-25BFBAC5D08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01654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8C52E-EF5D-0C8B-B3E2-220A96FE0A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23366D-3B7A-9B8D-979D-F64E4C43A6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D319A7-FEAD-D20C-F5E4-8F5004897DC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97F440-9452-783F-0D4A-4F198DFF7C7B}"/>
              </a:ext>
            </a:extLst>
          </p:cNvPr>
          <p:cNvSpPr>
            <a:spLocks noGrp="1"/>
          </p:cNvSpPr>
          <p:nvPr>
            <p:ph type="sldNum" sz="quarter" idx="5"/>
          </p:nvPr>
        </p:nvSpPr>
        <p:spPr/>
        <p:txBody>
          <a:bodyPr/>
          <a:lstStyle/>
          <a:p>
            <a:pPr marL="0" marR="0" lvl="0" indent="0" algn="r" defTabSz="1028401" rtl="0" eaLnBrk="1" fontAlgn="auto" latinLnBrk="0" hangingPunct="1">
              <a:lnSpc>
                <a:spcPct val="100000"/>
              </a:lnSpc>
              <a:spcBef>
                <a:spcPts val="0"/>
              </a:spcBef>
              <a:spcAft>
                <a:spcPts val="0"/>
              </a:spcAft>
              <a:buClrTx/>
              <a:buSzTx/>
              <a:buFontTx/>
              <a:buNone/>
              <a:tabLst/>
              <a:defRPr/>
            </a:pPr>
            <a:fld id="{22FE4AA7-EBB0-4017-BBD9-B1280E03207A}"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1028401"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086374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4663B-602D-6928-2442-A6E49845EC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1BF3FB-AAA0-11E1-254C-E8DF0396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7FA34A-68D4-3637-998B-CD63D43FBFB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1FFCAB3-1986-665E-0D9B-983F74A418F7}"/>
              </a:ext>
            </a:extLst>
          </p:cNvPr>
          <p:cNvSpPr>
            <a:spLocks noGrp="1"/>
          </p:cNvSpPr>
          <p:nvPr>
            <p:ph type="sldNum" sz="quarter" idx="5"/>
          </p:nvPr>
        </p:nvSpPr>
        <p:spPr/>
        <p:txBody>
          <a:bodyPr/>
          <a:lstStyle/>
          <a:p>
            <a:pPr marL="0" marR="0" lvl="0" indent="0" algn="r" defTabSz="1028401" rtl="0" eaLnBrk="1" fontAlgn="auto" latinLnBrk="0" hangingPunct="1">
              <a:lnSpc>
                <a:spcPct val="100000"/>
              </a:lnSpc>
              <a:spcBef>
                <a:spcPts val="0"/>
              </a:spcBef>
              <a:spcAft>
                <a:spcPts val="0"/>
              </a:spcAft>
              <a:buClrTx/>
              <a:buSzTx/>
              <a:buFontTx/>
              <a:buNone/>
              <a:tabLst/>
              <a:defRPr/>
            </a:pPr>
            <a:fld id="{22FE4AA7-EBB0-4017-BBD9-B1280E03207A}"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1028401"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979417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4663B-602D-6928-2442-A6E49845EC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1BF3FB-AAA0-11E1-254C-E8DF0396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7FA34A-68D4-3637-998B-CD63D43FBFB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1FFCAB3-1986-665E-0D9B-983F74A418F7}"/>
              </a:ext>
            </a:extLst>
          </p:cNvPr>
          <p:cNvSpPr>
            <a:spLocks noGrp="1"/>
          </p:cNvSpPr>
          <p:nvPr>
            <p:ph type="sldNum" sz="quarter" idx="5"/>
          </p:nvPr>
        </p:nvSpPr>
        <p:spPr/>
        <p:txBody>
          <a:bodyPr/>
          <a:lstStyle/>
          <a:p>
            <a:pPr marL="0" marR="0" lvl="0" indent="0" algn="r" defTabSz="1028401" rtl="0" eaLnBrk="1" fontAlgn="auto" latinLnBrk="0" hangingPunct="1">
              <a:lnSpc>
                <a:spcPct val="100000"/>
              </a:lnSpc>
              <a:spcBef>
                <a:spcPts val="0"/>
              </a:spcBef>
              <a:spcAft>
                <a:spcPts val="0"/>
              </a:spcAft>
              <a:buClrTx/>
              <a:buSzTx/>
              <a:buFontTx/>
              <a:buNone/>
              <a:tabLst/>
              <a:defRPr/>
            </a:pPr>
            <a:fld id="{22FE4AA7-EBB0-4017-BBD9-B1280E03207A}"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1028401"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236418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6F0F7-2410-D4CE-5B31-237F9759B2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C9A7A-A45C-2BF6-2741-585AE75F0C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904868-8D21-654E-310C-91654C5833E0}"/>
              </a:ext>
            </a:extLst>
          </p:cNvPr>
          <p:cNvSpPr>
            <a:spLocks noGrp="1"/>
          </p:cNvSpPr>
          <p:nvPr>
            <p:ph type="body" idx="1"/>
          </p:nvPr>
        </p:nvSpPr>
        <p:spPr/>
        <p:txBody>
          <a:bodyPr/>
          <a:lstStyle/>
          <a:p>
            <a:r>
              <a:rPr lang="en-US"/>
              <a:t>Fabric is a SaaS Service.</a:t>
            </a:r>
          </a:p>
          <a:p>
            <a:endParaRPr lang="en-US"/>
          </a:p>
          <a:p>
            <a:r>
              <a:rPr lang="en-US"/>
              <a:t>Users connect only to “Front End Services” and we are using “</a:t>
            </a:r>
            <a:r>
              <a:rPr lang="en-US" err="1"/>
              <a:t>Entra</a:t>
            </a:r>
            <a:r>
              <a:rPr lang="en-US"/>
              <a:t> ID” to authenticate and </a:t>
            </a:r>
            <a:r>
              <a:rPr lang="en-US" b="1"/>
              <a:t>trust all requests</a:t>
            </a:r>
            <a:r>
              <a:rPr lang="en-US"/>
              <a:t>.</a:t>
            </a:r>
          </a:p>
          <a:p>
            <a:endParaRPr lang="en-US"/>
          </a:p>
          <a:p>
            <a:r>
              <a:rPr lang="en-US"/>
              <a:t>All the clusters </a:t>
            </a:r>
            <a:r>
              <a:rPr lang="en-US" b="1"/>
              <a:t>are protected behind “back-end services”.</a:t>
            </a:r>
          </a:p>
        </p:txBody>
      </p:sp>
      <p:sp>
        <p:nvSpPr>
          <p:cNvPr id="4" name="Header Placeholder 3">
            <a:extLst>
              <a:ext uri="{FF2B5EF4-FFF2-40B4-BE49-F238E27FC236}">
                <a16:creationId xmlns:a16="http://schemas.microsoft.com/office/drawing/2014/main" id="{58528440-B03F-89DC-06C0-C9F9973F4B3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7C6D47F-DB57-AE3C-BC2E-C32AF9749648}"/>
              </a:ext>
            </a:extLst>
          </p:cNvPr>
          <p:cNvSpPr>
            <a:spLocks noGrp="1"/>
          </p:cNvSpPr>
          <p:nvPr>
            <p:ph type="ftr" sz="quarter" idx="4"/>
          </p:nvPr>
        </p:nvSpPr>
        <p:spPr/>
        <p:txBody>
          <a:bodyPr/>
          <a:lstStyle/>
          <a:p>
            <a:pPr marL="57150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58327C1-33AC-69F0-7F03-A13BE73C0D6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3AB8861-C632-487D-AB34-5ADDC79D8CAF}"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2025-09-24 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83C257F-010D-CF39-B2E5-A0A3DB7B93E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06269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7F457-53B4-AAA4-80B0-BDA4EE718F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211D36-906F-FD6E-9719-6B144EBDC7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FD1DA0-407B-A127-E050-DF98B4E48F07}"/>
              </a:ext>
            </a:extLst>
          </p:cNvPr>
          <p:cNvSpPr>
            <a:spLocks noGrp="1"/>
          </p:cNvSpPr>
          <p:nvPr>
            <p:ph type="body" idx="1"/>
          </p:nvPr>
        </p:nvSpPr>
        <p:spPr/>
        <p:txBody>
          <a:bodyPr/>
          <a:lstStyle/>
          <a:p>
            <a:r>
              <a:rPr lang="en-US" b="0" i="0">
                <a:solidFill>
                  <a:srgbClr val="161616"/>
                </a:solidFill>
                <a:effectLst/>
                <a:latin typeface="Segoe UI" panose="020B0502040204020203" pitchFamily="34" charset="0"/>
              </a:rPr>
              <a:t>Microsoft Entra Conditional Access brings signals together, to make decisions, and enforce organizational policies. </a:t>
            </a:r>
          </a:p>
          <a:p>
            <a:endParaRPr lang="en-US" b="0" i="0">
              <a:solidFill>
                <a:srgbClr val="161616"/>
              </a:solidFill>
              <a:effectLst/>
              <a:latin typeface="Segoe UI" panose="020B0502040204020203" pitchFamily="34" charset="0"/>
            </a:endParaRPr>
          </a:p>
          <a:p>
            <a:pPr defTabSz="990717">
              <a:spcAft>
                <a:spcPts val="361"/>
              </a:spcAft>
              <a:defRPr/>
            </a:pPr>
            <a:r>
              <a:rPr lang="en-US"/>
              <a:t>Common Signals – Users, Devices and Locations</a:t>
            </a:r>
          </a:p>
          <a:p>
            <a:endParaRPr lang="en-US"/>
          </a:p>
          <a:p>
            <a:pPr defTabSz="990717">
              <a:spcAft>
                <a:spcPts val="361"/>
              </a:spcAft>
              <a:defRPr/>
            </a:pPr>
            <a:r>
              <a:rPr lang="en-US"/>
              <a:t>Common Decisions – Block, Grant, Require MFA</a:t>
            </a:r>
          </a:p>
          <a:p>
            <a:endParaRPr lang="en-US" b="0" i="0">
              <a:solidFill>
                <a:srgbClr val="161616"/>
              </a:solidFill>
              <a:effectLst/>
              <a:latin typeface="Segoe UI" panose="020B0502040204020203" pitchFamily="34" charset="0"/>
            </a:endParaRPr>
          </a:p>
          <a:p>
            <a:r>
              <a:rPr lang="en-US" b="0" i="0">
                <a:solidFill>
                  <a:srgbClr val="161616"/>
                </a:solidFill>
                <a:effectLst/>
                <a:latin typeface="Segoe UI" panose="020B0502040204020203" pitchFamily="34" charset="0"/>
              </a:rPr>
              <a:t>Conditional Access policies at their simplest are if-then statements; </a:t>
            </a:r>
            <a:r>
              <a:rPr lang="en-US" b="1" i="0">
                <a:solidFill>
                  <a:srgbClr val="161616"/>
                </a:solidFill>
                <a:effectLst/>
                <a:latin typeface="Segoe UI" panose="020B0502040204020203" pitchFamily="34" charset="0"/>
              </a:rPr>
              <a:t>if</a:t>
            </a:r>
            <a:r>
              <a:rPr lang="en-US" b="0" i="0">
                <a:solidFill>
                  <a:srgbClr val="161616"/>
                </a:solidFill>
                <a:effectLst/>
                <a:latin typeface="Segoe UI" panose="020B0502040204020203" pitchFamily="34" charset="0"/>
              </a:rPr>
              <a:t> a user wants to access a resource, </a:t>
            </a:r>
            <a:r>
              <a:rPr lang="en-US" b="1" i="0">
                <a:solidFill>
                  <a:srgbClr val="161616"/>
                </a:solidFill>
                <a:effectLst/>
                <a:latin typeface="Segoe UI" panose="020B0502040204020203" pitchFamily="34" charset="0"/>
              </a:rPr>
              <a:t>then</a:t>
            </a:r>
            <a:r>
              <a:rPr lang="en-US" b="0" i="0">
                <a:solidFill>
                  <a:srgbClr val="161616"/>
                </a:solidFill>
                <a:effectLst/>
                <a:latin typeface="Segoe UI" panose="020B0502040204020203" pitchFamily="34" charset="0"/>
              </a:rPr>
              <a:t> they must complete an action. For example: If a user wants to access an application or service like Microsoft 365, then they must perform multifactor authentication to gain access.</a:t>
            </a:r>
          </a:p>
          <a:p>
            <a:pPr defTabSz="990717">
              <a:spcAft>
                <a:spcPts val="361"/>
              </a:spcAft>
              <a:defRPr/>
            </a:pPr>
            <a:endParaRPr lang="en-US"/>
          </a:p>
          <a:p>
            <a:endParaRPr lang="en-US"/>
          </a:p>
        </p:txBody>
      </p:sp>
      <p:sp>
        <p:nvSpPr>
          <p:cNvPr id="4" name="Header Placeholder 3">
            <a:extLst>
              <a:ext uri="{FF2B5EF4-FFF2-40B4-BE49-F238E27FC236}">
                <a16:creationId xmlns:a16="http://schemas.microsoft.com/office/drawing/2014/main" id="{51DD917A-2DEF-C057-7812-A01AD3EF6BA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1E4FEC0-8234-192F-E479-E22827A959FA}"/>
              </a:ext>
            </a:extLst>
          </p:cNvPr>
          <p:cNvSpPr>
            <a:spLocks noGrp="1"/>
          </p:cNvSpPr>
          <p:nvPr>
            <p:ph type="ftr" sz="quarter" idx="4"/>
          </p:nvPr>
        </p:nvSpPr>
        <p:spPr/>
        <p:txBody>
          <a:bodyPr/>
          <a:lstStyle/>
          <a:p>
            <a:pPr marL="57150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82E2519-03A3-45E9-4E53-83788474C356}"/>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3AB8861-C632-487D-AB34-5ADDC79D8CAF}"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2025-09-24 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E208004-9EA8-2540-2B8A-73BFBAE29C4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4225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 https://docs.microsoft.com/azure/data-explorer/kusto/management/retentionpolicy </a:t>
            </a:r>
            <a:endParaRPr lang="en-GB"/>
          </a:p>
        </p:txBody>
      </p:sp>
      <p:sp>
        <p:nvSpPr>
          <p:cNvPr id="4" name="Slide Number Placeholder 3"/>
          <p:cNvSpPr>
            <a:spLocks noGrp="1"/>
          </p:cNvSpPr>
          <p:nvPr>
            <p:ph type="sldNum" sz="quarter" idx="5"/>
          </p:nvPr>
        </p:nvSpPr>
        <p:spPr/>
        <p:txBody>
          <a:bodyPr/>
          <a:lstStyle/>
          <a:p>
            <a:fld id="{F45218A5-DC57-466B-A3DF-87B12B89E629}" type="slidenum">
              <a:rPr lang="en-US" smtClean="0"/>
              <a:t>7</a:t>
            </a:fld>
            <a:endParaRPr lang="en-US"/>
          </a:p>
        </p:txBody>
      </p:sp>
    </p:spTree>
    <p:extLst>
      <p:ext uri="{BB962C8B-B14F-4D97-AF65-F5344CB8AC3E}">
        <p14:creationId xmlns:p14="http://schemas.microsoft.com/office/powerpoint/2010/main" val="13957946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95B70-DBEE-2B97-4B09-A32EC991C8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EE73ED-6639-791F-2FD8-9403CE5E73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544136-3FBE-540B-132D-C02B91525365}"/>
              </a:ext>
            </a:extLst>
          </p:cNvPr>
          <p:cNvSpPr>
            <a:spLocks noGrp="1"/>
          </p:cNvSpPr>
          <p:nvPr>
            <p:ph type="body" idx="1"/>
          </p:nvPr>
        </p:nvSpPr>
        <p:spPr/>
        <p:txBody>
          <a:bodyPr/>
          <a:lstStyle/>
          <a:p>
            <a:pPr defTabSz="990717">
              <a:spcAft>
                <a:spcPts val="361"/>
              </a:spcAft>
              <a:defRPr/>
            </a:pPr>
            <a:endParaRPr lang="en-US" b="0" i="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98436E6A-0761-0F99-BD07-8A969E45B6F4}"/>
              </a:ext>
            </a:extLst>
          </p:cNvPr>
          <p:cNvSpPr>
            <a:spLocks noGrp="1"/>
          </p:cNvSpPr>
          <p:nvPr>
            <p:ph type="hdr" sz="quarter"/>
          </p:nvPr>
        </p:nvSpPr>
        <p:spPr/>
        <p:txBody>
          <a:bodyPr/>
          <a:lstStyle/>
          <a:p>
            <a:pPr marL="0" marR="0" lvl="0" indent="0" algn="l" defTabSz="9907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011BD77-ADF9-FDBE-95EF-F65DB0F2C343}"/>
              </a:ext>
            </a:extLst>
          </p:cNvPr>
          <p:cNvSpPr>
            <a:spLocks noGrp="1"/>
          </p:cNvSpPr>
          <p:nvPr>
            <p:ph type="ftr" sz="quarter" idx="4"/>
          </p:nvPr>
        </p:nvSpPr>
        <p:spPr/>
        <p:txBody>
          <a:bodyPr/>
          <a:lstStyle/>
          <a:p>
            <a:pPr marL="57150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C053E28-7625-AE15-4233-F382F3D52291}"/>
              </a:ext>
            </a:extLst>
          </p:cNvPr>
          <p:cNvSpPr>
            <a:spLocks noGrp="1"/>
          </p:cNvSpPr>
          <p:nvPr>
            <p:ph type="dt" idx="1"/>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F3AB8861-C632-487D-AB34-5ADDC79D8CAF}"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2025-09-24 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BD1773C-E5F2-E9C8-E812-4C14BF2765B3}"/>
              </a:ext>
            </a:extLst>
          </p:cNvPr>
          <p:cNvSpPr>
            <a:spLocks noGrp="1"/>
          </p:cNvSpPr>
          <p:nvPr>
            <p:ph type="sldNum" sz="quarter" idx="5"/>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91261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A7975-C2BE-5ED0-C8D6-7F45055CC9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6B0DC3-7E7C-3771-2058-A14D3CEDF9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56B214-821F-FA24-3C0A-DECBAA536EF2}"/>
              </a:ext>
            </a:extLst>
          </p:cNvPr>
          <p:cNvSpPr>
            <a:spLocks noGrp="1"/>
          </p:cNvSpPr>
          <p:nvPr>
            <p:ph type="body" idx="1"/>
          </p:nvPr>
        </p:nvSpPr>
        <p:spPr/>
        <p:txBody>
          <a:bodyPr/>
          <a:lstStyle/>
          <a:p>
            <a:pPr defTabSz="990717">
              <a:spcAft>
                <a:spcPts val="361"/>
              </a:spcAft>
              <a:defRPr/>
            </a:pPr>
            <a:endParaRPr lang="en-US" b="0" i="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A7A01C22-01AC-6CB1-9288-ABC786BF87A7}"/>
              </a:ext>
            </a:extLst>
          </p:cNvPr>
          <p:cNvSpPr>
            <a:spLocks noGrp="1"/>
          </p:cNvSpPr>
          <p:nvPr>
            <p:ph type="hdr" sz="quarter"/>
          </p:nvPr>
        </p:nvSpPr>
        <p:spPr/>
        <p:txBody>
          <a:bodyPr/>
          <a:lstStyle/>
          <a:p>
            <a:pPr marL="0" marR="0" lvl="0" indent="0" algn="l" defTabSz="9907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8A90DDB-416E-58DE-772D-2D8FD4162456}"/>
              </a:ext>
            </a:extLst>
          </p:cNvPr>
          <p:cNvSpPr>
            <a:spLocks noGrp="1"/>
          </p:cNvSpPr>
          <p:nvPr>
            <p:ph type="ftr" sz="quarter" idx="4"/>
          </p:nvPr>
        </p:nvSpPr>
        <p:spPr/>
        <p:txBody>
          <a:bodyPr/>
          <a:lstStyle/>
          <a:p>
            <a:pPr marL="57150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CE9F612-D32E-E7CD-3549-FD929023FEF7}"/>
              </a:ext>
            </a:extLst>
          </p:cNvPr>
          <p:cNvSpPr>
            <a:spLocks noGrp="1"/>
          </p:cNvSpPr>
          <p:nvPr>
            <p:ph type="dt" idx="1"/>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F3AB8861-C632-487D-AB34-5ADDC79D8CAF}"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2025-09-24 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1980377-D3FB-2EFC-F9B5-C7F71D26F1C8}"/>
              </a:ext>
            </a:extLst>
          </p:cNvPr>
          <p:cNvSpPr>
            <a:spLocks noGrp="1"/>
          </p:cNvSpPr>
          <p:nvPr>
            <p:ph type="sldNum" sz="quarter" idx="5"/>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20404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ADX Dashboard is built on 3 fundamental objects:</a:t>
            </a:r>
          </a:p>
          <a:p>
            <a:pPr marL="228600" indent="-228600">
              <a:buAutoNum type="arabicPeriod"/>
            </a:pPr>
            <a:r>
              <a:rPr lang="en-US"/>
              <a:t>Dashboard: This is the over-arching container that holds all the pages and charts inside each page. </a:t>
            </a:r>
          </a:p>
          <a:p>
            <a:pPr marL="228600" indent="-228600">
              <a:buAutoNum type="arabicPeriod"/>
            </a:pPr>
            <a:r>
              <a:rPr lang="en-US"/>
              <a:t>Page: This is the next level aggregation of charts enabling you to logically groups your charts by topics, subjects, datasets, or any aspect of your interest.</a:t>
            </a:r>
          </a:p>
          <a:p>
            <a:pPr marL="228600" indent="-228600">
              <a:buAutoNum type="arabicPeriod"/>
            </a:pPr>
            <a:r>
              <a:rPr lang="en-US"/>
              <a:t>Tile: Each tile is a chart that represents the visualization of the underlying dataset. </a:t>
            </a:r>
          </a:p>
          <a:p>
            <a:pPr marL="0" indent="0">
              <a:buNone/>
            </a:pPr>
            <a:endParaRPr lang="en-US"/>
          </a:p>
          <a:p>
            <a:pPr marL="0" indent="0">
              <a:buNone/>
            </a:pPr>
            <a:r>
              <a:rPr lang="en-US"/>
              <a:t>Each object provides different set of operations to edit, share, manage the collections of charts and dashboards.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7317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161616"/>
                </a:solidFill>
              </a:rPr>
              <a:t>There are two types of permissions:</a:t>
            </a:r>
            <a:endParaRPr lang="en-US"/>
          </a:p>
          <a:p>
            <a:pPr marL="285750" indent="-285750">
              <a:buFont typeface="Arial"/>
              <a:buChar char="•"/>
            </a:pPr>
            <a:r>
              <a:rPr lang="en-US" b="1">
                <a:solidFill>
                  <a:srgbClr val="161616"/>
                </a:solidFill>
              </a:rPr>
              <a:t>Fabric permissions</a:t>
            </a:r>
            <a:r>
              <a:rPr lang="en-US">
                <a:solidFill>
                  <a:srgbClr val="161616"/>
                </a:solidFill>
              </a:rPr>
              <a:t>: These permissions control the ability to view or edit a real-time dashboard when it's shared.</a:t>
            </a:r>
            <a:endParaRPr lang="en-US"/>
          </a:p>
          <a:p>
            <a:pPr marL="285750" indent="-285750">
              <a:buFont typeface="Arial"/>
              <a:buChar char="•"/>
            </a:pPr>
            <a:r>
              <a:rPr lang="en-US" b="1">
                <a:solidFill>
                  <a:srgbClr val="161616"/>
                </a:solidFill>
              </a:rPr>
              <a:t>Data source permissions</a:t>
            </a:r>
            <a:r>
              <a:rPr lang="en-US">
                <a:solidFill>
                  <a:srgbClr val="161616"/>
                </a:solidFill>
              </a:rPr>
              <a:t>: These permissions control access to the underlying data used by a real-time dashboard.</a:t>
            </a:r>
            <a:endParaRPr lang="en-US"/>
          </a:p>
          <a:p>
            <a:endParaRPr lang="en-US">
              <a:ea typeface="Calibri"/>
              <a:cs typeface="Calibri"/>
            </a:endParaRPr>
          </a:p>
          <a:p>
            <a:r>
              <a:rPr lang="en-US">
                <a:solidFill>
                  <a:srgbClr val="161616"/>
                </a:solidFill>
              </a:rPr>
              <a:t>When you </a:t>
            </a:r>
            <a:r>
              <a:rPr lang="en-US">
                <a:solidFill>
                  <a:srgbClr val="0065B3"/>
                </a:solidFill>
                <a:hlinkClick r:id="rId3"/>
              </a:rPr>
              <a:t>share</a:t>
            </a:r>
            <a:r>
              <a:rPr lang="en-US">
                <a:solidFill>
                  <a:srgbClr val="161616"/>
                </a:solidFill>
              </a:rPr>
              <a:t> a real-time dashboard, you can specify if the user can view, edit, or share. These permissions are for the real-time dashboard itself and not the underlying data.</a:t>
            </a:r>
            <a:endParaRPr lang="en-US"/>
          </a:p>
        </p:txBody>
      </p:sp>
      <p:sp>
        <p:nvSpPr>
          <p:cNvPr id="4" name="Slide Number Placeholder 3"/>
          <p:cNvSpPr>
            <a:spLocks noGrp="1"/>
          </p:cNvSpPr>
          <p:nvPr>
            <p:ph type="sldNum" sz="quarter" idx="5"/>
          </p:nvPr>
        </p:nvSpPr>
        <p:spPr/>
        <p:txBody>
          <a:bodyPr/>
          <a:lstStyle/>
          <a:p>
            <a:fld id="{D452AED1-E2F8-4A79-8292-0891CBACE031}" type="slidenum">
              <a:rPr lang="en-US"/>
              <a:t>91</a:t>
            </a:fld>
            <a:endParaRPr lang="en-US"/>
          </a:p>
        </p:txBody>
      </p:sp>
    </p:spTree>
    <p:extLst>
      <p:ext uri="{BB962C8B-B14F-4D97-AF65-F5344CB8AC3E}">
        <p14:creationId xmlns:p14="http://schemas.microsoft.com/office/powerpoint/2010/main" val="40851961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solidFill>
                  <a:srgbClr val="161616"/>
                </a:solidFill>
              </a:rPr>
              <a:t>Drillthroughs</a:t>
            </a:r>
            <a:r>
              <a:rPr lang="en-US">
                <a:solidFill>
                  <a:srgbClr val="161616"/>
                </a:solidFill>
              </a:rPr>
              <a:t> allow you to select a value in a visual and use it to filter the visuals in a target page within the same dashboard. When the target page opens, the value is preselected in the relevant filters. The visuals on the page, such as line or scatter charts, are filtered to only show related data. This feature is useful for creating dashboards with drillthroughs from a summary page to a details page. </a:t>
            </a:r>
            <a:endParaRPr lang="en-US"/>
          </a:p>
        </p:txBody>
      </p:sp>
      <p:sp>
        <p:nvSpPr>
          <p:cNvPr id="4" name="Slide Number Placeholder 3"/>
          <p:cNvSpPr>
            <a:spLocks noGrp="1"/>
          </p:cNvSpPr>
          <p:nvPr>
            <p:ph type="sldNum" sz="quarter" idx="5"/>
          </p:nvPr>
        </p:nvSpPr>
        <p:spPr/>
        <p:txBody>
          <a:bodyPr/>
          <a:lstStyle/>
          <a:p>
            <a:fld id="{D452AED1-E2F8-4A79-8292-0891CBACE031}" type="slidenum">
              <a:rPr lang="en-US"/>
              <a:t>93</a:t>
            </a:fld>
            <a:endParaRPr lang="en-US"/>
          </a:p>
        </p:txBody>
      </p:sp>
    </p:spTree>
    <p:extLst>
      <p:ext uri="{BB962C8B-B14F-4D97-AF65-F5344CB8AC3E}">
        <p14:creationId xmlns:p14="http://schemas.microsoft.com/office/powerpoint/2010/main" val="30384749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A5B70-94E1-1857-5FCE-1A9DD31CE3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62A0A4-0F5C-2A3E-F81A-0FE375885A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D7B1EB-CBDF-675E-41FC-F3C3B67F781C}"/>
              </a:ext>
            </a:extLst>
          </p:cNvPr>
          <p:cNvSpPr>
            <a:spLocks noGrp="1"/>
          </p:cNvSpPr>
          <p:nvPr>
            <p:ph type="body" idx="1"/>
          </p:nvPr>
        </p:nvSpPr>
        <p:spPr/>
        <p:txBody>
          <a:bodyPr/>
          <a:lstStyle/>
          <a:p>
            <a:r>
              <a:rPr lang="en-US">
                <a:solidFill>
                  <a:srgbClr val="161616"/>
                </a:solidFill>
              </a:rPr>
              <a:t>Once </a:t>
            </a:r>
            <a:r>
              <a:rPr lang="en-US" err="1">
                <a:solidFill>
                  <a:srgbClr val="161616"/>
                </a:solidFill>
              </a:rPr>
              <a:t>drillthroughs</a:t>
            </a:r>
            <a:r>
              <a:rPr lang="en-US">
                <a:solidFill>
                  <a:srgbClr val="161616"/>
                </a:solidFill>
              </a:rPr>
              <a:t> are defined, you can use them to interact with your data. To do so, in visuals or tables where you've defined a </a:t>
            </a:r>
            <a:r>
              <a:rPr lang="en-US" err="1">
                <a:solidFill>
                  <a:srgbClr val="161616"/>
                </a:solidFill>
              </a:rPr>
              <a:t>drillthrough</a:t>
            </a:r>
            <a:r>
              <a:rPr lang="en-US">
                <a:solidFill>
                  <a:srgbClr val="161616"/>
                </a:solidFill>
              </a:rPr>
              <a:t>, right-click on a data point, and then select </a:t>
            </a:r>
            <a:r>
              <a:rPr lang="en-US" b="1">
                <a:solidFill>
                  <a:srgbClr val="161616"/>
                </a:solidFill>
              </a:rPr>
              <a:t>Drill through to</a:t>
            </a:r>
            <a:r>
              <a:rPr lang="en-US">
                <a:solidFill>
                  <a:srgbClr val="161616"/>
                </a:solidFill>
              </a:rPr>
              <a:t> &gt; </a:t>
            </a:r>
            <a:r>
              <a:rPr lang="en-US" i="1">
                <a:solidFill>
                  <a:srgbClr val="161616"/>
                </a:solidFill>
              </a:rPr>
              <a:t>destination page</a:t>
            </a:r>
            <a:r>
              <a:rPr lang="en-US">
                <a:solidFill>
                  <a:srgbClr val="161616"/>
                </a:solidFill>
              </a:rPr>
              <a:t>. The values from the data point are used as the parameters to filter the visuals on the target page.</a:t>
            </a:r>
            <a:endParaRPr lang="en-US"/>
          </a:p>
        </p:txBody>
      </p:sp>
      <p:sp>
        <p:nvSpPr>
          <p:cNvPr id="4" name="Slide Number Placeholder 3">
            <a:extLst>
              <a:ext uri="{FF2B5EF4-FFF2-40B4-BE49-F238E27FC236}">
                <a16:creationId xmlns:a16="http://schemas.microsoft.com/office/drawing/2014/main" id="{951CD6C7-83D0-29A0-2793-F9E566EFBE21}"/>
              </a:ext>
            </a:extLst>
          </p:cNvPr>
          <p:cNvSpPr>
            <a:spLocks noGrp="1"/>
          </p:cNvSpPr>
          <p:nvPr>
            <p:ph type="sldNum" sz="quarter" idx="5"/>
          </p:nvPr>
        </p:nvSpPr>
        <p:spPr/>
        <p:txBody>
          <a:bodyPr/>
          <a:lstStyle/>
          <a:p>
            <a:fld id="{D452AED1-E2F8-4A79-8292-0891CBACE031}" type="slidenum">
              <a:rPr lang="en-US"/>
              <a:t>94</a:t>
            </a:fld>
            <a:endParaRPr lang="en-US"/>
          </a:p>
        </p:txBody>
      </p:sp>
    </p:spTree>
    <p:extLst>
      <p:ext uri="{BB962C8B-B14F-4D97-AF65-F5344CB8AC3E}">
        <p14:creationId xmlns:p14="http://schemas.microsoft.com/office/powerpoint/2010/main" val="38119508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 https://docs.microsoft.com/azure/data-explorer/power-bi-best-practices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38693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D807D-2937-84AF-632E-0CE8106C2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0D3844-AB5B-3380-3435-FD81E3F758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EF35D7-606D-0308-31DF-715CF5BC95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Speaker: </a:t>
            </a:r>
            <a:r>
              <a:rPr lang="en-US" sz="1200"/>
              <a:t>Adi Regev</a:t>
            </a:r>
          </a:p>
          <a:p>
            <a:endParaRPr lang="en-US"/>
          </a:p>
          <a:p>
            <a:r>
              <a:rPr lang="en-US" sz="1800">
                <a:effectLst/>
                <a:latin typeface="Segoe UI" panose="020B0502040204020203" pitchFamily="34" charset="0"/>
                <a:ea typeface="Segoe UI" panose="020B0502040204020203" pitchFamily="34" charset="0"/>
              </a:rPr>
              <a:t>Microsoft Fabric’s SaaS architecture and industry-leading security tools can help you simplify and accelerate security configuration while ensuring your data is protected at every step of its journey. </a:t>
            </a:r>
          </a:p>
          <a:p>
            <a:endParaRPr lang="en-US" sz="1800">
              <a:effectLst/>
              <a:latin typeface="Segoe UI" panose="020B0502040204020203" pitchFamily="34" charset="0"/>
              <a:ea typeface="Segoe UI" panose="020B0502040204020203" pitchFamily="34" charset="0"/>
            </a:endParaRPr>
          </a:p>
          <a:p>
            <a:r>
              <a:rPr lang="en-US" sz="1800">
                <a:effectLst/>
                <a:latin typeface="Segoe UI" panose="020B0502040204020203" pitchFamily="34" charset="0"/>
                <a:ea typeface="Segoe UI" panose="020B0502040204020203" pitchFamily="34" charset="0"/>
              </a:rPr>
              <a:t>Fabric comes with </a:t>
            </a:r>
            <a:r>
              <a:rPr lang="en-US" sz="1800" b="1">
                <a:effectLst/>
                <a:latin typeface="Segoe UI" panose="020B0502040204020203" pitchFamily="34" charset="0"/>
                <a:ea typeface="Segoe UI" panose="020B0502040204020203" pitchFamily="34" charset="0"/>
              </a:rPr>
              <a:t>always-on, default security </a:t>
            </a:r>
            <a:r>
              <a:rPr lang="en-US" sz="1800">
                <a:effectLst/>
                <a:latin typeface="Segoe UI" panose="020B0502040204020203" pitchFamily="34" charset="0"/>
                <a:ea typeface="Segoe UI" panose="020B0502040204020203" pitchFamily="34" charset="0"/>
              </a:rPr>
              <a:t>and a </a:t>
            </a:r>
            <a:r>
              <a:rPr lang="en-US" sz="1800" b="1">
                <a:effectLst/>
                <a:latin typeface="Segoe UI" panose="020B0502040204020203" pitchFamily="34" charset="0"/>
                <a:ea typeface="Segoe UI" panose="020B0502040204020203" pitchFamily="34" charset="0"/>
              </a:rPr>
              <a:t>wide set of tools </a:t>
            </a:r>
            <a:r>
              <a:rPr lang="en-US" sz="1800">
                <a:effectLst/>
                <a:latin typeface="Segoe UI" panose="020B0502040204020203" pitchFamily="34" charset="0"/>
                <a:ea typeface="Segoe UI" panose="020B0502040204020203" pitchFamily="34" charset="0"/>
              </a:rPr>
              <a:t>so you can more easily manage the security needed for </a:t>
            </a:r>
            <a:r>
              <a:rPr lang="en-US" sz="1800" b="1">
                <a:effectLst/>
                <a:latin typeface="Segoe UI" panose="020B0502040204020203" pitchFamily="34" charset="0"/>
                <a:ea typeface="Segoe UI" panose="020B0502040204020203" pitchFamily="34" charset="0"/>
              </a:rPr>
              <a:t>every scenario</a:t>
            </a:r>
            <a:r>
              <a:rPr lang="en-US" sz="1800">
                <a:effectLst/>
                <a:latin typeface="Segoe UI" panose="020B0502040204020203" pitchFamily="34" charset="0"/>
                <a:ea typeface="Segoe UI" panose="020B0502040204020203" pitchFamily="34" charset="0"/>
              </a:rPr>
              <a:t>. </a:t>
            </a:r>
            <a:r>
              <a:rPr lang="en-US" sz="1800" b="1">
                <a:effectLst/>
                <a:latin typeface="Segoe UI" panose="020B0502040204020203" pitchFamily="34" charset="0"/>
                <a:ea typeface="Segoe UI" panose="020B0502040204020203" pitchFamily="34" charset="0"/>
              </a:rPr>
              <a:t>Data users </a:t>
            </a:r>
            <a:r>
              <a:rPr lang="en-US" sz="1800">
                <a:effectLst/>
                <a:latin typeface="Segoe UI" panose="020B0502040204020203" pitchFamily="34" charset="0"/>
                <a:ea typeface="Segoe UI" panose="020B0502040204020203" pitchFamily="34" charset="0"/>
              </a:rPr>
              <a:t>and </a:t>
            </a:r>
            <a:r>
              <a:rPr lang="en-US" sz="1800" b="1">
                <a:effectLst/>
                <a:latin typeface="Segoe UI" panose="020B0502040204020203" pitchFamily="34" charset="0"/>
                <a:ea typeface="Segoe UI" panose="020B0502040204020203" pitchFamily="34" charset="0"/>
              </a:rPr>
              <a:t>security</a:t>
            </a:r>
            <a:r>
              <a:rPr lang="en-US" sz="1800">
                <a:effectLst/>
                <a:latin typeface="Segoe UI" panose="020B0502040204020203" pitchFamily="34" charset="0"/>
                <a:ea typeface="Segoe UI" panose="020B0502040204020203" pitchFamily="34" charset="0"/>
              </a:rPr>
              <a:t> </a:t>
            </a:r>
            <a:r>
              <a:rPr lang="en-US" sz="1800" b="1">
                <a:effectLst/>
                <a:latin typeface="Segoe UI" panose="020B0502040204020203" pitchFamily="34" charset="0"/>
                <a:ea typeface="Segoe UI" panose="020B0502040204020203" pitchFamily="34" charset="0"/>
              </a:rPr>
              <a:t>admins</a:t>
            </a:r>
            <a:r>
              <a:rPr lang="en-US" sz="1800">
                <a:effectLst/>
                <a:latin typeface="Segoe UI" panose="020B0502040204020203" pitchFamily="34" charset="0"/>
                <a:ea typeface="Segoe UI" panose="020B0502040204020203" pitchFamily="34" charset="0"/>
              </a:rPr>
              <a:t> get specific tools designed for them so everyone can help ensure only </a:t>
            </a:r>
            <a:r>
              <a:rPr lang="en-US" sz="1800" b="1">
                <a:effectLst/>
                <a:latin typeface="Segoe UI" panose="020B0502040204020203" pitchFamily="34" charset="0"/>
                <a:ea typeface="Segoe UI" panose="020B0502040204020203" pitchFamily="34" charset="0"/>
              </a:rPr>
              <a:t>the right people have access to the right data. </a:t>
            </a:r>
          </a:p>
          <a:p>
            <a:endParaRPr lang="en-US" sz="1800">
              <a:effectLst/>
              <a:latin typeface="Segoe UI" panose="020B0502040204020203" pitchFamily="34" charset="0"/>
              <a:ea typeface="Segoe UI" panose="020B0502040204020203" pitchFamily="34" charset="0"/>
            </a:endParaRPr>
          </a:p>
          <a:p>
            <a:r>
              <a:rPr lang="en-US" sz="1800">
                <a:effectLst/>
                <a:latin typeface="Segoe UI" panose="020B0502040204020203" pitchFamily="34" charset="0"/>
                <a:ea typeface="Segoe UI" panose="020B0502040204020203" pitchFamily="34" charset="0"/>
              </a:rPr>
              <a:t>Microsoft Fabric is also </a:t>
            </a:r>
            <a:r>
              <a:rPr lang="en-US" sz="1800" b="1">
                <a:effectLst/>
                <a:latin typeface="Segoe UI" panose="020B0502040204020203" pitchFamily="34" charset="0"/>
                <a:ea typeface="Segoe UI" panose="020B0502040204020203" pitchFamily="34" charset="0"/>
              </a:rPr>
              <a:t>certified</a:t>
            </a:r>
            <a:r>
              <a:rPr lang="en-US" sz="1800">
                <a:effectLst/>
                <a:latin typeface="Segoe UI" panose="020B0502040204020203" pitchFamily="34" charset="0"/>
                <a:ea typeface="Segoe UI" panose="020B0502040204020203" pitchFamily="34" charset="0"/>
              </a:rPr>
              <a:t> with a huge </a:t>
            </a:r>
            <a:r>
              <a:rPr lang="en-US" sz="1800" b="1">
                <a:effectLst/>
                <a:latin typeface="Segoe UI" panose="020B0502040204020203" pitchFamily="34" charset="0"/>
                <a:ea typeface="Segoe UI" panose="020B0502040204020203" pitchFamily="34" charset="0"/>
              </a:rPr>
              <a:t>range of industry compliance standards </a:t>
            </a:r>
            <a:r>
              <a:rPr lang="en-US" sz="1800">
                <a:effectLst/>
                <a:latin typeface="Segoe UI" panose="020B0502040204020203" pitchFamily="34" charset="0"/>
                <a:ea typeface="Segoe UI" panose="020B0502040204020203" pitchFamily="34" charset="0"/>
              </a:rPr>
              <a:t>and provides full </a:t>
            </a:r>
            <a:r>
              <a:rPr lang="en-US" sz="1800" b="1">
                <a:effectLst/>
                <a:latin typeface="Segoe UI" panose="020B0502040204020203" pitchFamily="34" charset="0"/>
                <a:ea typeface="Segoe UI" panose="020B0502040204020203" pitchFamily="34" charset="0"/>
              </a:rPr>
              <a:t>control over your data’s location </a:t>
            </a:r>
            <a:r>
              <a:rPr lang="en-US" sz="1800">
                <a:effectLst/>
                <a:latin typeface="Segoe UI" panose="020B0502040204020203" pitchFamily="34" charset="0"/>
                <a:ea typeface="Segoe UI" panose="020B0502040204020203" pitchFamily="34" charset="0"/>
              </a:rPr>
              <a:t>so you can always remain compliant. All of this functionality comes in a cloud-based, pre-integrated and optimized SaaS environment—removing much of the cost and responsibility for maintaining your security.</a:t>
            </a:r>
          </a:p>
          <a:p>
            <a:endParaRPr lang="en-US" sz="1800">
              <a:effectLst/>
              <a:latin typeface="Segoe UI" panose="020B0502040204020203" pitchFamily="34" charset="0"/>
              <a:ea typeface="Segoe UI" panose="020B0502040204020203" pitchFamily="34" charset="0"/>
            </a:endParaRPr>
          </a:p>
          <a:p>
            <a:r>
              <a:rPr lang="en-US" sz="1800">
                <a:effectLst/>
                <a:latin typeface="Segoe UI" panose="020B0502040204020203" pitchFamily="34" charset="0"/>
                <a:ea typeface="Segoe UI" panose="020B0502040204020203" pitchFamily="34" charset="0"/>
              </a:rPr>
              <a:t>Data security – RLS/CLS on semantic model, </a:t>
            </a:r>
            <a:r>
              <a:rPr lang="en-US" sz="1800" err="1">
                <a:effectLst/>
                <a:latin typeface="Segoe UI" panose="020B0502040204020203" pitchFamily="34" charset="0"/>
                <a:ea typeface="Segoe UI" panose="020B0502040204020203" pitchFamily="34" charset="0"/>
              </a:rPr>
              <a:t>kustoDB</a:t>
            </a:r>
            <a:r>
              <a:rPr lang="en-US" sz="1800">
                <a:effectLst/>
                <a:latin typeface="Segoe UI" panose="020B0502040204020203" pitchFamily="34" charset="0"/>
                <a:ea typeface="Segoe UI" panose="020B0502040204020203" pitchFamily="34" charset="0"/>
              </a:rPr>
              <a:t>, SQL DB, Fabric DW…. </a:t>
            </a:r>
          </a:p>
          <a:p>
            <a:r>
              <a:rPr lang="en-US" sz="1800" err="1">
                <a:effectLst/>
                <a:latin typeface="Segoe UI" panose="020B0502040204020203" pitchFamily="34" charset="0"/>
                <a:ea typeface="Segoe UI" panose="020B0502040204020203" pitchFamily="34" charset="0"/>
              </a:rPr>
              <a:t>Onesecuirty</a:t>
            </a:r>
            <a:r>
              <a:rPr lang="en-US" sz="1800">
                <a:effectLst/>
                <a:latin typeface="Segoe UI" panose="020B0502040204020203" pitchFamily="34" charset="0"/>
                <a:ea typeface="Segoe UI" panose="020B0502040204020203" pitchFamily="34" charset="0"/>
              </a:rPr>
              <a:t> – control roles to define access to data (for LH, other WLs to follow)</a:t>
            </a:r>
          </a:p>
          <a:p>
            <a:endParaRPr lang="en-US" sz="1800">
              <a:effectLst/>
              <a:latin typeface="Segoe UI" panose="020B0502040204020203" pitchFamily="34" charset="0"/>
            </a:endParaRPr>
          </a:p>
          <a:p>
            <a:r>
              <a:rPr lang="en-US" sz="1800">
                <a:effectLst/>
                <a:latin typeface="Segoe UI" panose="020B0502040204020203" pitchFamily="34" charset="0"/>
              </a:rPr>
              <a:t>********************************************************************************************************</a:t>
            </a:r>
          </a:p>
          <a:p>
            <a:endParaRPr lang="en-US" sz="1800">
              <a:effectLst/>
              <a:latin typeface="Segoe UI" panose="020B0502040204020203" pitchFamily="34" charset="0"/>
            </a:endParaRPr>
          </a:p>
          <a:p>
            <a:r>
              <a:rPr lang="en-US" sz="1200"/>
              <a:t>These are the security layers in Fabric:</a:t>
            </a:r>
          </a:p>
          <a:p>
            <a:r>
              <a:rPr lang="en-US" sz="1200"/>
              <a:t>Uppermost layer is the network security, to ensure there is no data leakage. Inbound network security to protect network traffic coming into Fabric (with private links, and Conditional access using Entra ID) and it is about outbound security to ensure secured connection with external data sources with Managed private endpoints and managed virtual networks, </a:t>
            </a:r>
            <a:r>
              <a:rPr lang="en-US" sz="1200" err="1"/>
              <a:t>ip</a:t>
            </a:r>
            <a:r>
              <a:rPr lang="en-US" sz="1200"/>
              <a:t> allowed list and more. </a:t>
            </a:r>
          </a:p>
          <a:p>
            <a:r>
              <a:rPr lang="en-US" sz="1200"/>
              <a:t>Next layer is for the workspace and item owners to manage access to their data and to define </a:t>
            </a:r>
            <a:r>
              <a:rPr lang="en-US" sz="1200" err="1"/>
              <a:t>rls</a:t>
            </a:r>
            <a:r>
              <a:rPr lang="en-US" sz="1200"/>
              <a:t> and </a:t>
            </a:r>
            <a:r>
              <a:rPr lang="en-US" sz="1200" err="1"/>
              <a:t>cls</a:t>
            </a:r>
            <a:r>
              <a:rPr lang="en-US" sz="1200"/>
              <a:t> as needed. </a:t>
            </a:r>
          </a:p>
          <a:p>
            <a:r>
              <a:rPr lang="en-US" sz="1200"/>
              <a:t>The next layer is data security, that it brings the power of Purview security together with Fabric to help you better protect you data.</a:t>
            </a:r>
          </a:p>
          <a:p>
            <a:endParaRPr lang="en-US"/>
          </a:p>
        </p:txBody>
      </p:sp>
      <p:sp>
        <p:nvSpPr>
          <p:cNvPr id="4" name="Slide Number Placeholder 3">
            <a:extLst>
              <a:ext uri="{FF2B5EF4-FFF2-40B4-BE49-F238E27FC236}">
                <a16:creationId xmlns:a16="http://schemas.microsoft.com/office/drawing/2014/main" id="{08E552DD-AFF1-746B-2DF8-A0EEB7A9DCC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CEB28C3-A6C4-400E-9A5B-25BFBAC5D08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01654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8C52E-EF5D-0C8B-B3E2-220A96FE0A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23366D-3B7A-9B8D-979D-F64E4C43A6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D319A7-FEAD-D20C-F5E4-8F5004897DC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97F440-9452-783F-0D4A-4F198DFF7C7B}"/>
              </a:ext>
            </a:extLst>
          </p:cNvPr>
          <p:cNvSpPr>
            <a:spLocks noGrp="1"/>
          </p:cNvSpPr>
          <p:nvPr>
            <p:ph type="sldNum" sz="quarter" idx="5"/>
          </p:nvPr>
        </p:nvSpPr>
        <p:spPr/>
        <p:txBody>
          <a:bodyPr/>
          <a:lstStyle/>
          <a:p>
            <a:pPr marL="0" marR="0" lvl="0" indent="0" algn="r" defTabSz="1028401" rtl="0" eaLnBrk="1" fontAlgn="auto" latinLnBrk="0" hangingPunct="1">
              <a:lnSpc>
                <a:spcPct val="100000"/>
              </a:lnSpc>
              <a:spcBef>
                <a:spcPts val="0"/>
              </a:spcBef>
              <a:spcAft>
                <a:spcPts val="0"/>
              </a:spcAft>
              <a:buClrTx/>
              <a:buSzTx/>
              <a:buFontTx/>
              <a:buNone/>
              <a:tabLst/>
              <a:defRPr/>
            </a:pPr>
            <a:fld id="{22FE4AA7-EBB0-4017-BBD9-B1280E03207A}"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1028401"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086374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4663B-602D-6928-2442-A6E49845EC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1BF3FB-AAA0-11E1-254C-E8DF0396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7FA34A-68D4-3637-998B-CD63D43FBFB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1FFCAB3-1986-665E-0D9B-983F74A418F7}"/>
              </a:ext>
            </a:extLst>
          </p:cNvPr>
          <p:cNvSpPr>
            <a:spLocks noGrp="1"/>
          </p:cNvSpPr>
          <p:nvPr>
            <p:ph type="sldNum" sz="quarter" idx="5"/>
          </p:nvPr>
        </p:nvSpPr>
        <p:spPr/>
        <p:txBody>
          <a:bodyPr/>
          <a:lstStyle/>
          <a:p>
            <a:pPr marL="0" marR="0" lvl="0" indent="0" algn="r" defTabSz="1028401" rtl="0" eaLnBrk="1" fontAlgn="auto" latinLnBrk="0" hangingPunct="1">
              <a:lnSpc>
                <a:spcPct val="100000"/>
              </a:lnSpc>
              <a:spcBef>
                <a:spcPts val="0"/>
              </a:spcBef>
              <a:spcAft>
                <a:spcPts val="0"/>
              </a:spcAft>
              <a:buClrTx/>
              <a:buSzTx/>
              <a:buFontTx/>
              <a:buNone/>
              <a:tabLst/>
              <a:defRPr/>
            </a:pPr>
            <a:fld id="{22FE4AA7-EBB0-4017-BBD9-B1280E03207A}"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1028401"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97941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8</a:t>
            </a:fld>
            <a:endParaRPr lang="en-US"/>
          </a:p>
        </p:txBody>
      </p:sp>
    </p:spTree>
    <p:extLst>
      <p:ext uri="{BB962C8B-B14F-4D97-AF65-F5344CB8AC3E}">
        <p14:creationId xmlns:p14="http://schemas.microsoft.com/office/powerpoint/2010/main" val="42748269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4663B-602D-6928-2442-A6E49845EC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1BF3FB-AAA0-11E1-254C-E8DF0396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7FA34A-68D4-3637-998B-CD63D43FBFB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1FFCAB3-1986-665E-0D9B-983F74A418F7}"/>
              </a:ext>
            </a:extLst>
          </p:cNvPr>
          <p:cNvSpPr>
            <a:spLocks noGrp="1"/>
          </p:cNvSpPr>
          <p:nvPr>
            <p:ph type="sldNum" sz="quarter" idx="5"/>
          </p:nvPr>
        </p:nvSpPr>
        <p:spPr/>
        <p:txBody>
          <a:bodyPr/>
          <a:lstStyle/>
          <a:p>
            <a:pPr marL="0" marR="0" lvl="0" indent="0" algn="r" defTabSz="1028401" rtl="0" eaLnBrk="1" fontAlgn="auto" latinLnBrk="0" hangingPunct="1">
              <a:lnSpc>
                <a:spcPct val="100000"/>
              </a:lnSpc>
              <a:spcBef>
                <a:spcPts val="0"/>
              </a:spcBef>
              <a:spcAft>
                <a:spcPts val="0"/>
              </a:spcAft>
              <a:buClrTx/>
              <a:buSzTx/>
              <a:buFontTx/>
              <a:buNone/>
              <a:tabLst/>
              <a:defRPr/>
            </a:pPr>
            <a:fld id="{22FE4AA7-EBB0-4017-BBD9-B1280E03207A}"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1028401"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236418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6F0F7-2410-D4CE-5B31-237F9759B2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C9A7A-A45C-2BF6-2741-585AE75F0C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904868-8D21-654E-310C-91654C5833E0}"/>
              </a:ext>
            </a:extLst>
          </p:cNvPr>
          <p:cNvSpPr>
            <a:spLocks noGrp="1"/>
          </p:cNvSpPr>
          <p:nvPr>
            <p:ph type="body" idx="1"/>
          </p:nvPr>
        </p:nvSpPr>
        <p:spPr/>
        <p:txBody>
          <a:bodyPr/>
          <a:lstStyle/>
          <a:p>
            <a:r>
              <a:rPr lang="en-US"/>
              <a:t>Fabric is a SaaS Service.</a:t>
            </a:r>
          </a:p>
          <a:p>
            <a:endParaRPr lang="en-US"/>
          </a:p>
          <a:p>
            <a:r>
              <a:rPr lang="en-US"/>
              <a:t>Users connect only to “Front End Services” and we are using “</a:t>
            </a:r>
            <a:r>
              <a:rPr lang="en-US" err="1"/>
              <a:t>Entra</a:t>
            </a:r>
            <a:r>
              <a:rPr lang="en-US"/>
              <a:t> ID” to authenticate and </a:t>
            </a:r>
            <a:r>
              <a:rPr lang="en-US" b="1"/>
              <a:t>trust all requests</a:t>
            </a:r>
            <a:r>
              <a:rPr lang="en-US"/>
              <a:t>.</a:t>
            </a:r>
          </a:p>
          <a:p>
            <a:endParaRPr lang="en-US"/>
          </a:p>
          <a:p>
            <a:r>
              <a:rPr lang="en-US"/>
              <a:t>All the clusters </a:t>
            </a:r>
            <a:r>
              <a:rPr lang="en-US" b="1"/>
              <a:t>are protected behind “back-end services”.</a:t>
            </a:r>
          </a:p>
        </p:txBody>
      </p:sp>
      <p:sp>
        <p:nvSpPr>
          <p:cNvPr id="4" name="Header Placeholder 3">
            <a:extLst>
              <a:ext uri="{FF2B5EF4-FFF2-40B4-BE49-F238E27FC236}">
                <a16:creationId xmlns:a16="http://schemas.microsoft.com/office/drawing/2014/main" id="{58528440-B03F-89DC-06C0-C9F9973F4B3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7C6D47F-DB57-AE3C-BC2E-C32AF9749648}"/>
              </a:ext>
            </a:extLst>
          </p:cNvPr>
          <p:cNvSpPr>
            <a:spLocks noGrp="1"/>
          </p:cNvSpPr>
          <p:nvPr>
            <p:ph type="ftr" sz="quarter" idx="4"/>
          </p:nvPr>
        </p:nvSpPr>
        <p:spPr/>
        <p:txBody>
          <a:bodyPr/>
          <a:lstStyle/>
          <a:p>
            <a:pPr marL="57150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58327C1-33AC-69F0-7F03-A13BE73C0D6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3AB8861-C632-487D-AB34-5ADDC79D8CAF}"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2025-09-24 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83C257F-010D-CF39-B2E5-A0A3DB7B93E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06269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7F457-53B4-AAA4-80B0-BDA4EE718F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211D36-906F-FD6E-9719-6B144EBDC7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FD1DA0-407B-A127-E050-DF98B4E48F07}"/>
              </a:ext>
            </a:extLst>
          </p:cNvPr>
          <p:cNvSpPr>
            <a:spLocks noGrp="1"/>
          </p:cNvSpPr>
          <p:nvPr>
            <p:ph type="body" idx="1"/>
          </p:nvPr>
        </p:nvSpPr>
        <p:spPr/>
        <p:txBody>
          <a:bodyPr/>
          <a:lstStyle/>
          <a:p>
            <a:r>
              <a:rPr lang="en-US" b="0" i="0">
                <a:solidFill>
                  <a:srgbClr val="161616"/>
                </a:solidFill>
                <a:effectLst/>
                <a:latin typeface="Segoe UI" panose="020B0502040204020203" pitchFamily="34" charset="0"/>
              </a:rPr>
              <a:t>Microsoft Entra Conditional Access brings signals together, to make decisions, and enforce organizational policies. </a:t>
            </a:r>
          </a:p>
          <a:p>
            <a:endParaRPr lang="en-US" b="0" i="0">
              <a:solidFill>
                <a:srgbClr val="161616"/>
              </a:solidFill>
              <a:effectLst/>
              <a:latin typeface="Segoe UI" panose="020B0502040204020203" pitchFamily="34" charset="0"/>
            </a:endParaRPr>
          </a:p>
          <a:p>
            <a:pPr defTabSz="990717">
              <a:spcAft>
                <a:spcPts val="361"/>
              </a:spcAft>
              <a:defRPr/>
            </a:pPr>
            <a:r>
              <a:rPr lang="en-US"/>
              <a:t>Common Signals – Users, Devices and Locations</a:t>
            </a:r>
          </a:p>
          <a:p>
            <a:endParaRPr lang="en-US"/>
          </a:p>
          <a:p>
            <a:pPr defTabSz="990717">
              <a:spcAft>
                <a:spcPts val="361"/>
              </a:spcAft>
              <a:defRPr/>
            </a:pPr>
            <a:r>
              <a:rPr lang="en-US"/>
              <a:t>Common Decisions – Block, Grant, Require MFA</a:t>
            </a:r>
          </a:p>
          <a:p>
            <a:endParaRPr lang="en-US" b="0" i="0">
              <a:solidFill>
                <a:srgbClr val="161616"/>
              </a:solidFill>
              <a:effectLst/>
              <a:latin typeface="Segoe UI" panose="020B0502040204020203" pitchFamily="34" charset="0"/>
            </a:endParaRPr>
          </a:p>
          <a:p>
            <a:r>
              <a:rPr lang="en-US" b="0" i="0">
                <a:solidFill>
                  <a:srgbClr val="161616"/>
                </a:solidFill>
                <a:effectLst/>
                <a:latin typeface="Segoe UI" panose="020B0502040204020203" pitchFamily="34" charset="0"/>
              </a:rPr>
              <a:t>Conditional Access policies at their simplest are if-then statements; </a:t>
            </a:r>
            <a:r>
              <a:rPr lang="en-US" b="1" i="0">
                <a:solidFill>
                  <a:srgbClr val="161616"/>
                </a:solidFill>
                <a:effectLst/>
                <a:latin typeface="Segoe UI" panose="020B0502040204020203" pitchFamily="34" charset="0"/>
              </a:rPr>
              <a:t>if</a:t>
            </a:r>
            <a:r>
              <a:rPr lang="en-US" b="0" i="0">
                <a:solidFill>
                  <a:srgbClr val="161616"/>
                </a:solidFill>
                <a:effectLst/>
                <a:latin typeface="Segoe UI" panose="020B0502040204020203" pitchFamily="34" charset="0"/>
              </a:rPr>
              <a:t> a user wants to access a resource, </a:t>
            </a:r>
            <a:r>
              <a:rPr lang="en-US" b="1" i="0">
                <a:solidFill>
                  <a:srgbClr val="161616"/>
                </a:solidFill>
                <a:effectLst/>
                <a:latin typeface="Segoe UI" panose="020B0502040204020203" pitchFamily="34" charset="0"/>
              </a:rPr>
              <a:t>then</a:t>
            </a:r>
            <a:r>
              <a:rPr lang="en-US" b="0" i="0">
                <a:solidFill>
                  <a:srgbClr val="161616"/>
                </a:solidFill>
                <a:effectLst/>
                <a:latin typeface="Segoe UI" panose="020B0502040204020203" pitchFamily="34" charset="0"/>
              </a:rPr>
              <a:t> they must complete an action. For example: If a user wants to access an application or service like Microsoft 365, then they must perform multifactor authentication to gain access.</a:t>
            </a:r>
          </a:p>
          <a:p>
            <a:pPr defTabSz="990717">
              <a:spcAft>
                <a:spcPts val="361"/>
              </a:spcAft>
              <a:defRPr/>
            </a:pPr>
            <a:endParaRPr lang="en-US"/>
          </a:p>
          <a:p>
            <a:endParaRPr lang="en-US"/>
          </a:p>
        </p:txBody>
      </p:sp>
      <p:sp>
        <p:nvSpPr>
          <p:cNvPr id="4" name="Header Placeholder 3">
            <a:extLst>
              <a:ext uri="{FF2B5EF4-FFF2-40B4-BE49-F238E27FC236}">
                <a16:creationId xmlns:a16="http://schemas.microsoft.com/office/drawing/2014/main" id="{51DD917A-2DEF-C057-7812-A01AD3EF6BA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1E4FEC0-8234-192F-E479-E22827A959FA}"/>
              </a:ext>
            </a:extLst>
          </p:cNvPr>
          <p:cNvSpPr>
            <a:spLocks noGrp="1"/>
          </p:cNvSpPr>
          <p:nvPr>
            <p:ph type="ftr" sz="quarter" idx="4"/>
          </p:nvPr>
        </p:nvSpPr>
        <p:spPr/>
        <p:txBody>
          <a:bodyPr/>
          <a:lstStyle/>
          <a:p>
            <a:pPr marL="57150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82E2519-03A3-45E9-4E53-83788474C356}"/>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3AB8861-C632-487D-AB34-5ADDC79D8CAF}"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2025-09-24 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E208004-9EA8-2540-2B8A-73BFBAE29C4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42253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95B70-DBEE-2B97-4B09-A32EC991C8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EE73ED-6639-791F-2FD8-9403CE5E73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544136-3FBE-540B-132D-C02B91525365}"/>
              </a:ext>
            </a:extLst>
          </p:cNvPr>
          <p:cNvSpPr>
            <a:spLocks noGrp="1"/>
          </p:cNvSpPr>
          <p:nvPr>
            <p:ph type="body" idx="1"/>
          </p:nvPr>
        </p:nvSpPr>
        <p:spPr/>
        <p:txBody>
          <a:bodyPr/>
          <a:lstStyle/>
          <a:p>
            <a:pPr defTabSz="990717">
              <a:spcAft>
                <a:spcPts val="361"/>
              </a:spcAft>
              <a:defRPr/>
            </a:pPr>
            <a:endParaRPr lang="en-US" b="0" i="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98436E6A-0761-0F99-BD07-8A969E45B6F4}"/>
              </a:ext>
            </a:extLst>
          </p:cNvPr>
          <p:cNvSpPr>
            <a:spLocks noGrp="1"/>
          </p:cNvSpPr>
          <p:nvPr>
            <p:ph type="hdr" sz="quarter"/>
          </p:nvPr>
        </p:nvSpPr>
        <p:spPr/>
        <p:txBody>
          <a:bodyPr/>
          <a:lstStyle/>
          <a:p>
            <a:pPr marL="0" marR="0" lvl="0" indent="0" algn="l" defTabSz="9907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011BD77-ADF9-FDBE-95EF-F65DB0F2C343}"/>
              </a:ext>
            </a:extLst>
          </p:cNvPr>
          <p:cNvSpPr>
            <a:spLocks noGrp="1"/>
          </p:cNvSpPr>
          <p:nvPr>
            <p:ph type="ftr" sz="quarter" idx="4"/>
          </p:nvPr>
        </p:nvSpPr>
        <p:spPr/>
        <p:txBody>
          <a:bodyPr/>
          <a:lstStyle/>
          <a:p>
            <a:pPr marL="57150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C053E28-7625-AE15-4233-F382F3D52291}"/>
              </a:ext>
            </a:extLst>
          </p:cNvPr>
          <p:cNvSpPr>
            <a:spLocks noGrp="1"/>
          </p:cNvSpPr>
          <p:nvPr>
            <p:ph type="dt" idx="1"/>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F3AB8861-C632-487D-AB34-5ADDC79D8CAF}"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2025-09-24 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BD1773C-E5F2-E9C8-E812-4C14BF2765B3}"/>
              </a:ext>
            </a:extLst>
          </p:cNvPr>
          <p:cNvSpPr>
            <a:spLocks noGrp="1"/>
          </p:cNvSpPr>
          <p:nvPr>
            <p:ph type="sldNum" sz="quarter" idx="5"/>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91261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A7975-C2BE-5ED0-C8D6-7F45055CC9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6B0DC3-7E7C-3771-2058-A14D3CEDF9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56B214-821F-FA24-3C0A-DECBAA536EF2}"/>
              </a:ext>
            </a:extLst>
          </p:cNvPr>
          <p:cNvSpPr>
            <a:spLocks noGrp="1"/>
          </p:cNvSpPr>
          <p:nvPr>
            <p:ph type="body" idx="1"/>
          </p:nvPr>
        </p:nvSpPr>
        <p:spPr/>
        <p:txBody>
          <a:bodyPr/>
          <a:lstStyle/>
          <a:p>
            <a:pPr defTabSz="990717">
              <a:spcAft>
                <a:spcPts val="361"/>
              </a:spcAft>
              <a:defRPr/>
            </a:pPr>
            <a:endParaRPr lang="en-US" b="0" i="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A7A01C22-01AC-6CB1-9288-ABC786BF87A7}"/>
              </a:ext>
            </a:extLst>
          </p:cNvPr>
          <p:cNvSpPr>
            <a:spLocks noGrp="1"/>
          </p:cNvSpPr>
          <p:nvPr>
            <p:ph type="hdr" sz="quarter"/>
          </p:nvPr>
        </p:nvSpPr>
        <p:spPr/>
        <p:txBody>
          <a:bodyPr/>
          <a:lstStyle/>
          <a:p>
            <a:pPr marL="0" marR="0" lvl="0" indent="0" algn="l" defTabSz="9907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8A90DDB-416E-58DE-772D-2D8FD4162456}"/>
              </a:ext>
            </a:extLst>
          </p:cNvPr>
          <p:cNvSpPr>
            <a:spLocks noGrp="1"/>
          </p:cNvSpPr>
          <p:nvPr>
            <p:ph type="ftr" sz="quarter" idx="4"/>
          </p:nvPr>
        </p:nvSpPr>
        <p:spPr/>
        <p:txBody>
          <a:bodyPr/>
          <a:lstStyle/>
          <a:p>
            <a:pPr marL="57150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CE9F612-D32E-E7CD-3549-FD929023FEF7}"/>
              </a:ext>
            </a:extLst>
          </p:cNvPr>
          <p:cNvSpPr>
            <a:spLocks noGrp="1"/>
          </p:cNvSpPr>
          <p:nvPr>
            <p:ph type="dt" idx="1"/>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F3AB8861-C632-487D-AB34-5ADDC79D8CAF}"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2025-09-24 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1980377-D3FB-2EFC-F9B5-C7F71D26F1C8}"/>
              </a:ext>
            </a:extLst>
          </p:cNvPr>
          <p:cNvSpPr>
            <a:spLocks noGrp="1"/>
          </p:cNvSpPr>
          <p:nvPr>
            <p:ph type="sldNum" sz="quarter" idx="5"/>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2040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4826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 https://docs.microsoft.com/azure/data-explorer/kusto/management/updatepolicy</a:t>
            </a:r>
          </a:p>
          <a:p>
            <a:r>
              <a:rPr lang="en-US"/>
              <a:t>PM Blog: https://y0nil.github.io/kusto.blog/blog-posts/update-policies.html</a:t>
            </a:r>
            <a:endParaRPr lang="en-GB"/>
          </a:p>
        </p:txBody>
      </p:sp>
      <p:sp>
        <p:nvSpPr>
          <p:cNvPr id="4" name="Slide Number Placeholder 3"/>
          <p:cNvSpPr>
            <a:spLocks noGrp="1"/>
          </p:cNvSpPr>
          <p:nvPr>
            <p:ph type="sldNum" sz="quarter" idx="5"/>
          </p:nvPr>
        </p:nvSpPr>
        <p:spPr/>
        <p:txBody>
          <a:bodyPr/>
          <a:lstStyle/>
          <a:p>
            <a:fld id="{F45218A5-DC57-466B-A3DF-87B12B89E629}" type="slidenum">
              <a:rPr lang="en-US" smtClean="0"/>
              <a:t>10</a:t>
            </a:fld>
            <a:endParaRPr lang="en-US"/>
          </a:p>
        </p:txBody>
      </p:sp>
    </p:spTree>
    <p:extLst>
      <p:ext uri="{BB962C8B-B14F-4D97-AF65-F5344CB8AC3E}">
        <p14:creationId xmlns:p14="http://schemas.microsoft.com/office/powerpoint/2010/main" val="3645571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E6E6E6"/>
                </a:solidFill>
                <a:effectLst/>
                <a:latin typeface="Segoe UI" panose="020B0502040204020203" pitchFamily="34" charset="0"/>
              </a:rPr>
              <a:t>In production systems, set </a:t>
            </a:r>
            <a:r>
              <a:rPr lang="en-GB" err="1"/>
              <a:t>IsTransactional</a:t>
            </a:r>
            <a:r>
              <a:rPr lang="en-GB" b="0" i="0" err="1">
                <a:solidFill>
                  <a:srgbClr val="E6E6E6"/>
                </a:solidFill>
                <a:effectLst/>
                <a:latin typeface="Segoe UI" panose="020B0502040204020203" pitchFamily="34" charset="0"/>
              </a:rPr>
              <a:t>:</a:t>
            </a:r>
            <a:r>
              <a:rPr lang="en-GB" b="0" i="1" err="1">
                <a:solidFill>
                  <a:srgbClr val="E6E6E6"/>
                </a:solidFill>
                <a:effectLst/>
                <a:latin typeface="Segoe UI" panose="020B0502040204020203" pitchFamily="34" charset="0"/>
              </a:rPr>
              <a:t>true</a:t>
            </a:r>
            <a:r>
              <a:rPr lang="en-GB" b="0" i="0">
                <a:solidFill>
                  <a:srgbClr val="E6E6E6"/>
                </a:solidFill>
                <a:effectLst/>
                <a:latin typeface="Segoe UI" panose="020B0502040204020203" pitchFamily="34" charset="0"/>
              </a:rPr>
              <a:t> to ensure that the target table doesn't lose data in transient failures.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E6E6E6"/>
              </a:solidFill>
              <a:effectLst/>
              <a:latin typeface="Segoe UI" panose="020B0502040204020203" pitchFamily="34" charset="0"/>
            </a:endParaRPr>
          </a:p>
          <a:p>
            <a:pPr algn="l"/>
            <a:r>
              <a:rPr lang="en-GB" b="1" i="0" u="sng">
                <a:solidFill>
                  <a:srgbClr val="E6E6E6"/>
                </a:solidFill>
                <a:effectLst/>
                <a:latin typeface="Segoe UI" panose="020B0502040204020203" pitchFamily="34" charset="0"/>
              </a:rPr>
              <a:t>The update policy object</a:t>
            </a:r>
          </a:p>
          <a:p>
            <a:pPr algn="l"/>
            <a:r>
              <a:rPr lang="en-GB" b="1" i="0" err="1">
                <a:solidFill>
                  <a:srgbClr val="E6E6E6"/>
                </a:solidFill>
                <a:effectLst/>
                <a:latin typeface="Segoe UI" panose="020B0502040204020203" pitchFamily="34" charset="0"/>
              </a:rPr>
              <a:t>IsEnabled</a:t>
            </a:r>
            <a:r>
              <a:rPr lang="en-GB" b="1" i="0">
                <a:solidFill>
                  <a:srgbClr val="E6E6E6"/>
                </a:solidFill>
                <a:effectLst/>
                <a:latin typeface="Segoe UI" panose="020B0502040204020203" pitchFamily="34" charset="0"/>
              </a:rPr>
              <a:t>: </a:t>
            </a:r>
            <a:r>
              <a:rPr lang="en-GB" b="0" i="0">
                <a:solidFill>
                  <a:srgbClr val="E6E6E6"/>
                </a:solidFill>
                <a:effectLst/>
                <a:latin typeface="Segoe UI" panose="020B0502040204020203" pitchFamily="34" charset="0"/>
              </a:rPr>
              <a:t>States if update policy is </a:t>
            </a:r>
            <a:r>
              <a:rPr lang="en-GB" b="0" i="1">
                <a:solidFill>
                  <a:srgbClr val="E6E6E6"/>
                </a:solidFill>
                <a:effectLst/>
                <a:latin typeface="Segoe UI" panose="020B0502040204020203" pitchFamily="34" charset="0"/>
              </a:rPr>
              <a:t>true</a:t>
            </a:r>
            <a:r>
              <a:rPr lang="en-GB" b="0" i="0">
                <a:solidFill>
                  <a:srgbClr val="E6E6E6"/>
                </a:solidFill>
                <a:effectLst/>
                <a:latin typeface="Segoe UI" panose="020B0502040204020203" pitchFamily="34" charset="0"/>
              </a:rPr>
              <a:t> - enabled, or </a:t>
            </a:r>
            <a:r>
              <a:rPr lang="en-GB" b="0" i="1">
                <a:solidFill>
                  <a:srgbClr val="E6E6E6"/>
                </a:solidFill>
                <a:effectLst/>
                <a:latin typeface="Segoe UI" panose="020B0502040204020203" pitchFamily="34" charset="0"/>
              </a:rPr>
              <a:t>false</a:t>
            </a:r>
            <a:r>
              <a:rPr lang="en-GB" b="0" i="0">
                <a:solidFill>
                  <a:srgbClr val="E6E6E6"/>
                </a:solidFill>
                <a:effectLst/>
                <a:latin typeface="Segoe UI" panose="020B0502040204020203" pitchFamily="34" charset="0"/>
              </a:rPr>
              <a:t> - disabled</a:t>
            </a:r>
          </a:p>
          <a:p>
            <a:pPr algn="l"/>
            <a:r>
              <a:rPr lang="en-GB" b="1" i="0">
                <a:solidFill>
                  <a:srgbClr val="E6E6E6"/>
                </a:solidFill>
                <a:effectLst/>
                <a:latin typeface="Segoe UI" panose="020B0502040204020203" pitchFamily="34" charset="0"/>
              </a:rPr>
              <a:t>Source</a:t>
            </a:r>
            <a:r>
              <a:rPr lang="en-GB" b="0" i="0">
                <a:solidFill>
                  <a:srgbClr val="E6E6E6"/>
                </a:solidFill>
                <a:effectLst/>
                <a:latin typeface="Segoe UI" panose="020B0502040204020203" pitchFamily="34" charset="0"/>
              </a:rPr>
              <a:t>: Name of the table that triggers invocation of the update policy</a:t>
            </a:r>
          </a:p>
          <a:p>
            <a:pPr algn="l"/>
            <a:r>
              <a:rPr lang="en-GB" b="1" i="0">
                <a:solidFill>
                  <a:srgbClr val="E6E6E6"/>
                </a:solidFill>
                <a:effectLst/>
                <a:latin typeface="Segoe UI" panose="020B0502040204020203" pitchFamily="34" charset="0"/>
              </a:rPr>
              <a:t>Query: </a:t>
            </a:r>
            <a:r>
              <a:rPr lang="en-GB" b="0" i="0">
                <a:solidFill>
                  <a:srgbClr val="E6E6E6"/>
                </a:solidFill>
                <a:effectLst/>
                <a:latin typeface="Segoe UI" panose="020B0502040204020203" pitchFamily="34" charset="0"/>
              </a:rPr>
              <a:t>A query used to produce data for the update</a:t>
            </a:r>
          </a:p>
          <a:p>
            <a:pPr algn="l"/>
            <a:r>
              <a:rPr lang="en-GB" b="1" i="0" err="1">
                <a:solidFill>
                  <a:srgbClr val="E6E6E6"/>
                </a:solidFill>
                <a:effectLst/>
                <a:latin typeface="Segoe UI" panose="020B0502040204020203" pitchFamily="34" charset="0"/>
              </a:rPr>
              <a:t>IsTransactional</a:t>
            </a:r>
            <a:r>
              <a:rPr lang="en-GB" b="1" i="0">
                <a:solidFill>
                  <a:srgbClr val="E6E6E6"/>
                </a:solidFill>
                <a:effectLst/>
                <a:latin typeface="Segoe UI" panose="020B0502040204020203" pitchFamily="34" charset="0"/>
              </a:rPr>
              <a:t>: </a:t>
            </a:r>
            <a:r>
              <a:rPr lang="en-GB" b="0" i="0">
                <a:solidFill>
                  <a:srgbClr val="E6E6E6"/>
                </a:solidFill>
                <a:effectLst/>
                <a:latin typeface="Segoe UI" panose="020B0502040204020203" pitchFamily="34" charset="0"/>
              </a:rPr>
              <a:t>States if the update policy is transactional or not, default is </a:t>
            </a:r>
            <a:r>
              <a:rPr lang="en-GB" b="0" i="1">
                <a:solidFill>
                  <a:srgbClr val="E6E6E6"/>
                </a:solidFill>
                <a:effectLst/>
                <a:latin typeface="Segoe UI" panose="020B0502040204020203" pitchFamily="34" charset="0"/>
              </a:rPr>
              <a:t>false</a:t>
            </a:r>
            <a:r>
              <a:rPr lang="en-GB" b="0" i="0">
                <a:solidFill>
                  <a:srgbClr val="E6E6E6"/>
                </a:solidFill>
                <a:effectLst/>
                <a:latin typeface="Segoe UI" panose="020B0502040204020203" pitchFamily="34" charset="0"/>
              </a:rPr>
              <a:t>). If transactional and the update policy fails, the source table is not updated. </a:t>
            </a:r>
          </a:p>
          <a:p>
            <a:pPr algn="l"/>
            <a:r>
              <a:rPr lang="en-GB" b="1" i="0" err="1">
                <a:solidFill>
                  <a:srgbClr val="E6E6E6"/>
                </a:solidFill>
                <a:effectLst/>
                <a:latin typeface="Segoe UI" panose="020B0502040204020203" pitchFamily="34" charset="0"/>
              </a:rPr>
              <a:t>PropagateIngestion</a:t>
            </a:r>
            <a:r>
              <a:rPr lang="en-GB" b="1" i="0">
                <a:solidFill>
                  <a:srgbClr val="E6E6E6"/>
                </a:solidFill>
                <a:effectLst/>
                <a:latin typeface="Segoe UI" panose="020B0502040204020203" pitchFamily="34" charset="0"/>
              </a:rPr>
              <a:t>: </a:t>
            </a:r>
            <a:r>
              <a:rPr lang="en-GB" b="0" i="0">
                <a:solidFill>
                  <a:srgbClr val="E6E6E6"/>
                </a:solidFill>
                <a:effectLst/>
                <a:latin typeface="Segoe UI" panose="020B0502040204020203" pitchFamily="34" charset="0"/>
              </a:rPr>
              <a:t>States if properties specified during ingestion to the source table, such as extent tags and creation time, apply to the target table.</a:t>
            </a:r>
          </a:p>
        </p:txBody>
      </p:sp>
      <p:sp>
        <p:nvSpPr>
          <p:cNvPr id="4" name="Slide Number Placeholder 3"/>
          <p:cNvSpPr>
            <a:spLocks noGrp="1"/>
          </p:cNvSpPr>
          <p:nvPr>
            <p:ph type="sldNum" sz="quarter" idx="5"/>
          </p:nvPr>
        </p:nvSpPr>
        <p:spPr/>
        <p:txBody>
          <a:bodyPr/>
          <a:lstStyle/>
          <a:p>
            <a:fld id="{F45218A5-DC57-466B-A3DF-87B12B89E629}" type="slidenum">
              <a:rPr lang="en-US" smtClean="0"/>
              <a:t>11</a:t>
            </a:fld>
            <a:endParaRPr lang="en-US"/>
          </a:p>
        </p:txBody>
      </p:sp>
    </p:spTree>
    <p:extLst>
      <p:ext uri="{BB962C8B-B14F-4D97-AF65-F5344CB8AC3E}">
        <p14:creationId xmlns:p14="http://schemas.microsoft.com/office/powerpoint/2010/main" val="1153755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5F8CA-75A6-D132-3386-ED1770F9E4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AE0F91-75D1-DF3D-6A57-823B8546BF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B89D50-5DDF-12AE-2918-80C2A153DF1C}"/>
              </a:ext>
            </a:extLst>
          </p:cNvPr>
          <p:cNvSpPr>
            <a:spLocks noGrp="1"/>
          </p:cNvSpPr>
          <p:nvPr>
            <p:ph type="dt" sz="half" idx="10"/>
          </p:nvPr>
        </p:nvSpPr>
        <p:spPr/>
        <p:txBody>
          <a:bodyPr/>
          <a:lstStyle/>
          <a:p>
            <a:fld id="{0EE06B9A-6690-415D-B595-979FDDBFCDCF}" type="datetimeFigureOut">
              <a:rPr lang="en-US" smtClean="0"/>
              <a:t>9/24/2025</a:t>
            </a:fld>
            <a:endParaRPr lang="en-US"/>
          </a:p>
        </p:txBody>
      </p:sp>
      <p:sp>
        <p:nvSpPr>
          <p:cNvPr id="5" name="Footer Placeholder 4">
            <a:extLst>
              <a:ext uri="{FF2B5EF4-FFF2-40B4-BE49-F238E27FC236}">
                <a16:creationId xmlns:a16="http://schemas.microsoft.com/office/drawing/2014/main" id="{61D7F3D4-2DEB-4E7B-C3AD-437DA93D1B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8EC762-3277-4697-3EE1-C2A2DE34D88F}"/>
              </a:ext>
            </a:extLst>
          </p:cNvPr>
          <p:cNvSpPr>
            <a:spLocks noGrp="1"/>
          </p:cNvSpPr>
          <p:nvPr>
            <p:ph type="sldNum" sz="quarter" idx="12"/>
          </p:nvPr>
        </p:nvSpPr>
        <p:spPr/>
        <p:txBody>
          <a:bodyPr/>
          <a:lstStyle/>
          <a:p>
            <a:fld id="{AD9237D6-5433-463B-9013-2950704A5D95}" type="slidenum">
              <a:rPr lang="en-US" smtClean="0"/>
              <a:t>‹#›</a:t>
            </a:fld>
            <a:endParaRPr lang="en-US"/>
          </a:p>
        </p:txBody>
      </p:sp>
    </p:spTree>
    <p:extLst>
      <p:ext uri="{BB962C8B-B14F-4D97-AF65-F5344CB8AC3E}">
        <p14:creationId xmlns:p14="http://schemas.microsoft.com/office/powerpoint/2010/main" val="2756588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168B3-CB70-E966-0D78-430C6F0BA8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96A8ED-2783-4F9B-8210-F8C4231D9E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7495D-F95F-A194-2E53-6D1DD529C39B}"/>
              </a:ext>
            </a:extLst>
          </p:cNvPr>
          <p:cNvSpPr>
            <a:spLocks noGrp="1"/>
          </p:cNvSpPr>
          <p:nvPr>
            <p:ph type="dt" sz="half" idx="10"/>
          </p:nvPr>
        </p:nvSpPr>
        <p:spPr/>
        <p:txBody>
          <a:bodyPr/>
          <a:lstStyle/>
          <a:p>
            <a:fld id="{0EE06B9A-6690-415D-B595-979FDDBFCDCF}" type="datetimeFigureOut">
              <a:rPr lang="en-US" smtClean="0"/>
              <a:t>9/24/2025</a:t>
            </a:fld>
            <a:endParaRPr lang="en-US"/>
          </a:p>
        </p:txBody>
      </p:sp>
      <p:sp>
        <p:nvSpPr>
          <p:cNvPr id="5" name="Footer Placeholder 4">
            <a:extLst>
              <a:ext uri="{FF2B5EF4-FFF2-40B4-BE49-F238E27FC236}">
                <a16:creationId xmlns:a16="http://schemas.microsoft.com/office/drawing/2014/main" id="{90CAE8B8-17EE-DEF0-A974-8AB9C8B95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64E8BD-9D5C-64D8-6BA9-2649DF2D85B1}"/>
              </a:ext>
            </a:extLst>
          </p:cNvPr>
          <p:cNvSpPr>
            <a:spLocks noGrp="1"/>
          </p:cNvSpPr>
          <p:nvPr>
            <p:ph type="sldNum" sz="quarter" idx="12"/>
          </p:nvPr>
        </p:nvSpPr>
        <p:spPr/>
        <p:txBody>
          <a:bodyPr/>
          <a:lstStyle/>
          <a:p>
            <a:fld id="{AD9237D6-5433-463B-9013-2950704A5D95}" type="slidenum">
              <a:rPr lang="en-US" smtClean="0"/>
              <a:t>‹#›</a:t>
            </a:fld>
            <a:endParaRPr lang="en-US"/>
          </a:p>
        </p:txBody>
      </p:sp>
    </p:spTree>
    <p:extLst>
      <p:ext uri="{BB962C8B-B14F-4D97-AF65-F5344CB8AC3E}">
        <p14:creationId xmlns:p14="http://schemas.microsoft.com/office/powerpoint/2010/main" val="3911910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AB05A4-D1B3-08BA-9066-0EDA1A2B20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DED30E-FA2E-B1CB-BCB2-6678A164F8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FAA0FB-EB1B-A5B8-734E-610E8CCC8FED}"/>
              </a:ext>
            </a:extLst>
          </p:cNvPr>
          <p:cNvSpPr>
            <a:spLocks noGrp="1"/>
          </p:cNvSpPr>
          <p:nvPr>
            <p:ph type="dt" sz="half" idx="10"/>
          </p:nvPr>
        </p:nvSpPr>
        <p:spPr/>
        <p:txBody>
          <a:bodyPr/>
          <a:lstStyle/>
          <a:p>
            <a:fld id="{0EE06B9A-6690-415D-B595-979FDDBFCDCF}" type="datetimeFigureOut">
              <a:rPr lang="en-US" smtClean="0"/>
              <a:t>9/24/2025</a:t>
            </a:fld>
            <a:endParaRPr lang="en-US"/>
          </a:p>
        </p:txBody>
      </p:sp>
      <p:sp>
        <p:nvSpPr>
          <p:cNvPr id="5" name="Footer Placeholder 4">
            <a:extLst>
              <a:ext uri="{FF2B5EF4-FFF2-40B4-BE49-F238E27FC236}">
                <a16:creationId xmlns:a16="http://schemas.microsoft.com/office/drawing/2014/main" id="{336FCAD1-21B4-0A92-53F7-231E2443CA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3A0444-C6BF-3D59-1E68-A18BAD33EA76}"/>
              </a:ext>
            </a:extLst>
          </p:cNvPr>
          <p:cNvSpPr>
            <a:spLocks noGrp="1"/>
          </p:cNvSpPr>
          <p:nvPr>
            <p:ph type="sldNum" sz="quarter" idx="12"/>
          </p:nvPr>
        </p:nvSpPr>
        <p:spPr/>
        <p:txBody>
          <a:bodyPr/>
          <a:lstStyle/>
          <a:p>
            <a:fld id="{AD9237D6-5433-463B-9013-2950704A5D95}" type="slidenum">
              <a:rPr lang="en-US" smtClean="0"/>
              <a:t>‹#›</a:t>
            </a:fld>
            <a:endParaRPr lang="en-US"/>
          </a:p>
        </p:txBody>
      </p:sp>
    </p:spTree>
    <p:extLst>
      <p:ext uri="{BB962C8B-B14F-4D97-AF65-F5344CB8AC3E}">
        <p14:creationId xmlns:p14="http://schemas.microsoft.com/office/powerpoint/2010/main" val="2394816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2"/>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MS logo gray - EMF" descr="Microsoft logo, gray text version">
            <a:extLst>
              <a:ext uri="{FF2B5EF4-FFF2-40B4-BE49-F238E27FC236}">
                <a16:creationId xmlns:a16="http://schemas.microsoft.com/office/drawing/2014/main" id="{C3FAEDEA-6E6E-D26A-CB9A-757FEBBB1409}"/>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5" name="Picture 4">
            <a:extLst>
              <a:ext uri="{FF2B5EF4-FFF2-40B4-BE49-F238E27FC236}">
                <a16:creationId xmlns:a16="http://schemas.microsoft.com/office/drawing/2014/main" id="{4D701525-EBAC-8DD7-E9E7-1FA0E63099FA}"/>
              </a:ext>
            </a:extLst>
          </p:cNvPr>
          <p:cNvPicPr>
            <a:picLocks noChangeAspect="1"/>
          </p:cNvPicPr>
          <p:nvPr userDrawn="1"/>
        </p:nvPicPr>
        <p:blipFill>
          <a:blip r:embed="rId4" cstate="print">
            <a:extLst>
              <a:ext uri="{28A0092B-C50C-407E-A947-70E740481C1C}">
                <a14:useLocalDpi xmlns:a14="http://schemas.microsoft.com/office/drawing/2010/main"/>
              </a:ext>
            </a:extLst>
          </a:blip>
          <a:srcRect b="36999"/>
          <a:stretch>
            <a:fillRect/>
          </a:stretch>
        </p:blipFill>
        <p:spPr>
          <a:xfrm>
            <a:off x="9337408" y="309186"/>
            <a:ext cx="2371493" cy="460164"/>
          </a:xfrm>
          <a:prstGeom prst="rect">
            <a:avLst/>
          </a:prstGeom>
        </p:spPr>
      </p:pic>
    </p:spTree>
    <p:extLst>
      <p:ext uri="{BB962C8B-B14F-4D97-AF65-F5344CB8AC3E}">
        <p14:creationId xmlns:p14="http://schemas.microsoft.com/office/powerpoint/2010/main" val="32213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D30A5BA6-6605-C936-EEE3-88CA28DBB12D}"/>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935553174"/>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63563" y="1223009"/>
            <a:ext cx="11064557" cy="365126"/>
          </a:xfrm>
          <a:prstGeom prst="rect">
            <a:avLst/>
          </a:prstGeom>
        </p:spPr>
        <p:txBody>
          <a:bodyPr>
            <a:noAutofit/>
          </a:bodyPr>
          <a:lstStyle>
            <a:lvl1pPr marL="0" indent="0" algn="l">
              <a:buNone/>
              <a:defRPr sz="1800" b="0" i="0">
                <a:solidFill>
                  <a:srgbClr val="000000"/>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8" name="Picture 7" descr="A close up of a glass&#10;&#10;Description automatically generated">
            <a:extLst>
              <a:ext uri="{FF2B5EF4-FFF2-40B4-BE49-F238E27FC236}">
                <a16:creationId xmlns:a16="http://schemas.microsoft.com/office/drawing/2014/main" id="{2896E0AE-371E-4494-6ADA-5BAFA49B1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a:outerShdw blurRad="76200" dist="220776" dir="18900000" sy="23000" kx="-1200000" algn="bl" rotWithShape="0">
              <a:schemeClr val="bg1">
                <a:lumMod val="50000"/>
                <a:lumOff val="50000"/>
                <a:alpha val="13000"/>
              </a:schemeClr>
            </a:outerShdw>
          </a:effectLst>
        </p:spPr>
      </p:pic>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63563" y="1820863"/>
            <a:ext cx="11064875" cy="4359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ABB67B1-DF27-BBD6-90F1-D074B4B704D1}"/>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881814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Title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6" name="Title 2">
            <a:extLst>
              <a:ext uri="{FF2B5EF4-FFF2-40B4-BE49-F238E27FC236}">
                <a16:creationId xmlns:a16="http://schemas.microsoft.com/office/drawing/2014/main" id="{E726856B-9A6E-4CE4-CE8E-DD06613F38BB}"/>
              </a:ext>
            </a:extLst>
          </p:cNvPr>
          <p:cNvSpPr>
            <a:spLocks noGrp="1"/>
          </p:cNvSpPr>
          <p:nvPr>
            <p:ph type="title" hasCustomPrompt="1"/>
          </p:nvPr>
        </p:nvSpPr>
        <p:spPr>
          <a:xfrm>
            <a:off x="7199551" y="2190157"/>
            <a:ext cx="4420949" cy="2477683"/>
          </a:xfrm>
        </p:spPr>
        <p:txBody>
          <a:bodyPr anchor="ctr"/>
          <a:lstStyle/>
          <a:p>
            <a:r>
              <a:rPr lang="en-US"/>
              <a:t>Section divider title</a:t>
            </a:r>
          </a:p>
        </p:txBody>
      </p:sp>
      <p:pic>
        <p:nvPicPr>
          <p:cNvPr id="2" name="Picture 1">
            <a:extLst>
              <a:ext uri="{FF2B5EF4-FFF2-40B4-BE49-F238E27FC236}">
                <a16:creationId xmlns:a16="http://schemas.microsoft.com/office/drawing/2014/main" id="{9CF1F498-18C7-AB3D-F2D5-76C2D03B45EE}"/>
              </a:ext>
            </a:extLst>
          </p:cNvPr>
          <p:cNvPicPr>
            <a:picLocks noChangeAspect="1"/>
          </p:cNvPicPr>
          <p:nvPr userDrawn="1"/>
        </p:nvPicPr>
        <p:blipFill>
          <a:blip r:embed="rId3" cstate="print">
            <a:extLst>
              <a:ext uri="{28A0092B-C50C-407E-A947-70E740481C1C}">
                <a14:useLocalDpi xmlns:a14="http://schemas.microsoft.com/office/drawing/2010/main"/>
              </a:ext>
            </a:extLst>
          </a:blip>
          <a:srcRect b="37124"/>
          <a:stretch>
            <a:fillRect/>
          </a:stretch>
        </p:blipFill>
        <p:spPr>
          <a:xfrm>
            <a:off x="360022" y="309186"/>
            <a:ext cx="2371493" cy="459253"/>
          </a:xfrm>
          <a:prstGeom prst="rect">
            <a:avLst/>
          </a:prstGeom>
        </p:spPr>
      </p:pic>
    </p:spTree>
    <p:extLst>
      <p:ext uri="{BB962C8B-B14F-4D97-AF65-F5344CB8AC3E}">
        <p14:creationId xmlns:p14="http://schemas.microsoft.com/office/powerpoint/2010/main" val="2394383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2632A-CA1C-B462-D6E8-DDBDCACCB6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E2CFC0-C325-87B2-F5E3-03B88D56F4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ED547C-EFC2-0345-276D-09BF51E5E760}"/>
              </a:ext>
            </a:extLst>
          </p:cNvPr>
          <p:cNvSpPr>
            <a:spLocks noGrp="1"/>
          </p:cNvSpPr>
          <p:nvPr>
            <p:ph type="dt" sz="half" idx="10"/>
          </p:nvPr>
        </p:nvSpPr>
        <p:spPr/>
        <p:txBody>
          <a:bodyPr/>
          <a:lstStyle/>
          <a:p>
            <a:fld id="{0EE06B9A-6690-415D-B595-979FDDBFCDCF}" type="datetimeFigureOut">
              <a:rPr lang="en-US" smtClean="0"/>
              <a:t>9/24/2025</a:t>
            </a:fld>
            <a:endParaRPr lang="en-US"/>
          </a:p>
        </p:txBody>
      </p:sp>
      <p:sp>
        <p:nvSpPr>
          <p:cNvPr id="5" name="Footer Placeholder 4">
            <a:extLst>
              <a:ext uri="{FF2B5EF4-FFF2-40B4-BE49-F238E27FC236}">
                <a16:creationId xmlns:a16="http://schemas.microsoft.com/office/drawing/2014/main" id="{E2FCBEAE-DAD1-DA77-6601-08FDFAB8A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7192B5-8299-205D-0944-3089EBAE3996}"/>
              </a:ext>
            </a:extLst>
          </p:cNvPr>
          <p:cNvSpPr>
            <a:spLocks noGrp="1"/>
          </p:cNvSpPr>
          <p:nvPr>
            <p:ph type="sldNum" sz="quarter" idx="12"/>
          </p:nvPr>
        </p:nvSpPr>
        <p:spPr/>
        <p:txBody>
          <a:bodyPr/>
          <a:lstStyle/>
          <a:p>
            <a:fld id="{AD9237D6-5433-463B-9013-2950704A5D95}" type="slidenum">
              <a:rPr lang="en-US" smtClean="0"/>
              <a:t>‹#›</a:t>
            </a:fld>
            <a:endParaRPr lang="en-US"/>
          </a:p>
        </p:txBody>
      </p:sp>
    </p:spTree>
    <p:extLst>
      <p:ext uri="{BB962C8B-B14F-4D97-AF65-F5344CB8AC3E}">
        <p14:creationId xmlns:p14="http://schemas.microsoft.com/office/powerpoint/2010/main" val="2187109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63C71-7572-48AA-F52B-4BC79878E9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47B0B9-E694-F0DA-2A3F-21FD9556FFF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31C5D8-C83A-8ADF-2E22-27F3E87F8005}"/>
              </a:ext>
            </a:extLst>
          </p:cNvPr>
          <p:cNvSpPr>
            <a:spLocks noGrp="1"/>
          </p:cNvSpPr>
          <p:nvPr>
            <p:ph type="dt" sz="half" idx="10"/>
          </p:nvPr>
        </p:nvSpPr>
        <p:spPr/>
        <p:txBody>
          <a:bodyPr/>
          <a:lstStyle/>
          <a:p>
            <a:fld id="{0EE06B9A-6690-415D-B595-979FDDBFCDCF}" type="datetimeFigureOut">
              <a:rPr lang="en-US" smtClean="0"/>
              <a:t>9/24/2025</a:t>
            </a:fld>
            <a:endParaRPr lang="en-US"/>
          </a:p>
        </p:txBody>
      </p:sp>
      <p:sp>
        <p:nvSpPr>
          <p:cNvPr id="5" name="Footer Placeholder 4">
            <a:extLst>
              <a:ext uri="{FF2B5EF4-FFF2-40B4-BE49-F238E27FC236}">
                <a16:creationId xmlns:a16="http://schemas.microsoft.com/office/drawing/2014/main" id="{11DD1925-429D-11AA-2891-E67C31860E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272B93-BFD4-EE91-5058-197C29E16936}"/>
              </a:ext>
            </a:extLst>
          </p:cNvPr>
          <p:cNvSpPr>
            <a:spLocks noGrp="1"/>
          </p:cNvSpPr>
          <p:nvPr>
            <p:ph type="sldNum" sz="quarter" idx="12"/>
          </p:nvPr>
        </p:nvSpPr>
        <p:spPr/>
        <p:txBody>
          <a:bodyPr/>
          <a:lstStyle/>
          <a:p>
            <a:fld id="{AD9237D6-5433-463B-9013-2950704A5D95}" type="slidenum">
              <a:rPr lang="en-US" smtClean="0"/>
              <a:t>‹#›</a:t>
            </a:fld>
            <a:endParaRPr lang="en-US"/>
          </a:p>
        </p:txBody>
      </p:sp>
    </p:spTree>
    <p:extLst>
      <p:ext uri="{BB962C8B-B14F-4D97-AF65-F5344CB8AC3E}">
        <p14:creationId xmlns:p14="http://schemas.microsoft.com/office/powerpoint/2010/main" val="5563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E1E9-1981-E4B5-5DDE-FDCF9D56D5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8F8A99-CAE8-7EB5-8B11-4118F3B619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EA5794-9700-A84F-A937-C93CB557B5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775BE7-AB0D-3FE5-E716-155DD78630F0}"/>
              </a:ext>
            </a:extLst>
          </p:cNvPr>
          <p:cNvSpPr>
            <a:spLocks noGrp="1"/>
          </p:cNvSpPr>
          <p:nvPr>
            <p:ph type="dt" sz="half" idx="10"/>
          </p:nvPr>
        </p:nvSpPr>
        <p:spPr/>
        <p:txBody>
          <a:bodyPr/>
          <a:lstStyle/>
          <a:p>
            <a:fld id="{0EE06B9A-6690-415D-B595-979FDDBFCDCF}" type="datetimeFigureOut">
              <a:rPr lang="en-US" smtClean="0"/>
              <a:t>9/24/2025</a:t>
            </a:fld>
            <a:endParaRPr lang="en-US"/>
          </a:p>
        </p:txBody>
      </p:sp>
      <p:sp>
        <p:nvSpPr>
          <p:cNvPr id="6" name="Footer Placeholder 5">
            <a:extLst>
              <a:ext uri="{FF2B5EF4-FFF2-40B4-BE49-F238E27FC236}">
                <a16:creationId xmlns:a16="http://schemas.microsoft.com/office/drawing/2014/main" id="{058617DD-415C-5C34-18B8-D495DA6F2C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91F181-B3E9-A4BD-BABD-70F4257C5A02}"/>
              </a:ext>
            </a:extLst>
          </p:cNvPr>
          <p:cNvSpPr>
            <a:spLocks noGrp="1"/>
          </p:cNvSpPr>
          <p:nvPr>
            <p:ph type="sldNum" sz="quarter" idx="12"/>
          </p:nvPr>
        </p:nvSpPr>
        <p:spPr/>
        <p:txBody>
          <a:bodyPr/>
          <a:lstStyle/>
          <a:p>
            <a:fld id="{AD9237D6-5433-463B-9013-2950704A5D95}" type="slidenum">
              <a:rPr lang="en-US" smtClean="0"/>
              <a:t>‹#›</a:t>
            </a:fld>
            <a:endParaRPr lang="en-US"/>
          </a:p>
        </p:txBody>
      </p:sp>
    </p:spTree>
    <p:extLst>
      <p:ext uri="{BB962C8B-B14F-4D97-AF65-F5344CB8AC3E}">
        <p14:creationId xmlns:p14="http://schemas.microsoft.com/office/powerpoint/2010/main" val="629307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67805-2E12-2FFC-D4BC-A271D271E4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6131CC-A76E-9585-8F25-F3033C5445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26A8C0-6D1E-8354-6F40-2809F0D567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4928FB-1F37-6223-5DA0-E9AA180C56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EFAEC0-4024-B44C-09D1-2A8143D379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1A418C-1D44-22CA-2328-97E56C4EA90D}"/>
              </a:ext>
            </a:extLst>
          </p:cNvPr>
          <p:cNvSpPr>
            <a:spLocks noGrp="1"/>
          </p:cNvSpPr>
          <p:nvPr>
            <p:ph type="dt" sz="half" idx="10"/>
          </p:nvPr>
        </p:nvSpPr>
        <p:spPr/>
        <p:txBody>
          <a:bodyPr/>
          <a:lstStyle/>
          <a:p>
            <a:fld id="{0EE06B9A-6690-415D-B595-979FDDBFCDCF}" type="datetimeFigureOut">
              <a:rPr lang="en-US" smtClean="0"/>
              <a:t>9/24/2025</a:t>
            </a:fld>
            <a:endParaRPr lang="en-US"/>
          </a:p>
        </p:txBody>
      </p:sp>
      <p:sp>
        <p:nvSpPr>
          <p:cNvPr id="8" name="Footer Placeholder 7">
            <a:extLst>
              <a:ext uri="{FF2B5EF4-FFF2-40B4-BE49-F238E27FC236}">
                <a16:creationId xmlns:a16="http://schemas.microsoft.com/office/drawing/2014/main" id="{9B41E169-0FA5-0935-FA2E-321DFF7813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D69EC7-DA46-7BBA-8CAB-62BA6C0DE5AE}"/>
              </a:ext>
            </a:extLst>
          </p:cNvPr>
          <p:cNvSpPr>
            <a:spLocks noGrp="1"/>
          </p:cNvSpPr>
          <p:nvPr>
            <p:ph type="sldNum" sz="quarter" idx="12"/>
          </p:nvPr>
        </p:nvSpPr>
        <p:spPr/>
        <p:txBody>
          <a:bodyPr/>
          <a:lstStyle/>
          <a:p>
            <a:fld id="{AD9237D6-5433-463B-9013-2950704A5D95}" type="slidenum">
              <a:rPr lang="en-US" smtClean="0"/>
              <a:t>‹#›</a:t>
            </a:fld>
            <a:endParaRPr lang="en-US"/>
          </a:p>
        </p:txBody>
      </p:sp>
    </p:spTree>
    <p:extLst>
      <p:ext uri="{BB962C8B-B14F-4D97-AF65-F5344CB8AC3E}">
        <p14:creationId xmlns:p14="http://schemas.microsoft.com/office/powerpoint/2010/main" val="2686817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BC85-8DE1-423C-20ED-884B8BF89E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7F7D4E-92A4-1075-8572-0CB6362D2832}"/>
              </a:ext>
            </a:extLst>
          </p:cNvPr>
          <p:cNvSpPr>
            <a:spLocks noGrp="1"/>
          </p:cNvSpPr>
          <p:nvPr>
            <p:ph type="dt" sz="half" idx="10"/>
          </p:nvPr>
        </p:nvSpPr>
        <p:spPr/>
        <p:txBody>
          <a:bodyPr/>
          <a:lstStyle/>
          <a:p>
            <a:fld id="{0EE06B9A-6690-415D-B595-979FDDBFCDCF}" type="datetimeFigureOut">
              <a:rPr lang="en-US" smtClean="0"/>
              <a:t>9/24/2025</a:t>
            </a:fld>
            <a:endParaRPr lang="en-US"/>
          </a:p>
        </p:txBody>
      </p:sp>
      <p:sp>
        <p:nvSpPr>
          <p:cNvPr id="4" name="Footer Placeholder 3">
            <a:extLst>
              <a:ext uri="{FF2B5EF4-FFF2-40B4-BE49-F238E27FC236}">
                <a16:creationId xmlns:a16="http://schemas.microsoft.com/office/drawing/2014/main" id="{B43601BA-03E5-E2C1-6C60-24D231DABD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B9AD83-0ED9-5248-4052-3C9662E93719}"/>
              </a:ext>
            </a:extLst>
          </p:cNvPr>
          <p:cNvSpPr>
            <a:spLocks noGrp="1"/>
          </p:cNvSpPr>
          <p:nvPr>
            <p:ph type="sldNum" sz="quarter" idx="12"/>
          </p:nvPr>
        </p:nvSpPr>
        <p:spPr/>
        <p:txBody>
          <a:bodyPr/>
          <a:lstStyle/>
          <a:p>
            <a:fld id="{AD9237D6-5433-463B-9013-2950704A5D95}" type="slidenum">
              <a:rPr lang="en-US" smtClean="0"/>
              <a:t>‹#›</a:t>
            </a:fld>
            <a:endParaRPr lang="en-US"/>
          </a:p>
        </p:txBody>
      </p:sp>
    </p:spTree>
    <p:extLst>
      <p:ext uri="{BB962C8B-B14F-4D97-AF65-F5344CB8AC3E}">
        <p14:creationId xmlns:p14="http://schemas.microsoft.com/office/powerpoint/2010/main" val="4191932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929520-E3DB-B1C1-DBA4-1DC26BB4E294}"/>
              </a:ext>
            </a:extLst>
          </p:cNvPr>
          <p:cNvSpPr>
            <a:spLocks noGrp="1"/>
          </p:cNvSpPr>
          <p:nvPr>
            <p:ph type="dt" sz="half" idx="10"/>
          </p:nvPr>
        </p:nvSpPr>
        <p:spPr/>
        <p:txBody>
          <a:bodyPr/>
          <a:lstStyle/>
          <a:p>
            <a:fld id="{0EE06B9A-6690-415D-B595-979FDDBFCDCF}" type="datetimeFigureOut">
              <a:rPr lang="en-US" smtClean="0"/>
              <a:t>9/24/2025</a:t>
            </a:fld>
            <a:endParaRPr lang="en-US"/>
          </a:p>
        </p:txBody>
      </p:sp>
      <p:sp>
        <p:nvSpPr>
          <p:cNvPr id="3" name="Footer Placeholder 2">
            <a:extLst>
              <a:ext uri="{FF2B5EF4-FFF2-40B4-BE49-F238E27FC236}">
                <a16:creationId xmlns:a16="http://schemas.microsoft.com/office/drawing/2014/main" id="{1499F141-294E-2A3C-8606-F987036506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0E3BA7-6146-1A45-CD49-E928562FC099}"/>
              </a:ext>
            </a:extLst>
          </p:cNvPr>
          <p:cNvSpPr>
            <a:spLocks noGrp="1"/>
          </p:cNvSpPr>
          <p:nvPr>
            <p:ph type="sldNum" sz="quarter" idx="12"/>
          </p:nvPr>
        </p:nvSpPr>
        <p:spPr/>
        <p:txBody>
          <a:bodyPr/>
          <a:lstStyle/>
          <a:p>
            <a:fld id="{AD9237D6-5433-463B-9013-2950704A5D95}" type="slidenum">
              <a:rPr lang="en-US" smtClean="0"/>
              <a:t>‹#›</a:t>
            </a:fld>
            <a:endParaRPr lang="en-US"/>
          </a:p>
        </p:txBody>
      </p:sp>
    </p:spTree>
    <p:extLst>
      <p:ext uri="{BB962C8B-B14F-4D97-AF65-F5344CB8AC3E}">
        <p14:creationId xmlns:p14="http://schemas.microsoft.com/office/powerpoint/2010/main" val="4178469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ADE08-A510-4DD0-34B9-DAF64FD1E5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F0993A-FAAE-4D99-B788-DAE3342744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BC8C06-2728-5AE7-50A0-D0362CA091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3B27FA-1ECD-744C-4227-A11652C64FAD}"/>
              </a:ext>
            </a:extLst>
          </p:cNvPr>
          <p:cNvSpPr>
            <a:spLocks noGrp="1"/>
          </p:cNvSpPr>
          <p:nvPr>
            <p:ph type="dt" sz="half" idx="10"/>
          </p:nvPr>
        </p:nvSpPr>
        <p:spPr/>
        <p:txBody>
          <a:bodyPr/>
          <a:lstStyle/>
          <a:p>
            <a:fld id="{0EE06B9A-6690-415D-B595-979FDDBFCDCF}" type="datetimeFigureOut">
              <a:rPr lang="en-US" smtClean="0"/>
              <a:t>9/24/2025</a:t>
            </a:fld>
            <a:endParaRPr lang="en-US"/>
          </a:p>
        </p:txBody>
      </p:sp>
      <p:sp>
        <p:nvSpPr>
          <p:cNvPr id="6" name="Footer Placeholder 5">
            <a:extLst>
              <a:ext uri="{FF2B5EF4-FFF2-40B4-BE49-F238E27FC236}">
                <a16:creationId xmlns:a16="http://schemas.microsoft.com/office/drawing/2014/main" id="{CF78926A-10FD-EA31-660D-357F5FDF37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EA84EB-27D7-43D2-459C-CF2CAECB67D4}"/>
              </a:ext>
            </a:extLst>
          </p:cNvPr>
          <p:cNvSpPr>
            <a:spLocks noGrp="1"/>
          </p:cNvSpPr>
          <p:nvPr>
            <p:ph type="sldNum" sz="quarter" idx="12"/>
          </p:nvPr>
        </p:nvSpPr>
        <p:spPr/>
        <p:txBody>
          <a:bodyPr/>
          <a:lstStyle/>
          <a:p>
            <a:fld id="{AD9237D6-5433-463B-9013-2950704A5D95}" type="slidenum">
              <a:rPr lang="en-US" smtClean="0"/>
              <a:t>‹#›</a:t>
            </a:fld>
            <a:endParaRPr lang="en-US"/>
          </a:p>
        </p:txBody>
      </p:sp>
    </p:spTree>
    <p:extLst>
      <p:ext uri="{BB962C8B-B14F-4D97-AF65-F5344CB8AC3E}">
        <p14:creationId xmlns:p14="http://schemas.microsoft.com/office/powerpoint/2010/main" val="3860087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D139C-22B1-91AA-B841-6A71257F0D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0DFE91-00C3-BD51-8250-87DA441D18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9B1C98-7728-E984-E094-BEE5EC0D3F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DB5A1D-627E-87DA-65E2-29E259AB0CD4}"/>
              </a:ext>
            </a:extLst>
          </p:cNvPr>
          <p:cNvSpPr>
            <a:spLocks noGrp="1"/>
          </p:cNvSpPr>
          <p:nvPr>
            <p:ph type="dt" sz="half" idx="10"/>
          </p:nvPr>
        </p:nvSpPr>
        <p:spPr/>
        <p:txBody>
          <a:bodyPr/>
          <a:lstStyle/>
          <a:p>
            <a:fld id="{0EE06B9A-6690-415D-B595-979FDDBFCDCF}" type="datetimeFigureOut">
              <a:rPr lang="en-US" smtClean="0"/>
              <a:t>9/24/2025</a:t>
            </a:fld>
            <a:endParaRPr lang="en-US"/>
          </a:p>
        </p:txBody>
      </p:sp>
      <p:sp>
        <p:nvSpPr>
          <p:cNvPr id="6" name="Footer Placeholder 5">
            <a:extLst>
              <a:ext uri="{FF2B5EF4-FFF2-40B4-BE49-F238E27FC236}">
                <a16:creationId xmlns:a16="http://schemas.microsoft.com/office/drawing/2014/main" id="{1683F21F-1EDB-BC3F-CFDA-9EB52BFEFD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434814-3A9B-A77A-F7BB-1077EE98CEF5}"/>
              </a:ext>
            </a:extLst>
          </p:cNvPr>
          <p:cNvSpPr>
            <a:spLocks noGrp="1"/>
          </p:cNvSpPr>
          <p:nvPr>
            <p:ph type="sldNum" sz="quarter" idx="12"/>
          </p:nvPr>
        </p:nvSpPr>
        <p:spPr/>
        <p:txBody>
          <a:bodyPr/>
          <a:lstStyle/>
          <a:p>
            <a:fld id="{AD9237D6-5433-463B-9013-2950704A5D95}" type="slidenum">
              <a:rPr lang="en-US" smtClean="0"/>
              <a:t>‹#›</a:t>
            </a:fld>
            <a:endParaRPr lang="en-US"/>
          </a:p>
        </p:txBody>
      </p:sp>
    </p:spTree>
    <p:extLst>
      <p:ext uri="{BB962C8B-B14F-4D97-AF65-F5344CB8AC3E}">
        <p14:creationId xmlns:p14="http://schemas.microsoft.com/office/powerpoint/2010/main" val="1497838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30564B-76F6-A513-96D8-358AF62B00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F677D3-2B6A-B60E-A071-7D3830EBA9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43C981-C79D-0D76-78D9-EC11823DB3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EE06B9A-6690-415D-B595-979FDDBFCDCF}" type="datetimeFigureOut">
              <a:rPr lang="en-US" smtClean="0"/>
              <a:t>9/24/2025</a:t>
            </a:fld>
            <a:endParaRPr lang="en-US"/>
          </a:p>
        </p:txBody>
      </p:sp>
      <p:sp>
        <p:nvSpPr>
          <p:cNvPr id="5" name="Footer Placeholder 4">
            <a:extLst>
              <a:ext uri="{FF2B5EF4-FFF2-40B4-BE49-F238E27FC236}">
                <a16:creationId xmlns:a16="http://schemas.microsoft.com/office/drawing/2014/main" id="{4CEA48B9-7161-F918-6ECF-993F79B38A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2F7AE35-6E20-3F4B-B5DC-D1FD8A8C3F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D9237D6-5433-463B-9013-2950704A5D95}" type="slidenum">
              <a:rPr lang="en-US" smtClean="0"/>
              <a:t>‹#›</a:t>
            </a:fld>
            <a:endParaRPr lang="en-US"/>
          </a:p>
        </p:txBody>
      </p:sp>
    </p:spTree>
    <p:extLst>
      <p:ext uri="{BB962C8B-B14F-4D97-AF65-F5344CB8AC3E}">
        <p14:creationId xmlns:p14="http://schemas.microsoft.com/office/powerpoint/2010/main" val="22907099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6.xml"/><Relationship Id="rId4" Type="http://schemas.openxmlformats.org/officeDocument/2006/relationships/image" Target="../media/image150.svg"/></Relationships>
</file>

<file path=ppt/slides/_rels/slide10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6.xml"/><Relationship Id="rId4" Type="http://schemas.openxmlformats.org/officeDocument/2006/relationships/image" Target="../media/image15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microsoft.com/office/2018/10/relationships/comments" Target="../comments/modernComment_112_FE278BB8.xml"/><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157.png"/></Relationships>
</file>

<file path=ppt/slides/_rels/slide115.xml.rels><?xml version="1.0" encoding="UTF-8" standalone="yes"?>
<Relationships xmlns="http://schemas.openxmlformats.org/package/2006/relationships"><Relationship Id="rId8" Type="http://schemas.openxmlformats.org/officeDocument/2006/relationships/image" Target="../media/image201.svg"/><Relationship Id="rId3" Type="http://schemas.openxmlformats.org/officeDocument/2006/relationships/image" Target="../media/image158.png"/><Relationship Id="rId7" Type="http://schemas.openxmlformats.org/officeDocument/2006/relationships/image" Target="../media/image162.png"/><Relationship Id="rId12" Type="http://schemas.openxmlformats.org/officeDocument/2006/relationships/image" Target="../media/image167.pn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187.svg"/><Relationship Id="rId11" Type="http://schemas.openxmlformats.org/officeDocument/2006/relationships/image" Target="../media/image166.png"/><Relationship Id="rId5" Type="http://schemas.openxmlformats.org/officeDocument/2006/relationships/image" Target="../media/image160.png"/><Relationship Id="rId10" Type="http://schemas.openxmlformats.org/officeDocument/2006/relationships/image" Target="../media/image202.svg"/><Relationship Id="rId4" Type="http://schemas.openxmlformats.org/officeDocument/2006/relationships/image" Target="../media/image184.svg"/><Relationship Id="rId9" Type="http://schemas.openxmlformats.org/officeDocument/2006/relationships/image" Target="../media/image164.png"/></Relationships>
</file>

<file path=ppt/slides/_rels/slide116.xml.rels><?xml version="1.0" encoding="UTF-8" standalone="yes"?>
<Relationships xmlns="http://schemas.openxmlformats.org/package/2006/relationships"><Relationship Id="rId3" Type="http://schemas.microsoft.com/office/2018/10/relationships/comments" Target="../comments/modernComment_125_FFAC6F0D.xml"/><Relationship Id="rId2" Type="http://schemas.openxmlformats.org/officeDocument/2006/relationships/notesSlide" Target="../notesSlides/notesSlide63.xml"/><Relationship Id="rId1" Type="http://schemas.openxmlformats.org/officeDocument/2006/relationships/slideLayout" Target="../slideLayouts/slideLayout6.xml"/><Relationship Id="rId5" Type="http://schemas.openxmlformats.org/officeDocument/2006/relationships/image" Target="../media/image169.png"/><Relationship Id="rId4" Type="http://schemas.openxmlformats.org/officeDocument/2006/relationships/image" Target="../media/image168.png"/></Relationships>
</file>

<file path=ppt/slides/_rels/slide117.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13.xml"/><Relationship Id="rId6" Type="http://schemas.openxmlformats.org/officeDocument/2006/relationships/image" Target="../media/image172.png"/><Relationship Id="rId5" Type="http://schemas.openxmlformats.org/officeDocument/2006/relationships/image" Target="../media/image171.svg"/><Relationship Id="rId4" Type="http://schemas.openxmlformats.org/officeDocument/2006/relationships/image" Target="../media/image170.png"/></Relationships>
</file>

<file path=ppt/slides/_rels/slide118.xml.rels><?xml version="1.0" encoding="UTF-8" standalone="yes"?>
<Relationships xmlns="http://schemas.openxmlformats.org/package/2006/relationships"><Relationship Id="rId8" Type="http://schemas.openxmlformats.org/officeDocument/2006/relationships/image" Target="../media/image179.svg"/><Relationship Id="rId13" Type="http://schemas.openxmlformats.org/officeDocument/2006/relationships/image" Target="../media/image158.png"/><Relationship Id="rId18" Type="http://schemas.openxmlformats.org/officeDocument/2006/relationships/image" Target="../media/image187.svg"/><Relationship Id="rId26" Type="http://schemas.openxmlformats.org/officeDocument/2006/relationships/image" Target="../media/image192.svg"/><Relationship Id="rId3" Type="http://schemas.openxmlformats.org/officeDocument/2006/relationships/image" Target="../media/image174.png"/><Relationship Id="rId21" Type="http://schemas.openxmlformats.org/officeDocument/2006/relationships/image" Target="../media/image42.png"/><Relationship Id="rId7" Type="http://schemas.openxmlformats.org/officeDocument/2006/relationships/image" Target="../media/image178.png"/><Relationship Id="rId12" Type="http://schemas.openxmlformats.org/officeDocument/2006/relationships/image" Target="../media/image183.svg"/><Relationship Id="rId17" Type="http://schemas.openxmlformats.org/officeDocument/2006/relationships/image" Target="../media/image160.png"/><Relationship Id="rId25" Type="http://schemas.openxmlformats.org/officeDocument/2006/relationships/image" Target="../media/image191.png"/><Relationship Id="rId2" Type="http://schemas.openxmlformats.org/officeDocument/2006/relationships/image" Target="../media/image173.png"/><Relationship Id="rId16" Type="http://schemas.openxmlformats.org/officeDocument/2006/relationships/image" Target="../media/image186.png"/><Relationship Id="rId20" Type="http://schemas.openxmlformats.org/officeDocument/2006/relationships/image" Target="../media/image189.png"/><Relationship Id="rId1" Type="http://schemas.openxmlformats.org/officeDocument/2006/relationships/slideLayout" Target="../slideLayouts/slideLayout6.xml"/><Relationship Id="rId6" Type="http://schemas.openxmlformats.org/officeDocument/2006/relationships/image" Target="../media/image177.svg"/><Relationship Id="rId11" Type="http://schemas.openxmlformats.org/officeDocument/2006/relationships/image" Target="../media/image182.png"/><Relationship Id="rId24" Type="http://schemas.openxmlformats.org/officeDocument/2006/relationships/image" Target="../media/image150.svg"/><Relationship Id="rId5" Type="http://schemas.openxmlformats.org/officeDocument/2006/relationships/image" Target="../media/image176.png"/><Relationship Id="rId15" Type="http://schemas.openxmlformats.org/officeDocument/2006/relationships/image" Target="../media/image185.png"/><Relationship Id="rId23" Type="http://schemas.openxmlformats.org/officeDocument/2006/relationships/image" Target="../media/image149.png"/><Relationship Id="rId28" Type="http://schemas.openxmlformats.org/officeDocument/2006/relationships/image" Target="../media/image194.svg"/><Relationship Id="rId10" Type="http://schemas.openxmlformats.org/officeDocument/2006/relationships/image" Target="../media/image181.svg"/><Relationship Id="rId19" Type="http://schemas.openxmlformats.org/officeDocument/2006/relationships/image" Target="../media/image188.png"/><Relationship Id="rId4" Type="http://schemas.openxmlformats.org/officeDocument/2006/relationships/image" Target="../media/image175.svg"/><Relationship Id="rId9" Type="http://schemas.openxmlformats.org/officeDocument/2006/relationships/image" Target="../media/image180.png"/><Relationship Id="rId14" Type="http://schemas.openxmlformats.org/officeDocument/2006/relationships/image" Target="../media/image184.svg"/><Relationship Id="rId22" Type="http://schemas.openxmlformats.org/officeDocument/2006/relationships/image" Target="../media/image190.emf"/><Relationship Id="rId27" Type="http://schemas.openxmlformats.org/officeDocument/2006/relationships/image" Target="../media/image193.png"/></Relationships>
</file>

<file path=ppt/slides/_rels/slide119.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6.svg"/><Relationship Id="rId7" Type="http://schemas.openxmlformats.org/officeDocument/2006/relationships/image" Target="../media/image14.svg"/><Relationship Id="rId2" Type="http://schemas.openxmlformats.org/officeDocument/2006/relationships/image" Target="../media/image195.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61.svg"/><Relationship Id="rId5" Type="http://schemas.openxmlformats.org/officeDocument/2006/relationships/image" Target="../media/image198.svg"/><Relationship Id="rId10" Type="http://schemas.openxmlformats.org/officeDocument/2006/relationships/image" Target="../media/image60.png"/><Relationship Id="rId4" Type="http://schemas.openxmlformats.org/officeDocument/2006/relationships/image" Target="../media/image197.png"/><Relationship Id="rId9" Type="http://schemas.openxmlformats.org/officeDocument/2006/relationships/image" Target="../media/image200.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azure/data-explorer/kusto/management/materialized-views/materialized-view-overview#materialized-view-over-materialized-view-preview"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hyperlink" Target="https://docs.microsoft.com/azure/data-explorer/kusto/management/materialized-views/materialized-view-overview#performance-considerations" TargetMode="External"/><Relationship Id="rId4" Type="http://schemas.openxmlformats.org/officeDocument/2006/relationships/hyperlink" Target="https://docs.microsoft.com/azure/data-explorer/kusto/management/materialized-views/materialized-view-create#materialized-views-limitations-and-known-issues"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8.png"/><Relationship Id="rId2" Type="http://schemas.microsoft.com/office/2018/10/relationships/comments" Target="../comments/modernComment_14B_91995871.xml"/><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image" Target="../media/image100.png"/><Relationship Id="rId7" Type="http://schemas.openxmlformats.org/officeDocument/2006/relationships/image" Target="../media/image104.svg"/><Relationship Id="rId12" Type="http://schemas.openxmlformats.org/officeDocument/2006/relationships/image" Target="../media/image10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03.png"/><Relationship Id="rId11" Type="http://schemas.openxmlformats.org/officeDocument/2006/relationships/image" Target="../media/image108.emf"/><Relationship Id="rId5" Type="http://schemas.openxmlformats.org/officeDocument/2006/relationships/image" Target="../media/image102.svg"/><Relationship Id="rId15" Type="http://schemas.openxmlformats.org/officeDocument/2006/relationships/image" Target="../media/image112.sv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s>
</file>

<file path=ppt/slides/_rels/slide18.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15.svg"/><Relationship Id="rId9" Type="http://schemas.openxmlformats.org/officeDocument/2006/relationships/image" Target="../media/image120.png"/></Relationships>
</file>

<file path=ppt/slides/_rels/slide2.xml.rels><?xml version="1.0" encoding="UTF-8" standalone="yes"?>
<Relationships xmlns="http://schemas.openxmlformats.org/package/2006/relationships"><Relationship Id="rId26" Type="http://schemas.openxmlformats.org/officeDocument/2006/relationships/image" Target="../media/image28.png"/><Relationship Id="rId21" Type="http://schemas.openxmlformats.org/officeDocument/2006/relationships/image" Target="../media/image24.png"/><Relationship Id="rId42" Type="http://schemas.openxmlformats.org/officeDocument/2006/relationships/image" Target="../media/image41.png"/><Relationship Id="rId47" Type="http://schemas.openxmlformats.org/officeDocument/2006/relationships/image" Target="../media/image46.png"/><Relationship Id="rId63" Type="http://schemas.openxmlformats.org/officeDocument/2006/relationships/image" Target="../media/image62.png"/><Relationship Id="rId68" Type="http://schemas.openxmlformats.org/officeDocument/2006/relationships/image" Target="../media/image67.svg"/><Relationship Id="rId84" Type="http://schemas.openxmlformats.org/officeDocument/2006/relationships/image" Target="../media/image83.png"/><Relationship Id="rId16" Type="http://schemas.openxmlformats.org/officeDocument/2006/relationships/image" Target="../media/image19.png"/><Relationship Id="rId11" Type="http://schemas.openxmlformats.org/officeDocument/2006/relationships/image" Target="../media/image14.svg"/><Relationship Id="rId32" Type="http://schemas.openxmlformats.org/officeDocument/2006/relationships/hyperlink" Target="https://www.bing.com/ck/a?!&amp;&amp;p=3c32b0c111a6b1f9JmltdHM9MTY2Njc0MjQwMCZpZ3VpZD0yMzM5NGFjZi1hNDYyLTY2ZTctMmUzMy01YmI3YTVkODY3YzMmaW5zaWQ9NTU0Nw&amp;ptn=3&amp;hsh=3&amp;fclid=23394acf-a462-66e7-2e33-5bb7a5d867c3&amp;u=a1L2ltYWdlcy9zZWFyY2g_cT1TaGFyZXBvaW50JTIwSWNvbiZGT1JNPUlRRlJCQSZpZD0xMDBBMTI2OUFGNUI0OUZGOUM2OEMxRkVDQ0Q0RENGNjM1RDRFNEY3&amp;ntb=1" TargetMode="External"/><Relationship Id="rId37" Type="http://schemas.openxmlformats.org/officeDocument/2006/relationships/image" Target="../media/image36.png"/><Relationship Id="rId53" Type="http://schemas.openxmlformats.org/officeDocument/2006/relationships/image" Target="../media/image52.png"/><Relationship Id="rId58" Type="http://schemas.openxmlformats.org/officeDocument/2006/relationships/image" Target="../media/image57.svg"/><Relationship Id="rId74" Type="http://schemas.openxmlformats.org/officeDocument/2006/relationships/image" Target="../media/image73.png"/><Relationship Id="rId79" Type="http://schemas.openxmlformats.org/officeDocument/2006/relationships/image" Target="../media/image78.png"/><Relationship Id="rId5" Type="http://schemas.openxmlformats.org/officeDocument/2006/relationships/image" Target="../media/image8.svg"/><Relationship Id="rId19" Type="http://schemas.openxmlformats.org/officeDocument/2006/relationships/image" Target="../media/image22.png"/><Relationship Id="rId14" Type="http://schemas.openxmlformats.org/officeDocument/2006/relationships/image" Target="../media/image17.png"/><Relationship Id="rId22" Type="http://schemas.microsoft.com/office/2007/relationships/hdphoto" Target="../media/hdphoto2.wdp"/><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5.png"/><Relationship Id="rId43" Type="http://schemas.openxmlformats.org/officeDocument/2006/relationships/image" Target="../media/image42.png"/><Relationship Id="rId48" Type="http://schemas.openxmlformats.org/officeDocument/2006/relationships/image" Target="../media/image47.svg"/><Relationship Id="rId56" Type="http://schemas.openxmlformats.org/officeDocument/2006/relationships/image" Target="../media/image55.svg"/><Relationship Id="rId64" Type="http://schemas.openxmlformats.org/officeDocument/2006/relationships/image" Target="../media/image63.svg"/><Relationship Id="rId69" Type="http://schemas.openxmlformats.org/officeDocument/2006/relationships/image" Target="../media/image68.png"/><Relationship Id="rId77" Type="http://schemas.openxmlformats.org/officeDocument/2006/relationships/image" Target="../media/image76.png"/><Relationship Id="rId8" Type="http://schemas.openxmlformats.org/officeDocument/2006/relationships/image" Target="../media/image11.png"/><Relationship Id="rId51" Type="http://schemas.openxmlformats.org/officeDocument/2006/relationships/image" Target="../media/image50.png"/><Relationship Id="rId72" Type="http://schemas.openxmlformats.org/officeDocument/2006/relationships/image" Target="../media/image71.png"/><Relationship Id="rId80" Type="http://schemas.openxmlformats.org/officeDocument/2006/relationships/image" Target="../media/image79.png"/><Relationship Id="rId85" Type="http://schemas.openxmlformats.org/officeDocument/2006/relationships/image" Target="../media/image84.png"/><Relationship Id="rId3" Type="http://schemas.microsoft.com/office/2007/relationships/hdphoto" Target="../media/hdphoto1.wdp"/><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7.png"/><Relationship Id="rId33" Type="http://schemas.openxmlformats.org/officeDocument/2006/relationships/image" Target="../media/image33.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png"/><Relationship Id="rId67" Type="http://schemas.openxmlformats.org/officeDocument/2006/relationships/image" Target="../media/image66.png"/><Relationship Id="rId20" Type="http://schemas.openxmlformats.org/officeDocument/2006/relationships/image" Target="../media/image23.png"/><Relationship Id="rId41" Type="http://schemas.openxmlformats.org/officeDocument/2006/relationships/image" Target="../media/image40.png"/><Relationship Id="rId54" Type="http://schemas.openxmlformats.org/officeDocument/2006/relationships/image" Target="../media/image53.svg"/><Relationship Id="rId62" Type="http://schemas.openxmlformats.org/officeDocument/2006/relationships/image" Target="../media/image61.svg"/><Relationship Id="rId70" Type="http://schemas.openxmlformats.org/officeDocument/2006/relationships/image" Target="../media/image69.png"/><Relationship Id="rId75" Type="http://schemas.openxmlformats.org/officeDocument/2006/relationships/image" Target="../media/image74.png"/><Relationship Id="rId83" Type="http://schemas.openxmlformats.org/officeDocument/2006/relationships/image" Target="../media/image82.svg"/><Relationship Id="rId88" Type="http://schemas.openxmlformats.org/officeDocument/2006/relationships/image" Target="../media/image87.png"/><Relationship Id="rId1" Type="http://schemas.openxmlformats.org/officeDocument/2006/relationships/slideLayout" Target="../slideLayouts/slideLayout6.xml"/><Relationship Id="rId6" Type="http://schemas.openxmlformats.org/officeDocument/2006/relationships/image" Target="../media/image9.png"/><Relationship Id="rId15" Type="http://schemas.openxmlformats.org/officeDocument/2006/relationships/image" Target="../media/image18.png"/><Relationship Id="rId23" Type="http://schemas.openxmlformats.org/officeDocument/2006/relationships/image" Target="../media/image25.png"/><Relationship Id="rId28" Type="http://schemas.openxmlformats.org/officeDocument/2006/relationships/image" Target="../media/image30.png"/><Relationship Id="rId36" Type="http://schemas.microsoft.com/office/2007/relationships/hdphoto" Target="../media/hdphoto4.wdp"/><Relationship Id="rId49" Type="http://schemas.openxmlformats.org/officeDocument/2006/relationships/image" Target="../media/image48.png"/><Relationship Id="rId57" Type="http://schemas.openxmlformats.org/officeDocument/2006/relationships/image" Target="../media/image56.png"/><Relationship Id="rId10" Type="http://schemas.openxmlformats.org/officeDocument/2006/relationships/image" Target="../media/image13.png"/><Relationship Id="rId31" Type="http://schemas.microsoft.com/office/2007/relationships/hdphoto" Target="../media/hdphoto3.wdp"/><Relationship Id="rId44" Type="http://schemas.openxmlformats.org/officeDocument/2006/relationships/image" Target="../media/image43.png"/><Relationship Id="rId52" Type="http://schemas.openxmlformats.org/officeDocument/2006/relationships/image" Target="../media/image51.sv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image" Target="../media/image72.png"/><Relationship Id="rId78" Type="http://schemas.openxmlformats.org/officeDocument/2006/relationships/image" Target="../media/image77.png"/><Relationship Id="rId81" Type="http://schemas.openxmlformats.org/officeDocument/2006/relationships/image" Target="../media/image80.png"/><Relationship Id="rId86" Type="http://schemas.openxmlformats.org/officeDocument/2006/relationships/image" Target="../media/image85.png"/><Relationship Id="rId4" Type="http://schemas.openxmlformats.org/officeDocument/2006/relationships/image" Target="../media/image7.png"/><Relationship Id="rId9" Type="http://schemas.openxmlformats.org/officeDocument/2006/relationships/image" Target="../media/image12.svg"/><Relationship Id="rId13" Type="http://schemas.openxmlformats.org/officeDocument/2006/relationships/image" Target="../media/image16.svg"/><Relationship Id="rId18" Type="http://schemas.openxmlformats.org/officeDocument/2006/relationships/image" Target="../media/image21.png"/><Relationship Id="rId39" Type="http://schemas.openxmlformats.org/officeDocument/2006/relationships/image" Target="../media/image38.png"/><Relationship Id="rId34" Type="http://schemas.openxmlformats.org/officeDocument/2006/relationships/image" Target="../media/image34.svg"/><Relationship Id="rId50" Type="http://schemas.openxmlformats.org/officeDocument/2006/relationships/image" Target="../media/image49.svg"/><Relationship Id="rId55" Type="http://schemas.openxmlformats.org/officeDocument/2006/relationships/image" Target="../media/image54.png"/><Relationship Id="rId76" Type="http://schemas.openxmlformats.org/officeDocument/2006/relationships/image" Target="../media/image75.png"/><Relationship Id="rId7" Type="http://schemas.openxmlformats.org/officeDocument/2006/relationships/image" Target="../media/image10.svg"/><Relationship Id="rId71" Type="http://schemas.openxmlformats.org/officeDocument/2006/relationships/image" Target="../media/image70.svg"/><Relationship Id="rId2" Type="http://schemas.openxmlformats.org/officeDocument/2006/relationships/image" Target="../media/image6.png"/><Relationship Id="rId29" Type="http://schemas.openxmlformats.org/officeDocument/2006/relationships/image" Target="../media/image31.png"/><Relationship Id="rId24" Type="http://schemas.openxmlformats.org/officeDocument/2006/relationships/image" Target="../media/image26.svg"/><Relationship Id="rId40" Type="http://schemas.openxmlformats.org/officeDocument/2006/relationships/image" Target="../media/image39.svg"/><Relationship Id="rId45" Type="http://schemas.openxmlformats.org/officeDocument/2006/relationships/image" Target="../media/image44.svg"/><Relationship Id="rId66" Type="http://schemas.openxmlformats.org/officeDocument/2006/relationships/image" Target="../media/image65.svg"/><Relationship Id="rId87" Type="http://schemas.openxmlformats.org/officeDocument/2006/relationships/image" Target="../media/image86.png"/><Relationship Id="rId61" Type="http://schemas.openxmlformats.org/officeDocument/2006/relationships/image" Target="../media/image60.png"/><Relationship Id="rId82" Type="http://schemas.openxmlformats.org/officeDocument/2006/relationships/image" Target="../media/image81.png"/></Relationships>
</file>

<file path=ppt/slides/_rels/slide20.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21.png"/><Relationship Id="rId7" Type="http://schemas.openxmlformats.org/officeDocument/2006/relationships/image" Target="../media/image123.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26.png"/><Relationship Id="rId4" Type="http://schemas.openxmlformats.org/officeDocument/2006/relationships/image" Target="../media/image122.svg"/><Relationship Id="rId9" Type="http://schemas.openxmlformats.org/officeDocument/2006/relationships/image" Target="../media/image1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9.png"/><Relationship Id="rId26" Type="http://schemas.openxmlformats.org/officeDocument/2006/relationships/image" Target="../media/image65.svg"/><Relationship Id="rId39" Type="http://schemas.openxmlformats.org/officeDocument/2006/relationships/image" Target="../media/image78.png"/><Relationship Id="rId21" Type="http://schemas.openxmlformats.org/officeDocument/2006/relationships/image" Target="../media/image60.png"/><Relationship Id="rId34" Type="http://schemas.openxmlformats.org/officeDocument/2006/relationships/image" Target="../media/image73.png"/><Relationship Id="rId42" Type="http://schemas.openxmlformats.org/officeDocument/2006/relationships/image" Target="../media/image81.png"/><Relationship Id="rId47" Type="http://schemas.openxmlformats.org/officeDocument/2006/relationships/image" Target="../media/image86.png"/><Relationship Id="rId7" Type="http://schemas.openxmlformats.org/officeDocument/2006/relationships/image" Target="../media/image48.png"/><Relationship Id="rId2" Type="http://schemas.openxmlformats.org/officeDocument/2006/relationships/image" Target="../media/image43.png"/><Relationship Id="rId16" Type="http://schemas.openxmlformats.org/officeDocument/2006/relationships/image" Target="../media/image57.svg"/><Relationship Id="rId29" Type="http://schemas.openxmlformats.org/officeDocument/2006/relationships/image" Target="../media/image68.png"/><Relationship Id="rId11" Type="http://schemas.openxmlformats.org/officeDocument/2006/relationships/image" Target="../media/image52.png"/><Relationship Id="rId24" Type="http://schemas.openxmlformats.org/officeDocument/2006/relationships/image" Target="../media/image63.svg"/><Relationship Id="rId32" Type="http://schemas.openxmlformats.org/officeDocument/2006/relationships/image" Target="../media/image71.png"/><Relationship Id="rId37" Type="http://schemas.openxmlformats.org/officeDocument/2006/relationships/image" Target="../media/image76.png"/><Relationship Id="rId40" Type="http://schemas.openxmlformats.org/officeDocument/2006/relationships/image" Target="../media/image79.png"/><Relationship Id="rId45" Type="http://schemas.openxmlformats.org/officeDocument/2006/relationships/image" Target="../media/image84.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2.png"/><Relationship Id="rId28" Type="http://schemas.openxmlformats.org/officeDocument/2006/relationships/image" Target="../media/image67.svg"/><Relationship Id="rId36" Type="http://schemas.openxmlformats.org/officeDocument/2006/relationships/image" Target="../media/image75.png"/><Relationship Id="rId49" Type="http://schemas.openxmlformats.org/officeDocument/2006/relationships/image" Target="../media/image128.svg"/><Relationship Id="rId10" Type="http://schemas.openxmlformats.org/officeDocument/2006/relationships/image" Target="../media/image51.svg"/><Relationship Id="rId19" Type="http://schemas.openxmlformats.org/officeDocument/2006/relationships/image" Target="../media/image13.png"/><Relationship Id="rId31" Type="http://schemas.openxmlformats.org/officeDocument/2006/relationships/image" Target="../media/image70.svg"/><Relationship Id="rId44" Type="http://schemas.openxmlformats.org/officeDocument/2006/relationships/image" Target="../media/image83.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svg"/><Relationship Id="rId22" Type="http://schemas.openxmlformats.org/officeDocument/2006/relationships/image" Target="../media/image61.svg"/><Relationship Id="rId27" Type="http://schemas.openxmlformats.org/officeDocument/2006/relationships/image" Target="../media/image66.png"/><Relationship Id="rId30" Type="http://schemas.openxmlformats.org/officeDocument/2006/relationships/image" Target="../media/image69.png"/><Relationship Id="rId35" Type="http://schemas.openxmlformats.org/officeDocument/2006/relationships/image" Target="../media/image74.png"/><Relationship Id="rId43" Type="http://schemas.openxmlformats.org/officeDocument/2006/relationships/image" Target="../media/image82.svg"/><Relationship Id="rId48" Type="http://schemas.openxmlformats.org/officeDocument/2006/relationships/image" Target="../media/image127.png"/><Relationship Id="rId8" Type="http://schemas.openxmlformats.org/officeDocument/2006/relationships/image" Target="../media/image49.svg"/><Relationship Id="rId3" Type="http://schemas.openxmlformats.org/officeDocument/2006/relationships/image" Target="../media/image44.svg"/><Relationship Id="rId12" Type="http://schemas.openxmlformats.org/officeDocument/2006/relationships/image" Target="../media/image53.svg"/><Relationship Id="rId17" Type="http://schemas.openxmlformats.org/officeDocument/2006/relationships/image" Target="../media/image58.png"/><Relationship Id="rId25" Type="http://schemas.openxmlformats.org/officeDocument/2006/relationships/image" Target="../media/image64.png"/><Relationship Id="rId33" Type="http://schemas.openxmlformats.org/officeDocument/2006/relationships/image" Target="../media/image72.png"/><Relationship Id="rId38" Type="http://schemas.openxmlformats.org/officeDocument/2006/relationships/image" Target="../media/image77.png"/><Relationship Id="rId46" Type="http://schemas.openxmlformats.org/officeDocument/2006/relationships/image" Target="../media/image85.png"/><Relationship Id="rId20" Type="http://schemas.openxmlformats.org/officeDocument/2006/relationships/image" Target="../media/image14.svg"/><Relationship Id="rId41"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47.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azure/data-explorer/kusto/query/query-results-cache#capacity"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azure/data-explorer/kusto/management/extents-overview"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hyperlink" Target="https://docs.microsoft.com/azure/data-explorer/kusto/management/alter-table-partitioning-policy-command" TargetMode="External"/><Relationship Id="rId5" Type="http://schemas.openxmlformats.org/officeDocument/2006/relationships/hyperlink" Target="https://docs.microsoft.com/azure/data-explorer/kusto/management/materialized-views/materialized-view-policies#partitioning-policy" TargetMode="External"/><Relationship Id="rId4" Type="http://schemas.openxmlformats.org/officeDocument/2006/relationships/hyperlink" Target="https://docs.microsoft.com/azure/data-explorer/kusto/management/materialized-views/materialized-view-overview"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30.png"/></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azure/data-explorer/kusto/management/data-export/continuous-data-export"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hyperlink" Target="https://docs.microsoft.com/azure/data-explorer/kusto/management/restrictedviewaccesspolicy" TargetMode="External"/><Relationship Id="rId4" Type="http://schemas.openxmlformats.org/officeDocument/2006/relationships/hyperlink" Target="https://docs.microsoft.com/azure/data-explorer/kusto/management/updatepolicy"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microsoft.com/office/2018/10/relationships/comments" Target="../comments/modernComment_7FFFC604_13783FBD.xml"/><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39.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34.png"/><Relationship Id="rId11" Type="http://schemas.openxmlformats.org/officeDocument/2006/relationships/image" Target="../media/image138.png"/><Relationship Id="rId5" Type="http://schemas.openxmlformats.org/officeDocument/2006/relationships/image" Target="../media/image133.png"/><Relationship Id="rId10" Type="http://schemas.openxmlformats.org/officeDocument/2006/relationships/image" Target="../media/image137.svg"/><Relationship Id="rId4" Type="http://schemas.openxmlformats.org/officeDocument/2006/relationships/image" Target="../media/image132.png"/><Relationship Id="rId9" Type="http://schemas.openxmlformats.org/officeDocument/2006/relationships/image" Target="../media/image136.png"/></Relationships>
</file>

<file path=ppt/slides/_rels/slide36.xml.rels><?xml version="1.0" encoding="UTF-8" standalone="yes"?>
<Relationships xmlns="http://schemas.openxmlformats.org/package/2006/relationships"><Relationship Id="rId2" Type="http://schemas.microsoft.com/office/2018/10/relationships/comments" Target="../comments/modernComment_7FFFF8AD_CF81A06E.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microsoft.com/office/2018/10/relationships/comments" Target="../comments/modernComment_7FFFF8B4_19FEADE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hyperlink" Target="https://dataexplorer.azure.com/clusters/help/databases/Samples?query=H4sIAAAAAAAAA0tJzc2Pz03MTo0vTi3KTC02VKhRKAFyFQwNADOyzKUbAAAA"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https://dataexplorer.azure.com/clusters/help/databases/Samples?query=H4sIAAAAAAAAA5WPQavCMBCE7/6KOSYQ4fXgSfobPDx517C2q4bXpLLZQBV/vKkFQTx5WRh25tvZgRUxJK9ooWPuaCAxPcfRR/pnn1kC5wZ35BIjSbjxbDf7EPlXKV6s3a6GmUHTVwya3hkf9tUds1wvEqnEthtLUmPR85HKoO0PxoQXBSFBKJ3YPP9xSyWH5mxxuGKX/1gqlCfl1Neln5EL3R+DmCodhC9MahqHjXVQKbxMW5NScyzQerA7k+gDa1tswzsBAAA="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azure/data-explorer/kusto/query/series-fit-linefunction"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hyperlink" Target="https://dataexplorer.azure.com/clusters/help/databases/Samples?query=H4sIAAAAAAAAA0tJzc2PL04tykwtNuKqUUitKEnNS1GACMSnZZbEG+Vk5qUWa1Rq6iCLggSBYkAdRUD1qUUKIIHkjMSiEoXyzJIMjYrk/JzS3DzbCk0AUIIJ02EAAAA=" TargetMode="External"/><Relationship Id="rId4" Type="http://schemas.openxmlformats.org/officeDocument/2006/relationships/hyperlink" Target="https://docs.microsoft.com/azure/data-explorer/kusto/query/series-fit-2linesfunction"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dataexplorer.azure.com/clusters/help/databases/Samples?query=H4sIAAAAAAAAA0tJzc2PL04tykwtNuaqUShKzUtJLVIoycxNTc5ILCoBAHrjE80fAAAA"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docs.microsoft.com/en-us/azure/data-explorer/kusto/query/series-subtractfunction"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hyperlink" Target="https://dataexplorer.azure.com/clusters/help/databases/Samples?query=H4sIAAAAAAAAA5WQQU/DMAyF7/sVT5waqWjrgRPqb+AAgmPltR6LSNLJcdhA+/G4izRAnLhEerbfl2cHVkSfBkUPnfNIgaSZOM5DpDceMovn3OGMXGIk8Z+8jDdPPvKjUjw4d78KC4NO/2LQ6Tfjz/jqjEXeVolUYj/OJWnjMPGOStB+gznhSoFPEEqv3Fz2aWukFt3eYfuBh/zMYlA+KafJmsOCrPRh56Ux2UL4wKRN1+LOtVApXF/37RTOfioUfvpz2arQqBVS2Q7rtc6wa4wlkPLVCLXIqE7DHvcsXOOh73Hz4tM0HzO6zQ1gDOx8UOvZrtayst0Y7z4babkkYQxMyQbGPYnCiGIxTS/fXGpfwk+n7uQBAAA="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dataexplorer.azure.com/clusters/help/databases/Samples?query=H4sIAAAAAAAAA5WPsU7DQBBE+3zFdLmTTGHSgFAKUCiQiIKIe2u5rJ0T9l3YWwcH5eO5JBIFVJSzmnmz07Gi96FWzKExOepIzIb7WPcUDnVi8ZxKHJGGvifxX3yym+pp+biu7pcv1t4Bk+5EofFfFBp/U/4EJsdse+eri4QwbdKc9q1ZkNJrVhYx4IcCHyAUWjbnRcXlpQLl1uLtgOfoCqx2BRYPGcyjctjASPoYSLhA6uKObR5waasbr3XnA5tzrc0RjTtcn0hnKyg55KtkDAvU9+y2JIpPr1ujXjueT9cse+8YlVDTeIfVoNQymiiZ5ENSCi4vM3FQxAblzWx2a6f2G2UcBRyWAQAA"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92.svg"/><Relationship Id="rId3" Type="http://schemas.microsoft.com/office/2018/10/relationships/comments" Target="../comments/modernComment_7FFFC5B9_70612A6A.xml"/><Relationship Id="rId7" Type="http://schemas.openxmlformats.org/officeDocument/2006/relationships/image" Target="../media/image91.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90.svg"/><Relationship Id="rId5" Type="http://schemas.openxmlformats.org/officeDocument/2006/relationships/image" Target="../media/image89.png"/><Relationship Id="rId10" Type="http://schemas.openxmlformats.org/officeDocument/2006/relationships/image" Target="../media/image94.svg"/><Relationship Id="rId4" Type="http://schemas.openxmlformats.org/officeDocument/2006/relationships/hyperlink" Target="https://docs.microsoft.com/azure/data-explorer/kusto/management/cachepolicy" TargetMode="External"/><Relationship Id="rId9" Type="http://schemas.openxmlformats.org/officeDocument/2006/relationships/image" Target="../media/image93.png"/></Relationships>
</file>

<file path=ppt/slides/_rels/slide50.xml.rels><?xml version="1.0" encoding="UTF-8" standalone="yes"?>
<Relationships xmlns="http://schemas.openxmlformats.org/package/2006/relationships"><Relationship Id="rId3" Type="http://schemas.openxmlformats.org/officeDocument/2006/relationships/hyperlink" Target="https://docs.microsoft.com/azure/data-explorer/kusto/query/series-decomposefunction"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hyperlink" Target="https://dataexplorer.azure.com/clusters/help/databases/Samples?query=H4sIAAAAAAAAA3WQ3WrDMAyF7/sUukvCnDXJGIOVPEULuwxqoixm/gm2+jf28JObFjbYrmyho3M+yRCD1a5jaGFAJtaW8qaqX8qqLqvnYrMySYHnvxRNWT1B07xW1U03JFEzbVYDWd9Z/KAuUtAUm9UXpLJcSnAH2+LxPZe3AO9gJ6ZbRjvDGLy9EbG/BUemOXnvLxD1AOJ1mijQtWhbyHbbOgOA9RogkqGeAaXn3g1BooVb6OiDNHpD6CjAUccDGv2JrL0TSzozuQHyPYqHdqRkDKN3aBRwkJaCQJIoQ4VsuXh2A/Xezj5SWkVBWSvI0vSoOSsWpLtEpyDwY4KTW8nnJ5ws+2+eAhSyOxjkd+HDVVcIfHplp2TYTxgYTpqnnDUbarM32gPO86PY4jjqfmGw3vGkftNlCi5xNprbWW5kYvENQQnqDh8CAAA="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azure/data-explorer/kusto/query/series-decompose-anomaliesfunction"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hyperlink" Target="https://docs.microsoft.com/azure/data-explorer/kusto/query/series-outliersfunction"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dataexplorer.azure.com/clusters/help/databases/Samples?query=H4sIAAAAAAAAA3WQ3WrDMAyF7/sUukvCnDXJGIOVPEULuwxqoixm/gm2+jf28JObFjbYrmyho3M+yRCD1a5jaGFAJtaW8qaqX8qqLqvnYrMySYHnvxRNWT1B07xW1U03JFEzbVYDWd9Z/KAuUtAUm9UXpLJcSnAH2+LxPZe3AO9gJ6ZbRjvDGLy9EbG/BUemOXnvLxD1AOJ1mijQtWhbyHbbOgOA9RogkqGeAaXn3g1BooVb6OiDNHpD6CjAUccDGv2JrL0TSzozuQHyPYqHdqRkDKN3aBRwkJaCQJIoQ4VsuXh2A/Xezj5SWkVBWSvI0vSoOSsWpLtEpyDwY4KTW8nnJ5ws+2+eAhSyOxjkd+HDVVcIfHplp2TYTxgYTpqnnDUbarM32gPO86PY4jjqfmGw3vGkftNlCi5xNprbWW5kYvENQQnqDh8CAAA="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hyperlink" Target="https://docs.microsoft.com/azure/data-explorer/kusto/query/series-decompose-forecastfunction" TargetMode="External"/><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hyperlink" Target="https://dataexplorer.azure.com/clusters/help/databases/Samples?query=H4sIAAAAAAAAA22QzW6DMBCE73mKuQFqKISqitSIW98gkXpEDl5iK9hG9uanUR++dqE99YRGO8x845EYRtuO0UIKJtaG8qbebMt6U9avxW41Joe4/+doyvoFTfNW14tPJlOjZqGc1w9n263crSQZ1xlxpi6Q1xSa1ReSLGcJezGtuJ7y+C3gLA6xZM/CTBi8MwshuxnkaUlGYJpS5/ETQUvEzJsiTz+ibZEd9psMQFUBgUbqGSLe7GkkpBVYygfn46EfSVjyuOpwEaN+CNbOxki6M1mZTNSLkAbOv3WSemcmF6j7vSX8dcTUlvOFsZJcFDHFx4wYnmp7JTzjplnlrHmkNvugI8Q0PYO9GAbdww0RyDjLav1XHLnBimAjEG5E5zQ7vRP284x36hOOTtxZ8Q3The8P2QEAAA=="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dataexplorer.azure.com/clusters/help/databases/Samples?query=H4sIAAAAAAAAA21Qy26DMBC85yvmFlChcUirSI34ikTqETl4KVawjfDmqX587UCaHuqLtePxPLYjhtG2YpRQkom1oaQQy3Uulrl4TzezLjLk5T9GkYsViuJDiImnIqlox6F1g745W67VZqbIuMrIA1WeBk2+mH0jjvk4wh5NKU9fSbhTOItdMNmyND2awZkpIbsxyMukDM/UR8/9FV6rIEkXJqvgmsYTl7X0lISHspzvtqt5hjdxPxkeYBHA4gGKFMBiAUilIAfWja617CY1NG4ASX/FSfuj7PRNsg4ZXANz7Fj3HSGuBmOjZ5hYbcSqIBwbZpNk+iQFcQpx4/omrqLamd55qh5v41d22nIybWChOI0qQ9Cg4e5ftyE6zprbhDV3VM4/aQ/Z96/gQTahU4wsYZzlNvs11vYL3BJsCIQz0eHed/W30jz9AUEBI0ktAgAA"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hyperlink" Target="https://docs.microsoft.com/azure/data-explorer/kusto/concepts/sandboxes" TargetMode="External"/><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hyperlink" Target="http://docs.anaconda.com/anaconda/packages/old-pkg-lists/5.2.0/py3.6_win-64/" TargetMode="External"/><Relationship Id="rId4" Type="http://schemas.openxmlformats.org/officeDocument/2006/relationships/hyperlink" Target="https://docs.microsoft.com/azure/data-explorer/language-extensions"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docs.microsoft.com/azure/data-explorer/kusto/query/pythonplugin?pivots=azuredataexplorer#examples"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145.png"/></Relationships>
</file>

<file path=ppt/slides/_rels/slide6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hyperlink" Target="https://docs.microsoft.com/azure/data-explorer/power-bi-best-practices" TargetMode="External"/><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6.xml"/><Relationship Id="rId4" Type="http://schemas.openxmlformats.org/officeDocument/2006/relationships/image" Target="../media/image150.svg"/></Relationships>
</file>

<file path=ppt/slides/_rels/slide7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6.xml"/><Relationship Id="rId4" Type="http://schemas.openxmlformats.org/officeDocument/2006/relationships/image" Target="../media/image15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microsoft.com/office/2018/10/relationships/comments" Target="../comments/modernComment_130_26F1404B.xml"/><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157.png"/></Relationships>
</file>

<file path=ppt/slides/_rels/slide84.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58.png"/><Relationship Id="rId7" Type="http://schemas.openxmlformats.org/officeDocument/2006/relationships/image" Target="../media/image162.png"/><Relationship Id="rId12" Type="http://schemas.openxmlformats.org/officeDocument/2006/relationships/image" Target="../media/image167.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161.svg"/><Relationship Id="rId11" Type="http://schemas.openxmlformats.org/officeDocument/2006/relationships/image" Target="../media/image166.png"/><Relationship Id="rId5" Type="http://schemas.openxmlformats.org/officeDocument/2006/relationships/image" Target="../media/image160.png"/><Relationship Id="rId10" Type="http://schemas.openxmlformats.org/officeDocument/2006/relationships/image" Target="../media/image165.svg"/><Relationship Id="rId4" Type="http://schemas.openxmlformats.org/officeDocument/2006/relationships/image" Target="../media/image159.svg"/><Relationship Id="rId9" Type="http://schemas.openxmlformats.org/officeDocument/2006/relationships/image" Target="../media/image164.png"/></Relationships>
</file>

<file path=ppt/slides/_rels/slide85.xml.rels><?xml version="1.0" encoding="UTF-8" standalone="yes"?>
<Relationships xmlns="http://schemas.openxmlformats.org/package/2006/relationships"><Relationship Id="rId3" Type="http://schemas.microsoft.com/office/2018/10/relationships/comments" Target="../comments/modernComment_7FFFFFF2_DBE3D981.xml"/><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169.png"/><Relationship Id="rId4" Type="http://schemas.openxmlformats.org/officeDocument/2006/relationships/image" Target="../media/image168.png"/></Relationships>
</file>

<file path=ppt/slides/_rels/slide86.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13.xml"/><Relationship Id="rId6" Type="http://schemas.openxmlformats.org/officeDocument/2006/relationships/image" Target="../media/image172.png"/><Relationship Id="rId5" Type="http://schemas.openxmlformats.org/officeDocument/2006/relationships/image" Target="../media/image171.svg"/><Relationship Id="rId4" Type="http://schemas.openxmlformats.org/officeDocument/2006/relationships/image" Target="../media/image170.png"/></Relationships>
</file>

<file path=ppt/slides/_rels/slide87.xml.rels><?xml version="1.0" encoding="UTF-8" standalone="yes"?>
<Relationships xmlns="http://schemas.openxmlformats.org/package/2006/relationships"><Relationship Id="rId8" Type="http://schemas.openxmlformats.org/officeDocument/2006/relationships/image" Target="../media/image179.svg"/><Relationship Id="rId13" Type="http://schemas.openxmlformats.org/officeDocument/2006/relationships/image" Target="../media/image158.png"/><Relationship Id="rId18" Type="http://schemas.openxmlformats.org/officeDocument/2006/relationships/image" Target="../media/image187.svg"/><Relationship Id="rId26" Type="http://schemas.openxmlformats.org/officeDocument/2006/relationships/image" Target="../media/image192.svg"/><Relationship Id="rId3" Type="http://schemas.openxmlformats.org/officeDocument/2006/relationships/image" Target="../media/image174.png"/><Relationship Id="rId21" Type="http://schemas.openxmlformats.org/officeDocument/2006/relationships/image" Target="../media/image42.png"/><Relationship Id="rId7" Type="http://schemas.openxmlformats.org/officeDocument/2006/relationships/image" Target="../media/image178.png"/><Relationship Id="rId12" Type="http://schemas.openxmlformats.org/officeDocument/2006/relationships/image" Target="../media/image183.svg"/><Relationship Id="rId17" Type="http://schemas.openxmlformats.org/officeDocument/2006/relationships/image" Target="../media/image160.png"/><Relationship Id="rId25" Type="http://schemas.openxmlformats.org/officeDocument/2006/relationships/image" Target="../media/image191.png"/><Relationship Id="rId2" Type="http://schemas.openxmlformats.org/officeDocument/2006/relationships/image" Target="../media/image173.png"/><Relationship Id="rId16" Type="http://schemas.openxmlformats.org/officeDocument/2006/relationships/image" Target="../media/image186.png"/><Relationship Id="rId20" Type="http://schemas.openxmlformats.org/officeDocument/2006/relationships/image" Target="../media/image189.png"/><Relationship Id="rId1" Type="http://schemas.openxmlformats.org/officeDocument/2006/relationships/slideLayout" Target="../slideLayouts/slideLayout6.xml"/><Relationship Id="rId6" Type="http://schemas.openxmlformats.org/officeDocument/2006/relationships/image" Target="../media/image177.svg"/><Relationship Id="rId11" Type="http://schemas.openxmlformats.org/officeDocument/2006/relationships/image" Target="../media/image182.png"/><Relationship Id="rId24" Type="http://schemas.openxmlformats.org/officeDocument/2006/relationships/image" Target="../media/image150.svg"/><Relationship Id="rId5" Type="http://schemas.openxmlformats.org/officeDocument/2006/relationships/image" Target="../media/image176.png"/><Relationship Id="rId15" Type="http://schemas.openxmlformats.org/officeDocument/2006/relationships/image" Target="../media/image185.png"/><Relationship Id="rId23" Type="http://schemas.openxmlformats.org/officeDocument/2006/relationships/image" Target="../media/image149.png"/><Relationship Id="rId28" Type="http://schemas.openxmlformats.org/officeDocument/2006/relationships/image" Target="../media/image194.svg"/><Relationship Id="rId10" Type="http://schemas.openxmlformats.org/officeDocument/2006/relationships/image" Target="../media/image181.svg"/><Relationship Id="rId19" Type="http://schemas.openxmlformats.org/officeDocument/2006/relationships/image" Target="../media/image188.png"/><Relationship Id="rId4" Type="http://schemas.openxmlformats.org/officeDocument/2006/relationships/image" Target="../media/image175.svg"/><Relationship Id="rId9" Type="http://schemas.openxmlformats.org/officeDocument/2006/relationships/image" Target="../media/image180.png"/><Relationship Id="rId14" Type="http://schemas.openxmlformats.org/officeDocument/2006/relationships/image" Target="../media/image184.svg"/><Relationship Id="rId22" Type="http://schemas.openxmlformats.org/officeDocument/2006/relationships/image" Target="../media/image190.emf"/><Relationship Id="rId27" Type="http://schemas.openxmlformats.org/officeDocument/2006/relationships/image" Target="../media/image193.png"/></Relationships>
</file>

<file path=ppt/slides/_rels/slide88.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6.svg"/><Relationship Id="rId7" Type="http://schemas.openxmlformats.org/officeDocument/2006/relationships/image" Target="../media/image14.svg"/><Relationship Id="rId2" Type="http://schemas.openxmlformats.org/officeDocument/2006/relationships/image" Target="../media/image195.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61.svg"/><Relationship Id="rId5" Type="http://schemas.openxmlformats.org/officeDocument/2006/relationships/image" Target="../media/image198.svg"/><Relationship Id="rId10" Type="http://schemas.openxmlformats.org/officeDocument/2006/relationships/image" Target="../media/image60.png"/><Relationship Id="rId4" Type="http://schemas.openxmlformats.org/officeDocument/2006/relationships/image" Target="../media/image197.png"/><Relationship Id="rId9" Type="http://schemas.openxmlformats.org/officeDocument/2006/relationships/image" Target="../media/image200.sv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145.png"/></Relationships>
</file>

<file path=ppt/slides/_rels/slide9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hyperlink" Target="https://docs.microsoft.com/azure/data-explorer/power-bi-best-practices" TargetMode="External"/><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A245-A9F3-DB1D-78A6-66C02B4B9F75}"/>
              </a:ext>
            </a:extLst>
          </p:cNvPr>
          <p:cNvSpPr>
            <a:spLocks noGrp="1"/>
          </p:cNvSpPr>
          <p:nvPr>
            <p:ph type="title"/>
          </p:nvPr>
        </p:nvSpPr>
        <p:spPr/>
        <p:txBody>
          <a:bodyPr/>
          <a:lstStyle/>
          <a:p>
            <a:r>
              <a:rPr lang="en-US"/>
              <a:t>Data Modeling</a:t>
            </a:r>
          </a:p>
        </p:txBody>
      </p:sp>
      <p:sp>
        <p:nvSpPr>
          <p:cNvPr id="4" name="Subtitle 3">
            <a:extLst>
              <a:ext uri="{FF2B5EF4-FFF2-40B4-BE49-F238E27FC236}">
                <a16:creationId xmlns:a16="http://schemas.microsoft.com/office/drawing/2014/main" id="{26E225C6-CEB9-C40A-8195-31CFF2017249}"/>
              </a:ext>
            </a:extLst>
          </p:cNvPr>
          <p:cNvSpPr>
            <a:spLocks noGrp="1"/>
          </p:cNvSpPr>
          <p:nvPr>
            <p:ph type="subTitle" idx="1"/>
          </p:nvPr>
        </p:nvSpPr>
        <p:spPr/>
        <p:txBody>
          <a:bodyPr/>
          <a:lstStyle/>
          <a:p>
            <a:endParaRPr lang="en-US"/>
          </a:p>
        </p:txBody>
      </p:sp>
      <p:sp>
        <p:nvSpPr>
          <p:cNvPr id="3" name="Rectangle 2">
            <a:extLst>
              <a:ext uri="{FF2B5EF4-FFF2-40B4-BE49-F238E27FC236}">
                <a16:creationId xmlns:a16="http://schemas.microsoft.com/office/drawing/2014/main" id="{D7B33451-B862-E711-9593-7916142927F5}"/>
              </a:ext>
            </a:extLst>
          </p:cNvPr>
          <p:cNvSpPr/>
          <p:nvPr/>
        </p:nvSpPr>
        <p:spPr>
          <a:xfrm>
            <a:off x="9220514" y="-1270660"/>
            <a:ext cx="1878957" cy="694481"/>
          </a:xfrm>
          <a:prstGeom prst="rect">
            <a:avLst/>
          </a:prstGeom>
          <a:solidFill>
            <a:schemeClr val="accent3"/>
          </a:solidFill>
          <a:ln w="12700" cap="flat" cmpd="sng" algn="ctr">
            <a:solidFill>
              <a:srgbClr val="8DE971">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Sans Display" pitchFamily="2" charset="0"/>
                <a:ea typeface="+mn-ea"/>
                <a:cs typeface="Segoe Sans Display" pitchFamily="2" charset="0"/>
              </a:rPr>
              <a:t>Jason</a:t>
            </a:r>
          </a:p>
        </p:txBody>
      </p:sp>
    </p:spTree>
    <p:extLst>
      <p:ext uri="{BB962C8B-B14F-4D97-AF65-F5344CB8AC3E}">
        <p14:creationId xmlns:p14="http://schemas.microsoft.com/office/powerpoint/2010/main" val="195725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F664-18B5-4B8D-81BB-7768A27B1AB1}"/>
              </a:ext>
            </a:extLst>
          </p:cNvPr>
          <p:cNvSpPr>
            <a:spLocks noGrp="1"/>
          </p:cNvSpPr>
          <p:nvPr>
            <p:ph type="title"/>
          </p:nvPr>
        </p:nvSpPr>
        <p:spPr>
          <a:xfrm>
            <a:off x="563880" y="503396"/>
            <a:ext cx="11064240" cy="724535"/>
          </a:xfrm>
        </p:spPr>
        <p:txBody>
          <a:bodyPr/>
          <a:lstStyle/>
          <a:p>
            <a:r>
              <a:rPr lang="en-US"/>
              <a:t>Update policies</a:t>
            </a:r>
          </a:p>
        </p:txBody>
      </p:sp>
      <p:sp>
        <p:nvSpPr>
          <p:cNvPr id="3" name="Content Placeholder 2">
            <a:extLst>
              <a:ext uri="{FF2B5EF4-FFF2-40B4-BE49-F238E27FC236}">
                <a16:creationId xmlns:a16="http://schemas.microsoft.com/office/drawing/2014/main" id="{58C1F1DC-9F2E-45AC-9DE0-CD4D0821F3C1}"/>
              </a:ext>
            </a:extLst>
          </p:cNvPr>
          <p:cNvSpPr>
            <a:spLocks noGrp="1"/>
          </p:cNvSpPr>
          <p:nvPr>
            <p:ph type="body" sz="quarter" idx="27"/>
          </p:nvPr>
        </p:nvSpPr>
        <p:spPr>
          <a:xfrm>
            <a:off x="563564" y="1447800"/>
            <a:ext cx="5610380" cy="4732338"/>
          </a:xfrm>
        </p:spPr>
        <p:txBody>
          <a:bodyPr>
            <a:noAutofit/>
          </a:bodyPr>
          <a:lstStyle/>
          <a:p>
            <a:pPr marL="0" indent="0">
              <a:buNone/>
            </a:pPr>
            <a:r>
              <a:rPr lang="en-US">
                <a:solidFill>
                  <a:schemeClr val="accent1"/>
                </a:solidFill>
                <a:latin typeface="Segoe Sans Display Semibold"/>
                <a:cs typeface="Segoe Sans Display Semibold"/>
              </a:rPr>
              <a:t>Basics</a:t>
            </a:r>
          </a:p>
          <a:p>
            <a:r>
              <a:rPr lang="en-US" sz="1600"/>
              <a:t>Think of it as “lightweight ELT”</a:t>
            </a:r>
          </a:p>
          <a:p>
            <a:r>
              <a:rPr lang="en-US" sz="1600"/>
              <a:t>Attached to target table, execute function on new ingestion to source table</a:t>
            </a:r>
          </a:p>
          <a:p>
            <a:r>
              <a:rPr lang="en-US" sz="1600"/>
              <a:t>A table can have multiple update policies associated with it and policies can be chained.</a:t>
            </a:r>
          </a:p>
          <a:p>
            <a:r>
              <a:rPr lang="en-US" sz="1600"/>
              <a:t>Beware resource usage – test your code well.</a:t>
            </a:r>
          </a:p>
          <a:p>
            <a:pPr marL="0" indent="0">
              <a:buNone/>
            </a:pPr>
            <a:r>
              <a:rPr lang="en-US">
                <a:solidFill>
                  <a:schemeClr val="accent1"/>
                </a:solidFill>
                <a:latin typeface="Segoe Sans Display Semibold"/>
                <a:cs typeface="Segoe Sans Display Semibold"/>
              </a:rPr>
              <a:t>Usage scenarios</a:t>
            </a:r>
          </a:p>
          <a:p>
            <a:r>
              <a:rPr lang="en-US" sz="1600"/>
              <a:t>Splitting data to multiple tables – e.g., receiving JSON events with different schemas</a:t>
            </a:r>
          </a:p>
          <a:p>
            <a:r>
              <a:rPr lang="en-US" sz="1600"/>
              <a:t>Filtering data – e.g., some data is not of interest, but upstream filtering is difficult</a:t>
            </a:r>
          </a:p>
          <a:p>
            <a:r>
              <a:rPr lang="en-US" sz="1600"/>
              <a:t>Data transformation – e.g., format changes, exploding JSON objects or arrays</a:t>
            </a:r>
          </a:p>
        </p:txBody>
      </p:sp>
      <p:grpSp>
        <p:nvGrpSpPr>
          <p:cNvPr id="13" name="Group 12">
            <a:extLst>
              <a:ext uri="{FF2B5EF4-FFF2-40B4-BE49-F238E27FC236}">
                <a16:creationId xmlns:a16="http://schemas.microsoft.com/office/drawing/2014/main" id="{AEF414EF-4D0E-EC51-7830-E589CE9D85A8}"/>
              </a:ext>
            </a:extLst>
          </p:cNvPr>
          <p:cNvGrpSpPr/>
          <p:nvPr/>
        </p:nvGrpSpPr>
        <p:grpSpPr>
          <a:xfrm>
            <a:off x="6821320" y="1868423"/>
            <a:ext cx="4955858" cy="3440177"/>
            <a:chOff x="6930542" y="1696973"/>
            <a:chExt cx="5177690" cy="3594165"/>
          </a:xfrm>
        </p:grpSpPr>
        <p:pic>
          <p:nvPicPr>
            <p:cNvPr id="1026" name="Picture 2" descr="Shows and overview of the update policy in Azure Data Explorer.">
              <a:extLst>
                <a:ext uri="{FF2B5EF4-FFF2-40B4-BE49-F238E27FC236}">
                  <a16:creationId xmlns:a16="http://schemas.microsoft.com/office/drawing/2014/main" id="{72E0D4A3-B33A-4C52-B4E0-4C14104C82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748" t="21515" r="48762" b="40687"/>
            <a:stretch/>
          </p:blipFill>
          <p:spPr bwMode="auto">
            <a:xfrm>
              <a:off x="9529066" y="1696974"/>
              <a:ext cx="1032034" cy="12420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hows and overview of the update policy in Azure Data Explorer.">
              <a:extLst>
                <a:ext uri="{FF2B5EF4-FFF2-40B4-BE49-F238E27FC236}">
                  <a16:creationId xmlns:a16="http://schemas.microsoft.com/office/drawing/2014/main" id="{4E2FDD32-55A9-434F-9D20-0240BB3D4D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485" t="21199" r="72328" b="41003"/>
            <a:stretch/>
          </p:blipFill>
          <p:spPr bwMode="auto">
            <a:xfrm>
              <a:off x="6930542" y="1696973"/>
              <a:ext cx="1085328" cy="124206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descr="Data ingestion">
              <a:extLst>
                <a:ext uri="{FF2B5EF4-FFF2-40B4-BE49-F238E27FC236}">
                  <a16:creationId xmlns:a16="http://schemas.microsoft.com/office/drawing/2014/main" id="{7DD055FF-BFD5-4B3C-B86C-081A9534F5C9}"/>
                </a:ext>
              </a:extLst>
            </p:cNvPr>
            <p:cNvCxnSpPr>
              <a:stCxn id="4" idx="3"/>
              <a:endCxn id="1026" idx="1"/>
            </p:cNvCxnSpPr>
            <p:nvPr/>
          </p:nvCxnSpPr>
          <p:spPr>
            <a:xfrm>
              <a:off x="8015870" y="2318004"/>
              <a:ext cx="1513196" cy="1"/>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6A99DF56-F430-4950-88D1-B98293B3CC43}"/>
                </a:ext>
              </a:extLst>
            </p:cNvPr>
            <p:cNvSpPr txBox="1">
              <a:spLocks/>
            </p:cNvSpPr>
            <p:nvPr/>
          </p:nvSpPr>
          <p:spPr>
            <a:xfrm>
              <a:off x="7906051" y="1948671"/>
              <a:ext cx="1732834" cy="369332"/>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87325" algn="ctr"/>
              <a:r>
                <a:rPr lang="en-US" sz="1200">
                  <a:latin typeface="+mn-lt"/>
                </a:rPr>
                <a:t>Data ingestion</a:t>
              </a:r>
            </a:p>
          </p:txBody>
        </p:sp>
        <p:pic>
          <p:nvPicPr>
            <p:cNvPr id="9" name="Picture 2" descr="Shows and overview of the update policy in Azure Data Explorer.">
              <a:extLst>
                <a:ext uri="{FF2B5EF4-FFF2-40B4-BE49-F238E27FC236}">
                  <a16:creationId xmlns:a16="http://schemas.microsoft.com/office/drawing/2014/main" id="{E8D29DD3-6CFD-4E2F-AA95-5BBFD3CF8F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995" t="7640" r="12515" b="56954"/>
            <a:stretch/>
          </p:blipFill>
          <p:spPr bwMode="auto">
            <a:xfrm>
              <a:off x="8256451" y="4127696"/>
              <a:ext cx="1032034" cy="116344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hows and overview of the update policy in Azure Data Explorer.">
              <a:extLst>
                <a:ext uri="{FF2B5EF4-FFF2-40B4-BE49-F238E27FC236}">
                  <a16:creationId xmlns:a16="http://schemas.microsoft.com/office/drawing/2014/main" id="{4B3A1F31-9A8D-4328-9004-6F070B40C7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953" t="54565" r="12557" b="9522"/>
            <a:stretch/>
          </p:blipFill>
          <p:spPr bwMode="auto">
            <a:xfrm>
              <a:off x="10730430" y="4111029"/>
              <a:ext cx="1032034" cy="1180109"/>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descr="Update policy query A">
              <a:extLst>
                <a:ext uri="{FF2B5EF4-FFF2-40B4-BE49-F238E27FC236}">
                  <a16:creationId xmlns:a16="http://schemas.microsoft.com/office/drawing/2014/main" id="{116F151B-8EAC-42EF-B3B3-F3A24A3E32A6}"/>
                </a:ext>
              </a:extLst>
            </p:cNvPr>
            <p:cNvCxnSpPr>
              <a:stCxn id="1026" idx="2"/>
              <a:endCxn id="9" idx="0"/>
            </p:cNvCxnSpPr>
            <p:nvPr/>
          </p:nvCxnSpPr>
          <p:spPr>
            <a:xfrm flipH="1">
              <a:off x="8772468" y="2939035"/>
              <a:ext cx="1272615" cy="1188661"/>
            </a:xfrm>
            <a:prstGeom prst="straightConnector1">
              <a:avLst/>
            </a:prstGeom>
            <a:ln w="381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descr="Update policy query B">
              <a:extLst>
                <a:ext uri="{FF2B5EF4-FFF2-40B4-BE49-F238E27FC236}">
                  <a16:creationId xmlns:a16="http://schemas.microsoft.com/office/drawing/2014/main" id="{13CA23A1-5899-4489-9BE5-9507F73700F4}"/>
                </a:ext>
              </a:extLst>
            </p:cNvPr>
            <p:cNvCxnSpPr>
              <a:cxnSpLocks/>
              <a:stCxn id="1026" idx="2"/>
              <a:endCxn id="12" idx="0"/>
            </p:cNvCxnSpPr>
            <p:nvPr/>
          </p:nvCxnSpPr>
          <p:spPr>
            <a:xfrm>
              <a:off x="10045083" y="2939035"/>
              <a:ext cx="1201364" cy="1171994"/>
            </a:xfrm>
            <a:prstGeom prst="straightConnector1">
              <a:avLst/>
            </a:prstGeom>
            <a:ln w="381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5B9BBCD6-12B8-475A-BEF0-8AE0A771ABAD}"/>
                </a:ext>
              </a:extLst>
            </p:cNvPr>
            <p:cNvSpPr txBox="1">
              <a:spLocks/>
            </p:cNvSpPr>
            <p:nvPr/>
          </p:nvSpPr>
          <p:spPr>
            <a:xfrm>
              <a:off x="7904187" y="3164032"/>
              <a:ext cx="1732834" cy="553998"/>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87325" algn="ctr"/>
              <a:r>
                <a:rPr lang="en-US" sz="1200">
                  <a:latin typeface="+mn-lt"/>
                </a:rPr>
                <a:t>Update policy</a:t>
              </a:r>
            </a:p>
            <a:p>
              <a:pPr marL="187325" algn="ctr"/>
              <a:r>
                <a:rPr lang="en-US" sz="1200">
                  <a:latin typeface="+mn-lt"/>
                </a:rPr>
                <a:t>query A</a:t>
              </a:r>
            </a:p>
          </p:txBody>
        </p:sp>
        <p:sp>
          <p:nvSpPr>
            <p:cNvPr id="23" name="Content Placeholder 2">
              <a:extLst>
                <a:ext uri="{FF2B5EF4-FFF2-40B4-BE49-F238E27FC236}">
                  <a16:creationId xmlns:a16="http://schemas.microsoft.com/office/drawing/2014/main" id="{E44210DC-3DED-44DA-8A30-CD5C2868B949}"/>
                </a:ext>
              </a:extLst>
            </p:cNvPr>
            <p:cNvSpPr txBox="1">
              <a:spLocks/>
            </p:cNvSpPr>
            <p:nvPr/>
          </p:nvSpPr>
          <p:spPr>
            <a:xfrm>
              <a:off x="10375398" y="3164032"/>
              <a:ext cx="1732834" cy="553998"/>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87325" algn="ctr"/>
              <a:r>
                <a:rPr lang="en-US" sz="1200">
                  <a:latin typeface="+mn-lt"/>
                </a:rPr>
                <a:t>Update policy</a:t>
              </a:r>
            </a:p>
            <a:p>
              <a:pPr marL="187325" algn="ctr"/>
              <a:r>
                <a:rPr lang="en-US" sz="1200">
                  <a:latin typeface="+mn-lt"/>
                </a:rPr>
                <a:t>query B</a:t>
              </a:r>
            </a:p>
          </p:txBody>
        </p:sp>
      </p:grpSp>
      <p:sp>
        <p:nvSpPr>
          <p:cNvPr id="17" name="Rounded Rectangle 16">
            <a:extLst>
              <a:ext uri="{FF2B5EF4-FFF2-40B4-BE49-F238E27FC236}">
                <a16:creationId xmlns:a16="http://schemas.microsoft.com/office/drawing/2014/main" id="{96FA0C6F-E682-AC6C-5F23-354AB52020EF}"/>
              </a:ext>
              <a:ext uri="{C183D7F6-B498-43B3-948B-1728B52AA6E4}">
                <adec:decorative xmlns:adec="http://schemas.microsoft.com/office/drawing/2017/decorative" val="1"/>
              </a:ext>
            </a:extLst>
          </p:cNvPr>
          <p:cNvSpPr/>
          <p:nvPr/>
        </p:nvSpPr>
        <p:spPr bwMode="auto">
          <a:xfrm>
            <a:off x="6635750" y="1447800"/>
            <a:ext cx="4992686" cy="4146549"/>
          </a:xfrm>
          <a:prstGeom prst="roundRect">
            <a:avLst>
              <a:gd name="adj" fmla="val 4348"/>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a:solidFill>
                <a:srgbClr val="091F2C"/>
              </a:solidFill>
              <a:latin typeface="Segoe Sans Text" pitchFamily="2" charset="0"/>
              <a:cs typeface="Segoe Sans Text" pitchFamily="2" charset="0"/>
            </a:endParaRPr>
          </a:p>
        </p:txBody>
      </p:sp>
      <p:sp>
        <p:nvSpPr>
          <p:cNvPr id="6" name="Slide Number Placeholder 5">
            <a:extLst>
              <a:ext uri="{FF2B5EF4-FFF2-40B4-BE49-F238E27FC236}">
                <a16:creationId xmlns:a16="http://schemas.microsoft.com/office/drawing/2014/main" id="{6C332AA9-FCC7-3FAC-596D-87418768D259}"/>
              </a:ext>
            </a:extLst>
          </p:cNvPr>
          <p:cNvSpPr>
            <a:spLocks noGrp="1"/>
          </p:cNvSpPr>
          <p:nvPr>
            <p:ph type="sldNum" sz="quarter" idx="29"/>
          </p:nvPr>
        </p:nvSpPr>
        <p:spPr/>
        <p:txBody>
          <a:bodyPr/>
          <a:lstStyle/>
          <a:p>
            <a:fld id="{B1356FBF-028C-F74E-A7B4-9B8ED246DD1B}" type="slidenum">
              <a:rPr lang="en-US" smtClean="0"/>
              <a:pPr/>
              <a:t>10</a:t>
            </a:fld>
            <a:endParaRPr lang="en-US"/>
          </a:p>
        </p:txBody>
      </p:sp>
    </p:spTree>
    <p:extLst>
      <p:ext uri="{BB962C8B-B14F-4D97-AF65-F5344CB8AC3E}">
        <p14:creationId xmlns:p14="http://schemas.microsoft.com/office/powerpoint/2010/main" val="2460260612"/>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A83078-945F-A964-C005-26D7806B2933}"/>
              </a:ext>
            </a:extLst>
          </p:cNvPr>
          <p:cNvSpPr>
            <a:spLocks noGrp="1"/>
          </p:cNvSpPr>
          <p:nvPr>
            <p:ph type="title"/>
          </p:nvPr>
        </p:nvSpPr>
        <p:spPr/>
        <p:txBody>
          <a:bodyPr/>
          <a:lstStyle/>
          <a:p>
            <a:r>
              <a:rPr lang="en-US"/>
              <a:t>Query Pushdown and Native Query</a:t>
            </a:r>
            <a:endParaRPr lang="de-DE"/>
          </a:p>
        </p:txBody>
      </p:sp>
      <p:sp>
        <p:nvSpPr>
          <p:cNvPr id="3" name="Inhaltsplatzhalter 2">
            <a:extLst>
              <a:ext uri="{FF2B5EF4-FFF2-40B4-BE49-F238E27FC236}">
                <a16:creationId xmlns:a16="http://schemas.microsoft.com/office/drawing/2014/main" id="{7996B5EE-72AC-F5C0-56F2-1ED528389DF1}"/>
              </a:ext>
            </a:extLst>
          </p:cNvPr>
          <p:cNvSpPr>
            <a:spLocks noGrp="1"/>
          </p:cNvSpPr>
          <p:nvPr>
            <p:ph sz="quarter" idx="4294967295"/>
          </p:nvPr>
        </p:nvSpPr>
        <p:spPr>
          <a:xfrm>
            <a:off x="572620" y="1450709"/>
            <a:ext cx="11064239" cy="2190343"/>
          </a:xfrm>
        </p:spPr>
        <p:txBody>
          <a:bodyPr wrap="square">
            <a:spAutoFit/>
          </a:bodyPr>
          <a:lstStyle/>
          <a:p>
            <a:pPr marL="0" indent="0">
              <a:buNone/>
            </a:pPr>
            <a:r>
              <a:rPr lang="en-US" b="1">
                <a:latin typeface="Segoe Sans Display Semibold" pitchFamily="2" charset="0"/>
                <a:cs typeface="Segoe Sans Display Semibold" pitchFamily="2" charset="0"/>
              </a:rPr>
              <a:t>When using the Azure </a:t>
            </a:r>
            <a:r>
              <a:rPr lang="en-US" b="1" err="1">
                <a:latin typeface="Segoe Sans Display Semibold" pitchFamily="2" charset="0"/>
                <a:cs typeface="Segoe Sans Display Semibold" pitchFamily="2" charset="0"/>
              </a:rPr>
              <a:t>Eventhouse</a:t>
            </a:r>
            <a:r>
              <a:rPr lang="en-US" b="1">
                <a:latin typeface="Segoe Sans Display Semibold" pitchFamily="2" charset="0"/>
                <a:cs typeface="Segoe Sans Display Semibold" pitchFamily="2" charset="0"/>
              </a:rPr>
              <a:t> (Kusto) connector:</a:t>
            </a:r>
          </a:p>
          <a:p>
            <a:pPr lvl="1">
              <a:spcAft>
                <a:spcPts val="600"/>
              </a:spcAft>
            </a:pPr>
            <a:r>
              <a:rPr lang="en-US" sz="2000"/>
              <a:t>Native Query folding is supported: KQL runs server-side.</a:t>
            </a:r>
          </a:p>
          <a:p>
            <a:pPr lvl="1">
              <a:spcAft>
                <a:spcPts val="600"/>
              </a:spcAft>
            </a:pPr>
            <a:r>
              <a:rPr lang="en-US" sz="2000"/>
              <a:t>Avoid heavy Power Query (M) transformations post-load — push filtering and aggregation  into KQL as much as possible.</a:t>
            </a:r>
          </a:p>
          <a:p>
            <a:pPr marL="0" indent="0">
              <a:spcBef>
                <a:spcPts val="1200"/>
              </a:spcBef>
              <a:buNone/>
            </a:pPr>
            <a:r>
              <a:rPr lang="en-US" b="1">
                <a:latin typeface="Segoe Sans Display Semibold" pitchFamily="2" charset="0"/>
                <a:cs typeface="Segoe Sans Display Semibold" pitchFamily="2" charset="0"/>
              </a:rPr>
              <a:t>Best practice: Model complex transformations as Kusto Functions inside Fabric and reference them from Power BI.</a:t>
            </a:r>
            <a:endParaRPr lang="de-DE" b="1">
              <a:latin typeface="Segoe Sans Display Semibold" pitchFamily="2" charset="0"/>
              <a:cs typeface="Segoe Sans Display Semibold" pitchFamily="2" charset="0"/>
            </a:endParaRPr>
          </a:p>
        </p:txBody>
      </p:sp>
      <p:sp>
        <p:nvSpPr>
          <p:cNvPr id="6" name="Slide Number Placeholder 5">
            <a:extLst>
              <a:ext uri="{FF2B5EF4-FFF2-40B4-BE49-F238E27FC236}">
                <a16:creationId xmlns:a16="http://schemas.microsoft.com/office/drawing/2014/main" id="{5E44FB76-D80E-1E8D-F4FF-23C234888E07}"/>
              </a:ext>
            </a:extLst>
          </p:cNvPr>
          <p:cNvSpPr>
            <a:spLocks noGrp="1"/>
          </p:cNvSpPr>
          <p:nvPr>
            <p:ph type="sldNum" sz="quarter" idx="11"/>
          </p:nvPr>
        </p:nvSpPr>
        <p:spPr/>
        <p:txBody>
          <a:bodyPr/>
          <a:lstStyle/>
          <a:p>
            <a:fld id="{B1356FBF-028C-F74E-A7B4-9B8ED246DD1B}" type="slidenum">
              <a:rPr lang="en-US" smtClean="0"/>
              <a:pPr/>
              <a:t>100</a:t>
            </a:fld>
            <a:endParaRPr lang="en-US"/>
          </a:p>
        </p:txBody>
      </p:sp>
    </p:spTree>
    <p:extLst>
      <p:ext uri="{BB962C8B-B14F-4D97-AF65-F5344CB8AC3E}">
        <p14:creationId xmlns:p14="http://schemas.microsoft.com/office/powerpoint/2010/main" val="25853160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CDD135-414F-160F-B8F8-00794C12002F}"/>
              </a:ext>
            </a:extLst>
          </p:cNvPr>
          <p:cNvSpPr>
            <a:spLocks noGrp="1"/>
          </p:cNvSpPr>
          <p:nvPr>
            <p:ph type="title"/>
          </p:nvPr>
        </p:nvSpPr>
        <p:spPr/>
        <p:txBody>
          <a:bodyPr/>
          <a:lstStyle/>
          <a:p>
            <a:r>
              <a:rPr lang="en-US"/>
              <a:t>Monitoring Power BI Query Performance</a:t>
            </a:r>
            <a:endParaRPr lang="de-DE"/>
          </a:p>
        </p:txBody>
      </p:sp>
      <p:sp>
        <p:nvSpPr>
          <p:cNvPr id="3" name="Inhaltsplatzhalter 2">
            <a:extLst>
              <a:ext uri="{FF2B5EF4-FFF2-40B4-BE49-F238E27FC236}">
                <a16:creationId xmlns:a16="http://schemas.microsoft.com/office/drawing/2014/main" id="{22E6A6B2-47C6-1071-2C5F-10F30EE71766}"/>
              </a:ext>
            </a:extLst>
          </p:cNvPr>
          <p:cNvSpPr>
            <a:spLocks noGrp="1"/>
          </p:cNvSpPr>
          <p:nvPr>
            <p:ph sz="quarter" idx="4294967295"/>
          </p:nvPr>
        </p:nvSpPr>
        <p:spPr>
          <a:xfrm>
            <a:off x="563880" y="1450709"/>
            <a:ext cx="11064240" cy="3000821"/>
          </a:xfrm>
        </p:spPr>
        <p:txBody>
          <a:bodyPr lIns="91440" tIns="45720" rIns="91440" bIns="45720" anchor="t">
            <a:spAutoFit/>
          </a:bodyPr>
          <a:lstStyle/>
          <a:p>
            <a:pPr marL="0" indent="0">
              <a:buNone/>
            </a:pPr>
            <a:r>
              <a:rPr lang="de-DE" b="1">
                <a:latin typeface="Segoe Sans Display Semibold" pitchFamily="2" charset="0"/>
                <a:cs typeface="Segoe Sans Display Semibold" pitchFamily="2" charset="0"/>
              </a:rPr>
              <a:t>In large Real-Time </a:t>
            </a:r>
            <a:r>
              <a:rPr lang="de-DE" b="1" err="1">
                <a:latin typeface="Segoe Sans Display Semibold" pitchFamily="2" charset="0"/>
                <a:cs typeface="Segoe Sans Display Semibold" pitchFamily="2" charset="0"/>
              </a:rPr>
              <a:t>Intelligence</a:t>
            </a:r>
            <a:r>
              <a:rPr lang="de-DE" b="1">
                <a:latin typeface="Segoe Sans Display Semibold" pitchFamily="2" charset="0"/>
                <a:cs typeface="Segoe Sans Display Semibold" pitchFamily="2" charset="0"/>
              </a:rPr>
              <a:t> </a:t>
            </a:r>
            <a:r>
              <a:rPr lang="de-DE" b="1" err="1">
                <a:latin typeface="Segoe Sans Display Semibold" pitchFamily="2" charset="0"/>
                <a:cs typeface="Segoe Sans Display Semibold" pitchFamily="2" charset="0"/>
              </a:rPr>
              <a:t>solutions</a:t>
            </a:r>
            <a:r>
              <a:rPr lang="de-DE" b="1">
                <a:latin typeface="Segoe Sans Display Semibold" pitchFamily="2" charset="0"/>
                <a:cs typeface="Segoe Sans Display Semibold" pitchFamily="2" charset="0"/>
              </a:rPr>
              <a:t>:</a:t>
            </a:r>
          </a:p>
          <a:p>
            <a:pPr lvl="1">
              <a:spcBef>
                <a:spcPts val="600"/>
              </a:spcBef>
              <a:spcAft>
                <a:spcPts val="600"/>
              </a:spcAft>
            </a:pPr>
            <a:r>
              <a:rPr lang="de-DE" sz="2000"/>
              <a:t>Use Performance Analyzer in Power BI Desktop.</a:t>
            </a:r>
          </a:p>
          <a:p>
            <a:pPr lvl="1">
              <a:spcBef>
                <a:spcPts val="0"/>
              </a:spcBef>
              <a:spcAft>
                <a:spcPts val="600"/>
              </a:spcAft>
            </a:pPr>
            <a:r>
              <a:rPr lang="de-DE" sz="2000"/>
              <a:t>Watch </a:t>
            </a:r>
            <a:r>
              <a:rPr lang="de-DE" sz="2000" err="1"/>
              <a:t>for</a:t>
            </a:r>
            <a:r>
              <a:rPr lang="de-DE" sz="2000"/>
              <a:t> slow </a:t>
            </a:r>
            <a:r>
              <a:rPr lang="de-DE" sz="2000" err="1"/>
              <a:t>DirectQuery</a:t>
            </a:r>
            <a:r>
              <a:rPr lang="de-DE" sz="2000"/>
              <a:t> </a:t>
            </a:r>
            <a:r>
              <a:rPr lang="de-DE" sz="2000" err="1"/>
              <a:t>requests</a:t>
            </a:r>
            <a:r>
              <a:rPr lang="de-DE" sz="2000"/>
              <a:t>.</a:t>
            </a:r>
          </a:p>
          <a:p>
            <a:pPr lvl="1">
              <a:spcBef>
                <a:spcPts val="0"/>
              </a:spcBef>
              <a:spcAft>
                <a:spcPts val="600"/>
              </a:spcAft>
            </a:pPr>
            <a:r>
              <a:rPr lang="de-DE" sz="2000"/>
              <a:t>Profile KQL </a:t>
            </a:r>
            <a:r>
              <a:rPr lang="de-DE" sz="2000" err="1"/>
              <a:t>query</a:t>
            </a:r>
            <a:r>
              <a:rPr lang="de-DE" sz="2000"/>
              <a:t> </a:t>
            </a:r>
            <a:r>
              <a:rPr lang="de-DE" sz="2000" err="1"/>
              <a:t>execution</a:t>
            </a:r>
            <a:r>
              <a:rPr lang="de-DE" sz="2000"/>
              <a:t> in Eventhouse </a:t>
            </a:r>
            <a:r>
              <a:rPr lang="de-DE" sz="2000" err="1"/>
              <a:t>side</a:t>
            </a:r>
            <a:r>
              <a:rPr lang="de-DE" sz="2000"/>
              <a:t> (.</a:t>
            </a:r>
            <a:r>
              <a:rPr lang="de-DE" sz="2000" err="1"/>
              <a:t>show</a:t>
            </a:r>
            <a:r>
              <a:rPr lang="de-DE" sz="2000"/>
              <a:t> </a:t>
            </a:r>
            <a:r>
              <a:rPr lang="de-DE" sz="2000" err="1"/>
              <a:t>queries</a:t>
            </a:r>
            <a:r>
              <a:rPr lang="de-DE" sz="2000"/>
              <a:t>).</a:t>
            </a:r>
            <a:endParaRPr lang="de-DE"/>
          </a:p>
          <a:p>
            <a:pPr marL="0" indent="0">
              <a:spcBef>
                <a:spcPts val="1200"/>
              </a:spcBef>
              <a:buNone/>
            </a:pPr>
            <a:r>
              <a:rPr lang="de-DE" b="1" err="1">
                <a:latin typeface="Segoe Sans Display Semibold" pitchFamily="2" charset="0"/>
                <a:cs typeface="Segoe Sans Display Semibold" pitchFamily="2" charset="0"/>
              </a:rPr>
              <a:t>Typical</a:t>
            </a:r>
            <a:r>
              <a:rPr lang="de-DE" b="1">
                <a:latin typeface="Segoe Sans Display Semibold" pitchFamily="2" charset="0"/>
                <a:cs typeface="Segoe Sans Display Semibold" pitchFamily="2" charset="0"/>
              </a:rPr>
              <a:t> </a:t>
            </a:r>
            <a:r>
              <a:rPr lang="de-DE" b="1" err="1">
                <a:latin typeface="Segoe Sans Display Semibold" pitchFamily="2" charset="0"/>
                <a:cs typeface="Segoe Sans Display Semibold" pitchFamily="2" charset="0"/>
              </a:rPr>
              <a:t>signs</a:t>
            </a:r>
            <a:r>
              <a:rPr lang="de-DE" b="1">
                <a:latin typeface="Segoe Sans Display Semibold" pitchFamily="2" charset="0"/>
                <a:cs typeface="Segoe Sans Display Semibold" pitchFamily="2" charset="0"/>
              </a:rPr>
              <a:t> </a:t>
            </a:r>
            <a:r>
              <a:rPr lang="de-DE" b="1" err="1">
                <a:latin typeface="Segoe Sans Display Semibold" pitchFamily="2" charset="0"/>
                <a:cs typeface="Segoe Sans Display Semibold" pitchFamily="2" charset="0"/>
              </a:rPr>
              <a:t>of</a:t>
            </a:r>
            <a:r>
              <a:rPr lang="de-DE" b="1">
                <a:latin typeface="Segoe Sans Display Semibold" pitchFamily="2" charset="0"/>
                <a:cs typeface="Segoe Sans Display Semibold" pitchFamily="2" charset="0"/>
              </a:rPr>
              <a:t> </a:t>
            </a:r>
            <a:r>
              <a:rPr lang="de-DE" b="1" err="1">
                <a:latin typeface="Segoe Sans Display Semibold" pitchFamily="2" charset="0"/>
                <a:cs typeface="Segoe Sans Display Semibold" pitchFamily="2" charset="0"/>
              </a:rPr>
              <a:t>bad</a:t>
            </a:r>
            <a:r>
              <a:rPr lang="de-DE" b="1">
                <a:latin typeface="Segoe Sans Display Semibold" pitchFamily="2" charset="0"/>
                <a:cs typeface="Segoe Sans Display Semibold" pitchFamily="2" charset="0"/>
              </a:rPr>
              <a:t> </a:t>
            </a:r>
            <a:r>
              <a:rPr lang="de-DE" b="1" err="1">
                <a:latin typeface="Segoe Sans Display Semibold" pitchFamily="2" charset="0"/>
                <a:cs typeface="Segoe Sans Display Semibold" pitchFamily="2" charset="0"/>
              </a:rPr>
              <a:t>modeling</a:t>
            </a:r>
            <a:r>
              <a:rPr lang="de-DE" b="1">
                <a:latin typeface="Segoe Sans Display Semibold" pitchFamily="2" charset="0"/>
                <a:cs typeface="Segoe Sans Display Semibold" pitchFamily="2" charset="0"/>
              </a:rPr>
              <a:t>:</a:t>
            </a:r>
          </a:p>
          <a:p>
            <a:pPr lvl="1">
              <a:spcBef>
                <a:spcPts val="600"/>
              </a:spcBef>
              <a:spcAft>
                <a:spcPts val="600"/>
              </a:spcAft>
            </a:pPr>
            <a:r>
              <a:rPr lang="de-DE" sz="2000"/>
              <a:t>High </a:t>
            </a:r>
            <a:r>
              <a:rPr lang="de-DE" sz="2000" err="1"/>
              <a:t>row</a:t>
            </a:r>
            <a:r>
              <a:rPr lang="de-DE" sz="2000"/>
              <a:t> </a:t>
            </a:r>
            <a:r>
              <a:rPr lang="de-DE" sz="2000" err="1"/>
              <a:t>retrieval</a:t>
            </a:r>
            <a:r>
              <a:rPr lang="de-DE" sz="2000"/>
              <a:t> </a:t>
            </a:r>
            <a:r>
              <a:rPr lang="de-DE" sz="2000" err="1"/>
              <a:t>counts</a:t>
            </a:r>
            <a:endParaRPr lang="de-DE" sz="2000"/>
          </a:p>
          <a:p>
            <a:pPr lvl="1">
              <a:spcBef>
                <a:spcPts val="0"/>
              </a:spcBef>
              <a:spcAft>
                <a:spcPts val="600"/>
              </a:spcAft>
            </a:pPr>
            <a:r>
              <a:rPr lang="de-DE" sz="2000"/>
              <a:t>Slow </a:t>
            </a:r>
            <a:r>
              <a:rPr lang="de-DE" sz="2000" err="1"/>
              <a:t>slicer</a:t>
            </a:r>
            <a:r>
              <a:rPr lang="de-DE" sz="2000"/>
              <a:t>/</a:t>
            </a:r>
            <a:r>
              <a:rPr lang="de-DE" sz="2000" err="1"/>
              <a:t>filter</a:t>
            </a:r>
            <a:r>
              <a:rPr lang="de-DE" sz="2000"/>
              <a:t> </a:t>
            </a:r>
            <a:r>
              <a:rPr lang="de-DE" sz="2000" err="1"/>
              <a:t>performance</a:t>
            </a:r>
            <a:endParaRPr lang="de-DE" sz="2000"/>
          </a:p>
          <a:p>
            <a:pPr lvl="1">
              <a:spcBef>
                <a:spcPts val="0"/>
              </a:spcBef>
              <a:spcAft>
                <a:spcPts val="600"/>
              </a:spcAft>
            </a:pPr>
            <a:r>
              <a:rPr lang="de-DE" sz="2000" err="1"/>
              <a:t>Repeated</a:t>
            </a:r>
            <a:r>
              <a:rPr lang="de-DE" sz="2000"/>
              <a:t> </a:t>
            </a:r>
            <a:r>
              <a:rPr lang="de-DE" sz="2000" err="1"/>
              <a:t>queries</a:t>
            </a:r>
            <a:r>
              <a:rPr lang="de-DE" sz="2000"/>
              <a:t> </a:t>
            </a:r>
            <a:r>
              <a:rPr lang="de-DE" sz="2000" err="1"/>
              <a:t>without</a:t>
            </a:r>
            <a:r>
              <a:rPr lang="de-DE" sz="2000"/>
              <a:t> </a:t>
            </a:r>
            <a:r>
              <a:rPr lang="de-DE" sz="2000" err="1"/>
              <a:t>result</a:t>
            </a:r>
            <a:r>
              <a:rPr lang="de-DE" sz="2000"/>
              <a:t> </a:t>
            </a:r>
            <a:r>
              <a:rPr lang="de-DE" sz="2000" err="1"/>
              <a:t>reuse</a:t>
            </a:r>
            <a:endParaRPr lang="de-DE" sz="2000"/>
          </a:p>
        </p:txBody>
      </p:sp>
      <p:sp>
        <p:nvSpPr>
          <p:cNvPr id="6" name="Slide Number Placeholder 5">
            <a:extLst>
              <a:ext uri="{FF2B5EF4-FFF2-40B4-BE49-F238E27FC236}">
                <a16:creationId xmlns:a16="http://schemas.microsoft.com/office/drawing/2014/main" id="{0ED27F54-CF8C-9926-1B1E-D0F43FD9FA71}"/>
              </a:ext>
            </a:extLst>
          </p:cNvPr>
          <p:cNvSpPr>
            <a:spLocks noGrp="1"/>
          </p:cNvSpPr>
          <p:nvPr>
            <p:ph type="sldNum" sz="quarter" idx="11"/>
          </p:nvPr>
        </p:nvSpPr>
        <p:spPr/>
        <p:txBody>
          <a:bodyPr/>
          <a:lstStyle/>
          <a:p>
            <a:fld id="{B1356FBF-028C-F74E-A7B4-9B8ED246DD1B}" type="slidenum">
              <a:rPr lang="en-US" smtClean="0"/>
              <a:pPr/>
              <a:t>101</a:t>
            </a:fld>
            <a:endParaRPr lang="en-US"/>
          </a:p>
        </p:txBody>
      </p:sp>
    </p:spTree>
    <p:extLst>
      <p:ext uri="{BB962C8B-B14F-4D97-AF65-F5344CB8AC3E}">
        <p14:creationId xmlns:p14="http://schemas.microsoft.com/office/powerpoint/2010/main" val="33895791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35CC5-9DB1-192A-2B25-D6504DECBC8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457C09D-881F-E3A0-4454-9BB7EB9C0A5E}"/>
              </a:ext>
            </a:extLst>
          </p:cNvPr>
          <p:cNvSpPr>
            <a:spLocks noGrp="1"/>
          </p:cNvSpPr>
          <p:nvPr>
            <p:ph type="title"/>
          </p:nvPr>
        </p:nvSpPr>
        <p:spPr/>
        <p:txBody>
          <a:bodyPr/>
          <a:lstStyle/>
          <a:p>
            <a:r>
              <a:rPr lang="de-DE"/>
              <a:t>Common Modeling </a:t>
            </a:r>
            <a:r>
              <a:rPr lang="de-DE" err="1"/>
              <a:t>Pitfalls</a:t>
            </a:r>
            <a:endParaRPr lang="de-DE"/>
          </a:p>
        </p:txBody>
      </p:sp>
      <p:sp>
        <p:nvSpPr>
          <p:cNvPr id="3" name="Inhaltsplatzhalter 2">
            <a:extLst>
              <a:ext uri="{FF2B5EF4-FFF2-40B4-BE49-F238E27FC236}">
                <a16:creationId xmlns:a16="http://schemas.microsoft.com/office/drawing/2014/main" id="{3FDF3ACF-439E-0B1E-EA05-51E873C74EF9}"/>
              </a:ext>
            </a:extLst>
          </p:cNvPr>
          <p:cNvSpPr>
            <a:spLocks noGrp="1"/>
          </p:cNvSpPr>
          <p:nvPr>
            <p:ph sz="quarter" idx="4294967295"/>
          </p:nvPr>
        </p:nvSpPr>
        <p:spPr>
          <a:xfrm>
            <a:off x="563880" y="1464669"/>
            <a:ext cx="11018838" cy="1990288"/>
          </a:xfrm>
        </p:spPr>
        <p:txBody>
          <a:bodyPr>
            <a:spAutoFit/>
          </a:bodyPr>
          <a:lstStyle/>
          <a:p>
            <a:r>
              <a:rPr lang="en-US"/>
              <a:t>No star schema: Flat wide tables slow down slicers.</a:t>
            </a:r>
          </a:p>
          <a:p>
            <a:r>
              <a:rPr lang="en-US" err="1"/>
              <a:t>DirectQuery</a:t>
            </a:r>
            <a:r>
              <a:rPr lang="en-US"/>
              <a:t> everything: Even for small dimension tables — causes unnecessary latency.</a:t>
            </a:r>
          </a:p>
          <a:p>
            <a:r>
              <a:rPr lang="en-US"/>
              <a:t>Local time conversions in visuals: Slows queries massively.</a:t>
            </a:r>
          </a:p>
          <a:p>
            <a:r>
              <a:rPr lang="en-US"/>
              <a:t>Missing relationships: Forces Power BI to do expensive cartesian joins.</a:t>
            </a:r>
          </a:p>
          <a:p>
            <a:r>
              <a:rPr lang="en-US"/>
              <a:t>Overuse of calculated columns: Instead, compute fields at the source using KQL.</a:t>
            </a:r>
            <a:endParaRPr lang="de-DE"/>
          </a:p>
        </p:txBody>
      </p:sp>
      <p:sp>
        <p:nvSpPr>
          <p:cNvPr id="6" name="Slide Number Placeholder 5">
            <a:extLst>
              <a:ext uri="{FF2B5EF4-FFF2-40B4-BE49-F238E27FC236}">
                <a16:creationId xmlns:a16="http://schemas.microsoft.com/office/drawing/2014/main" id="{021503A5-BA82-92BF-D517-6D0692DAC498}"/>
              </a:ext>
            </a:extLst>
          </p:cNvPr>
          <p:cNvSpPr>
            <a:spLocks noGrp="1"/>
          </p:cNvSpPr>
          <p:nvPr>
            <p:ph type="sldNum" sz="quarter" idx="11"/>
          </p:nvPr>
        </p:nvSpPr>
        <p:spPr/>
        <p:txBody>
          <a:bodyPr/>
          <a:lstStyle/>
          <a:p>
            <a:fld id="{B1356FBF-028C-F74E-A7B4-9B8ED246DD1B}" type="slidenum">
              <a:rPr lang="en-US" smtClean="0"/>
              <a:pPr/>
              <a:t>102</a:t>
            </a:fld>
            <a:endParaRPr lang="en-US"/>
          </a:p>
        </p:txBody>
      </p:sp>
    </p:spTree>
    <p:extLst>
      <p:ext uri="{BB962C8B-B14F-4D97-AF65-F5344CB8AC3E}">
        <p14:creationId xmlns:p14="http://schemas.microsoft.com/office/powerpoint/2010/main" val="10536758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15A5-00A4-3AC6-45CB-DCE4446FEDE8}"/>
              </a:ext>
            </a:extLst>
          </p:cNvPr>
          <p:cNvSpPr>
            <a:spLocks noGrp="1"/>
          </p:cNvSpPr>
          <p:nvPr>
            <p:ph type="title"/>
          </p:nvPr>
        </p:nvSpPr>
        <p:spPr/>
        <p:txBody>
          <a:bodyPr/>
          <a:lstStyle/>
          <a:p>
            <a:r>
              <a:rPr lang="en-US"/>
              <a:t>Considerations</a:t>
            </a:r>
          </a:p>
        </p:txBody>
      </p:sp>
      <p:sp>
        <p:nvSpPr>
          <p:cNvPr id="3" name="Content Placeholder 2">
            <a:extLst>
              <a:ext uri="{FF2B5EF4-FFF2-40B4-BE49-F238E27FC236}">
                <a16:creationId xmlns:a16="http://schemas.microsoft.com/office/drawing/2014/main" id="{3456414A-824E-1D07-B2CE-BAA36B8EAA1A}"/>
              </a:ext>
            </a:extLst>
          </p:cNvPr>
          <p:cNvSpPr>
            <a:spLocks noGrp="1"/>
          </p:cNvSpPr>
          <p:nvPr>
            <p:ph sz="quarter" idx="4294967295"/>
          </p:nvPr>
        </p:nvSpPr>
        <p:spPr>
          <a:xfrm>
            <a:off x="572620" y="1450709"/>
            <a:ext cx="11064239" cy="4833938"/>
          </a:xfrm>
        </p:spPr>
        <p:txBody>
          <a:bodyPr>
            <a:normAutofit fontScale="85000" lnSpcReduction="20000"/>
          </a:bodyPr>
          <a:lstStyle/>
          <a:p>
            <a:pPr marL="0" indent="0">
              <a:lnSpc>
                <a:spcPct val="100000"/>
              </a:lnSpc>
              <a:buNone/>
            </a:pPr>
            <a:r>
              <a:rPr lang="en-US" b="1">
                <a:latin typeface="Segoe Sans Display Semibold" pitchFamily="2" charset="0"/>
                <a:cs typeface="Segoe Sans Display Semibold" pitchFamily="2" charset="0"/>
              </a:rPr>
              <a:t>Schema Design:</a:t>
            </a:r>
          </a:p>
          <a:p>
            <a:pPr lvl="1">
              <a:spcAft>
                <a:spcPts val="600"/>
              </a:spcAft>
            </a:pPr>
            <a:r>
              <a:rPr lang="en-US"/>
              <a:t>Use narrow-wide schema pattern for flexible slicing</a:t>
            </a:r>
          </a:p>
          <a:p>
            <a:pPr lvl="1">
              <a:spcAft>
                <a:spcPts val="600"/>
              </a:spcAft>
            </a:pPr>
            <a:r>
              <a:rPr lang="en-US"/>
              <a:t>Normalize values to support slicers (regions, states, event types)</a:t>
            </a:r>
          </a:p>
          <a:p>
            <a:pPr marL="0" indent="0">
              <a:lnSpc>
                <a:spcPct val="100000"/>
              </a:lnSpc>
              <a:spcBef>
                <a:spcPts val="1200"/>
              </a:spcBef>
              <a:buNone/>
            </a:pPr>
            <a:r>
              <a:rPr lang="en-US" b="1">
                <a:latin typeface="Segoe Sans Display Semibold" pitchFamily="2" charset="0"/>
                <a:cs typeface="Segoe Sans Display Semibold" pitchFamily="2" charset="0"/>
              </a:rPr>
              <a:t>What a Narrow-wide Schema Is and When To Use It:</a:t>
            </a:r>
          </a:p>
          <a:p>
            <a:pPr lvl="1">
              <a:spcAft>
                <a:spcPts val="600"/>
              </a:spcAft>
            </a:pPr>
            <a:r>
              <a:rPr lang="en-US"/>
              <a:t>This is a deliberate design pattern in data modeling for real-time analytics</a:t>
            </a:r>
          </a:p>
          <a:p>
            <a:pPr lvl="1">
              <a:spcAft>
                <a:spcPts val="600"/>
              </a:spcAft>
            </a:pPr>
            <a:r>
              <a:rPr lang="en-US"/>
              <a:t>Narrow Schema: Each row captures a single measurement or attribute, and multiple rows may represent the same entity at a single timestamp. Common columns include </a:t>
            </a:r>
            <a:r>
              <a:rPr lang="en-US" i="1" err="1"/>
              <a:t>entity_id</a:t>
            </a:r>
            <a:r>
              <a:rPr lang="en-US" i="1"/>
              <a:t>, timestamp, </a:t>
            </a:r>
            <a:r>
              <a:rPr lang="en-US" i="1" err="1"/>
              <a:t>metric_name</a:t>
            </a:r>
            <a:r>
              <a:rPr lang="en-US" i="1"/>
              <a:t>, </a:t>
            </a:r>
            <a:r>
              <a:rPr lang="en-US"/>
              <a:t>and </a:t>
            </a:r>
            <a:r>
              <a:rPr lang="en-US" i="1"/>
              <a:t>value</a:t>
            </a:r>
          </a:p>
          <a:p>
            <a:pPr lvl="1">
              <a:spcAft>
                <a:spcPts val="600"/>
              </a:spcAft>
            </a:pPr>
            <a:r>
              <a:rPr lang="en-US"/>
              <a:t>Wide Schema: Each row represents one entity at one point in time, and each metric is stored as a separate column</a:t>
            </a:r>
          </a:p>
          <a:p>
            <a:pPr marL="0" indent="0">
              <a:lnSpc>
                <a:spcPct val="100000"/>
              </a:lnSpc>
              <a:spcBef>
                <a:spcPts val="1200"/>
              </a:spcBef>
              <a:buNone/>
            </a:pPr>
            <a:r>
              <a:rPr lang="en-US" b="1">
                <a:latin typeface="Segoe Sans Display Semibold" pitchFamily="2" charset="0"/>
                <a:cs typeface="Segoe Sans Display Semibold" pitchFamily="2" charset="0"/>
              </a:rPr>
              <a:t>Use a hybrid approach:</a:t>
            </a:r>
          </a:p>
          <a:p>
            <a:pPr lvl="1">
              <a:lnSpc>
                <a:spcPct val="100000"/>
              </a:lnSpc>
              <a:spcAft>
                <a:spcPts val="600"/>
              </a:spcAft>
            </a:pPr>
            <a:r>
              <a:rPr lang="en-US"/>
              <a:t>Store operational telemetry in narrow schema for dashboarding and alerting</a:t>
            </a:r>
          </a:p>
          <a:p>
            <a:pPr lvl="1">
              <a:lnSpc>
                <a:spcPct val="100000"/>
              </a:lnSpc>
              <a:spcAft>
                <a:spcPts val="600"/>
              </a:spcAft>
            </a:pPr>
            <a:r>
              <a:rPr lang="en-US"/>
              <a:t>Maintain a wide materialized view for performant multi-metric aggregation when needed, especially for pages that compare multiple metrics at once</a:t>
            </a:r>
          </a:p>
        </p:txBody>
      </p:sp>
      <p:sp>
        <p:nvSpPr>
          <p:cNvPr id="6" name="Slide Number Placeholder 5">
            <a:extLst>
              <a:ext uri="{FF2B5EF4-FFF2-40B4-BE49-F238E27FC236}">
                <a16:creationId xmlns:a16="http://schemas.microsoft.com/office/drawing/2014/main" id="{489C406E-AD38-9C49-3879-B3DFFDFB9F9A}"/>
              </a:ext>
            </a:extLst>
          </p:cNvPr>
          <p:cNvSpPr>
            <a:spLocks noGrp="1"/>
          </p:cNvSpPr>
          <p:nvPr>
            <p:ph type="sldNum" sz="quarter" idx="11"/>
          </p:nvPr>
        </p:nvSpPr>
        <p:spPr/>
        <p:txBody>
          <a:bodyPr/>
          <a:lstStyle/>
          <a:p>
            <a:fld id="{B1356FBF-028C-F74E-A7B4-9B8ED246DD1B}" type="slidenum">
              <a:rPr lang="en-US" smtClean="0"/>
              <a:pPr/>
              <a:t>103</a:t>
            </a:fld>
            <a:endParaRPr lang="en-US"/>
          </a:p>
        </p:txBody>
      </p:sp>
    </p:spTree>
    <p:extLst>
      <p:ext uri="{BB962C8B-B14F-4D97-AF65-F5344CB8AC3E}">
        <p14:creationId xmlns:p14="http://schemas.microsoft.com/office/powerpoint/2010/main" val="1796951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AD68E-FC1F-970D-297B-3ACC52BE6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42EB1-BEFE-D0E3-ECB7-78287E247F89}"/>
              </a:ext>
            </a:extLst>
          </p:cNvPr>
          <p:cNvSpPr>
            <a:spLocks noGrp="1"/>
          </p:cNvSpPr>
          <p:nvPr>
            <p:ph type="title"/>
          </p:nvPr>
        </p:nvSpPr>
        <p:spPr/>
        <p:txBody>
          <a:bodyPr/>
          <a:lstStyle/>
          <a:p>
            <a:r>
              <a:rPr lang="en-US"/>
              <a:t>Security</a:t>
            </a:r>
          </a:p>
        </p:txBody>
      </p:sp>
      <p:sp>
        <p:nvSpPr>
          <p:cNvPr id="3" name="Subtitle 2">
            <a:extLst>
              <a:ext uri="{FF2B5EF4-FFF2-40B4-BE49-F238E27FC236}">
                <a16:creationId xmlns:a16="http://schemas.microsoft.com/office/drawing/2014/main" id="{D7DC1C12-807F-820A-3370-369F60AAD76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4128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02C56-FDFB-D6DC-3D5B-B6F46E665F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5BD0462-5AB6-3679-0FC0-0580B6442DDF}"/>
              </a:ext>
            </a:extLst>
          </p:cNvPr>
          <p:cNvSpPr>
            <a:spLocks noGrp="1"/>
          </p:cNvSpPr>
          <p:nvPr>
            <p:ph type="title"/>
          </p:nvPr>
        </p:nvSpPr>
        <p:spPr/>
        <p:txBody>
          <a:bodyPr/>
          <a:lstStyle/>
          <a:p>
            <a:r>
              <a:rPr lang="en-US"/>
              <a:t>Security layers in Microsoft Fabric</a:t>
            </a:r>
          </a:p>
        </p:txBody>
      </p:sp>
      <p:sp>
        <p:nvSpPr>
          <p:cNvPr id="5" name="Rounded Rectangle 4">
            <a:extLst>
              <a:ext uri="{FF2B5EF4-FFF2-40B4-BE49-F238E27FC236}">
                <a16:creationId xmlns:a16="http://schemas.microsoft.com/office/drawing/2014/main" id="{43D33F05-2ADE-4881-8658-F3E150DC2281}"/>
              </a:ext>
              <a:ext uri="{C183D7F6-B498-43B3-948B-1728B52AA6E4}">
                <adec:decorative xmlns:adec="http://schemas.microsoft.com/office/drawing/2017/decorative" val="1"/>
              </a:ext>
            </a:extLst>
          </p:cNvPr>
          <p:cNvSpPr/>
          <p:nvPr/>
        </p:nvSpPr>
        <p:spPr bwMode="auto">
          <a:xfrm>
            <a:off x="588263" y="1436688"/>
            <a:ext cx="11017945" cy="4832350"/>
          </a:xfrm>
          <a:prstGeom prst="roundRect">
            <a:avLst>
              <a:gd name="adj" fmla="val 3329"/>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err="1">
              <a:solidFill>
                <a:srgbClr val="091F2C"/>
              </a:solidFill>
              <a:latin typeface="Segoe Sans Text" panose="020F0502020204030204"/>
              <a:cs typeface="Segoe UI" panose="020B0502040204020203" pitchFamily="34" charset="0"/>
            </a:endParaRPr>
          </a:p>
        </p:txBody>
      </p:sp>
      <p:sp>
        <p:nvSpPr>
          <p:cNvPr id="139" name="Rounded Rectangle 138">
            <a:extLst>
              <a:ext uri="{FF2B5EF4-FFF2-40B4-BE49-F238E27FC236}">
                <a16:creationId xmlns:a16="http://schemas.microsoft.com/office/drawing/2014/main" id="{350C3CEE-C86C-660A-84C1-89127F087839}"/>
              </a:ext>
            </a:extLst>
          </p:cNvPr>
          <p:cNvSpPr/>
          <p:nvPr/>
        </p:nvSpPr>
        <p:spPr bwMode="auto">
          <a:xfrm>
            <a:off x="904278" y="1765412"/>
            <a:ext cx="10385914" cy="2150425"/>
          </a:xfrm>
          <a:prstGeom prst="roundRect">
            <a:avLst>
              <a:gd name="adj" fmla="val 7282"/>
            </a:avLst>
          </a:prstGeom>
          <a:gradFill flip="none" rotWithShape="1">
            <a:gsLst>
              <a:gs pos="80000">
                <a:srgbClr val="0A6BBA">
                  <a:alpha val="10000"/>
                </a:srgbClr>
              </a:gs>
              <a:gs pos="0">
                <a:srgbClr val="318581">
                  <a:alpha val="10000"/>
                </a:srgbClr>
              </a:gs>
            </a:gsLst>
            <a:path path="circle">
              <a:fillToRect l="100000" t="100000"/>
            </a:path>
            <a:tileRect r="-100000" b="-100000"/>
          </a:gradFill>
          <a:ln w="12700">
            <a:solidFill>
              <a:schemeClr val="tx1"/>
            </a:solidFill>
          </a:ln>
          <a:effectLst/>
        </p:spPr>
        <p:txBody>
          <a:bodyPr wrap="none" lIns="146957" tIns="25718" rIns="146957" bIns="27432" rtlCol="0" anchor="t">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Network security</a:t>
            </a:r>
          </a:p>
        </p:txBody>
      </p:sp>
      <p:sp>
        <p:nvSpPr>
          <p:cNvPr id="143" name="Rounded Rectangle 142">
            <a:extLst>
              <a:ext uri="{FF2B5EF4-FFF2-40B4-BE49-F238E27FC236}">
                <a16:creationId xmlns:a16="http://schemas.microsoft.com/office/drawing/2014/main" id="{9CEC72FD-C558-79B0-0EB8-D4B2645C40B2}"/>
              </a:ext>
            </a:extLst>
          </p:cNvPr>
          <p:cNvSpPr/>
          <p:nvPr/>
        </p:nvSpPr>
        <p:spPr bwMode="auto">
          <a:xfrm>
            <a:off x="1139330" y="2159145"/>
            <a:ext cx="9915810" cy="1664450"/>
          </a:xfrm>
          <a:prstGeom prst="roundRect">
            <a:avLst>
              <a:gd name="adj" fmla="val 7282"/>
            </a:avLst>
          </a:prstGeom>
          <a:gradFill flip="none" rotWithShape="1">
            <a:gsLst>
              <a:gs pos="80000">
                <a:srgbClr val="0A6BBA">
                  <a:alpha val="10000"/>
                </a:srgbClr>
              </a:gs>
              <a:gs pos="0">
                <a:srgbClr val="318581">
                  <a:alpha val="10000"/>
                </a:srgbClr>
              </a:gs>
            </a:gsLst>
            <a:path path="circle">
              <a:fillToRect l="100000" t="100000"/>
            </a:path>
            <a:tileRect r="-100000" b="-100000"/>
          </a:gradFill>
          <a:ln w="12700">
            <a:solidFill>
              <a:schemeClr val="tx1"/>
            </a:solidFill>
          </a:ln>
          <a:effectLst/>
        </p:spPr>
        <p:txBody>
          <a:bodyPr wrap="none" lIns="146957" tIns="25718" rIns="146957" bIns="27432" rtlCol="0" anchor="t">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Workspace &amp; item security</a:t>
            </a:r>
          </a:p>
        </p:txBody>
      </p:sp>
      <p:sp>
        <p:nvSpPr>
          <p:cNvPr id="147" name="Rounded Rectangle 146">
            <a:extLst>
              <a:ext uri="{FF2B5EF4-FFF2-40B4-BE49-F238E27FC236}">
                <a16:creationId xmlns:a16="http://schemas.microsoft.com/office/drawing/2014/main" id="{B7525ABD-2484-0763-D54C-DD4F86389836}"/>
              </a:ext>
            </a:extLst>
          </p:cNvPr>
          <p:cNvSpPr/>
          <p:nvPr/>
        </p:nvSpPr>
        <p:spPr bwMode="auto">
          <a:xfrm>
            <a:off x="1374382" y="2560361"/>
            <a:ext cx="9445706" cy="1170990"/>
          </a:xfrm>
          <a:prstGeom prst="roundRect">
            <a:avLst>
              <a:gd name="adj" fmla="val 7282"/>
            </a:avLst>
          </a:prstGeom>
          <a:gradFill flip="none" rotWithShape="1">
            <a:gsLst>
              <a:gs pos="80000">
                <a:srgbClr val="0A6BBA">
                  <a:alpha val="10000"/>
                </a:srgbClr>
              </a:gs>
              <a:gs pos="0">
                <a:srgbClr val="318581">
                  <a:alpha val="10000"/>
                </a:srgbClr>
              </a:gs>
            </a:gsLst>
            <a:path path="circle">
              <a:fillToRect l="100000" t="100000"/>
            </a:path>
            <a:tileRect r="-100000" b="-100000"/>
          </a:gradFill>
          <a:ln w="12700">
            <a:solidFill>
              <a:schemeClr val="tx1"/>
            </a:solidFill>
          </a:ln>
          <a:effectLst/>
        </p:spPr>
        <p:txBody>
          <a:bodyPr wrap="none" lIns="146957" tIns="25718" rIns="146957" bIns="27432" rtlCol="0" anchor="t">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Data security</a:t>
            </a:r>
          </a:p>
        </p:txBody>
      </p:sp>
      <p:sp>
        <p:nvSpPr>
          <p:cNvPr id="148" name="Rounded Rectangle 147">
            <a:extLst>
              <a:ext uri="{FF2B5EF4-FFF2-40B4-BE49-F238E27FC236}">
                <a16:creationId xmlns:a16="http://schemas.microsoft.com/office/drawing/2014/main" id="{EAF9D991-8322-950F-A3AB-373020091A4E}"/>
              </a:ext>
            </a:extLst>
          </p:cNvPr>
          <p:cNvSpPr/>
          <p:nvPr/>
        </p:nvSpPr>
        <p:spPr bwMode="auto">
          <a:xfrm>
            <a:off x="1609434" y="2948421"/>
            <a:ext cx="8975602" cy="690685"/>
          </a:xfrm>
          <a:prstGeom prst="roundRect">
            <a:avLst>
              <a:gd name="adj" fmla="val 11507"/>
            </a:avLst>
          </a:prstGeom>
          <a:gradFill flip="none" rotWithShape="1">
            <a:gsLst>
              <a:gs pos="80000">
                <a:srgbClr val="0A6BBA"/>
              </a:gs>
              <a:gs pos="0">
                <a:srgbClr val="318581"/>
              </a:gs>
            </a:gsLst>
            <a:path path="circle">
              <a:fillToRect l="100000" t="100000"/>
            </a:path>
            <a:tileRect r="-100000" b="-100000"/>
          </a:gradFill>
          <a:ln w="12700">
            <a:noFill/>
          </a:ln>
          <a:effectLst/>
        </p:spPr>
        <p:txBody>
          <a:bodyPr wrap="none" lIns="146957" tIns="25718" rIns="146957" bIns="27432" rtlCol="0" anchor="ctr">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a:ln w="3175">
                  <a:noFill/>
                </a:ln>
                <a:solidFill>
                  <a:srgbClr val="FFFFFF"/>
                </a:solidFill>
                <a:effectLst/>
                <a:uLnTx/>
                <a:uFillTx/>
                <a:latin typeface="Segoe UI Semibold"/>
                <a:ea typeface="+mn-ea"/>
                <a:cs typeface="Segoe UI" pitchFamily="34" charset="0"/>
              </a:rPr>
              <a:t>Your data in Fabric</a:t>
            </a:r>
          </a:p>
        </p:txBody>
      </p:sp>
      <p:grpSp>
        <p:nvGrpSpPr>
          <p:cNvPr id="32" name="Group 31" descr="Lines connecting to the following sections:">
            <a:extLst>
              <a:ext uri="{FF2B5EF4-FFF2-40B4-BE49-F238E27FC236}">
                <a16:creationId xmlns:a16="http://schemas.microsoft.com/office/drawing/2014/main" id="{CC859D64-091B-3923-B8F5-02677611DAA1}"/>
              </a:ext>
            </a:extLst>
          </p:cNvPr>
          <p:cNvGrpSpPr/>
          <p:nvPr/>
        </p:nvGrpSpPr>
        <p:grpSpPr>
          <a:xfrm>
            <a:off x="1592843" y="3915837"/>
            <a:ext cx="9008784" cy="374681"/>
            <a:chOff x="1592843" y="3915837"/>
            <a:chExt cx="9008784" cy="374681"/>
          </a:xfrm>
        </p:grpSpPr>
        <p:cxnSp>
          <p:nvCxnSpPr>
            <p:cNvPr id="7" name="Straight Connector 6">
              <a:extLst>
                <a:ext uri="{FF2B5EF4-FFF2-40B4-BE49-F238E27FC236}">
                  <a16:creationId xmlns:a16="http://schemas.microsoft.com/office/drawing/2014/main" id="{76983A62-5760-FEF7-9D44-213914618B88}"/>
                </a:ext>
                <a:ext uri="{C183D7F6-B498-43B3-948B-1728B52AA6E4}">
                  <adec:decorative xmlns:adec="http://schemas.microsoft.com/office/drawing/2017/decorative" val="1"/>
                </a:ext>
              </a:extLst>
            </p:cNvPr>
            <p:cNvCxnSpPr>
              <a:cxnSpLocks/>
              <a:stCxn id="139" idx="2"/>
              <a:endCxn id="114" idx="0"/>
            </p:cNvCxnSpPr>
            <p:nvPr/>
          </p:nvCxnSpPr>
          <p:spPr>
            <a:xfrm>
              <a:off x="6097235" y="3915837"/>
              <a:ext cx="0" cy="374681"/>
            </a:xfrm>
            <a:prstGeom prst="line">
              <a:avLst/>
            </a:prstGeom>
            <a:noFill/>
            <a:ln w="12700" cap="rnd">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 name="Straight Connector 7">
              <a:extLst>
                <a:ext uri="{FF2B5EF4-FFF2-40B4-BE49-F238E27FC236}">
                  <a16:creationId xmlns:a16="http://schemas.microsoft.com/office/drawing/2014/main" id="{C0801591-615B-F34C-1C9F-A6FBD6D7E27A}"/>
                </a:ext>
                <a:ext uri="{C183D7F6-B498-43B3-948B-1728B52AA6E4}">
                  <adec:decorative xmlns:adec="http://schemas.microsoft.com/office/drawing/2017/decorative" val="1"/>
                </a:ext>
              </a:extLst>
            </p:cNvPr>
            <p:cNvCxnSpPr>
              <a:cxnSpLocks/>
            </p:cNvCxnSpPr>
            <p:nvPr/>
          </p:nvCxnSpPr>
          <p:spPr>
            <a:xfrm>
              <a:off x="7598699" y="4092043"/>
              <a:ext cx="0" cy="198475"/>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 name="Straight Connector 10">
              <a:extLst>
                <a:ext uri="{FF2B5EF4-FFF2-40B4-BE49-F238E27FC236}">
                  <a16:creationId xmlns:a16="http://schemas.microsoft.com/office/drawing/2014/main" id="{0272662C-76AC-AC09-2020-6430E8AD31C0}"/>
                </a:ext>
                <a:ext uri="{C183D7F6-B498-43B3-948B-1728B52AA6E4}">
                  <adec:decorative xmlns:adec="http://schemas.microsoft.com/office/drawing/2017/decorative" val="1"/>
                </a:ext>
              </a:extLst>
            </p:cNvPr>
            <p:cNvCxnSpPr>
              <a:cxnSpLocks/>
            </p:cNvCxnSpPr>
            <p:nvPr/>
          </p:nvCxnSpPr>
          <p:spPr>
            <a:xfrm>
              <a:off x="9100163" y="4092043"/>
              <a:ext cx="0" cy="198475"/>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 name="Straight Connector 11">
              <a:extLst>
                <a:ext uri="{FF2B5EF4-FFF2-40B4-BE49-F238E27FC236}">
                  <a16:creationId xmlns:a16="http://schemas.microsoft.com/office/drawing/2014/main" id="{29D1992E-8F0B-027A-75DD-FED8D2706D09}"/>
                </a:ext>
                <a:ext uri="{C183D7F6-B498-43B3-948B-1728B52AA6E4}">
                  <adec:decorative xmlns:adec="http://schemas.microsoft.com/office/drawing/2017/decorative" val="1"/>
                </a:ext>
              </a:extLst>
            </p:cNvPr>
            <p:cNvCxnSpPr>
              <a:cxnSpLocks/>
            </p:cNvCxnSpPr>
            <p:nvPr/>
          </p:nvCxnSpPr>
          <p:spPr>
            <a:xfrm>
              <a:off x="10601627" y="4092043"/>
              <a:ext cx="0" cy="198475"/>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 name="Straight Connector 12">
              <a:extLst>
                <a:ext uri="{FF2B5EF4-FFF2-40B4-BE49-F238E27FC236}">
                  <a16:creationId xmlns:a16="http://schemas.microsoft.com/office/drawing/2014/main" id="{7514D7C0-9FD2-839D-8FB3-0F6C031AF106}"/>
                </a:ext>
                <a:ext uri="{C183D7F6-B498-43B3-948B-1728B52AA6E4}">
                  <adec:decorative xmlns:adec="http://schemas.microsoft.com/office/drawing/2017/decorative" val="1"/>
                </a:ext>
              </a:extLst>
            </p:cNvPr>
            <p:cNvCxnSpPr>
              <a:cxnSpLocks/>
            </p:cNvCxnSpPr>
            <p:nvPr/>
          </p:nvCxnSpPr>
          <p:spPr>
            <a:xfrm>
              <a:off x="4595771" y="4092043"/>
              <a:ext cx="0" cy="198475"/>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6" name="Straight Connector 15">
              <a:extLst>
                <a:ext uri="{FF2B5EF4-FFF2-40B4-BE49-F238E27FC236}">
                  <a16:creationId xmlns:a16="http://schemas.microsoft.com/office/drawing/2014/main" id="{EA95E6D6-B9DF-1BD7-A5D6-A4FA01146497}"/>
                </a:ext>
                <a:ext uri="{C183D7F6-B498-43B3-948B-1728B52AA6E4}">
                  <adec:decorative xmlns:adec="http://schemas.microsoft.com/office/drawing/2017/decorative" val="1"/>
                </a:ext>
              </a:extLst>
            </p:cNvPr>
            <p:cNvCxnSpPr>
              <a:cxnSpLocks/>
            </p:cNvCxnSpPr>
            <p:nvPr/>
          </p:nvCxnSpPr>
          <p:spPr>
            <a:xfrm>
              <a:off x="3094307" y="4092043"/>
              <a:ext cx="0" cy="198475"/>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a:extLst>
                <a:ext uri="{FF2B5EF4-FFF2-40B4-BE49-F238E27FC236}">
                  <a16:creationId xmlns:a16="http://schemas.microsoft.com/office/drawing/2014/main" id="{FD2563E4-CC50-3228-E989-4F5C9614F19B}"/>
                </a:ext>
                <a:ext uri="{C183D7F6-B498-43B3-948B-1728B52AA6E4}">
                  <adec:decorative xmlns:adec="http://schemas.microsoft.com/office/drawing/2017/decorative" val="1"/>
                </a:ext>
              </a:extLst>
            </p:cNvPr>
            <p:cNvCxnSpPr>
              <a:cxnSpLocks/>
            </p:cNvCxnSpPr>
            <p:nvPr/>
          </p:nvCxnSpPr>
          <p:spPr>
            <a:xfrm>
              <a:off x="1592843" y="4092043"/>
              <a:ext cx="0" cy="198475"/>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2" name="Straight Connector 21">
              <a:extLst>
                <a:ext uri="{FF2B5EF4-FFF2-40B4-BE49-F238E27FC236}">
                  <a16:creationId xmlns:a16="http://schemas.microsoft.com/office/drawing/2014/main" id="{6A52D5C6-39A9-95E6-12AB-F63EB36D2ACF}"/>
                </a:ext>
                <a:ext uri="{C183D7F6-B498-43B3-948B-1728B52AA6E4}">
                  <adec:decorative xmlns:adec="http://schemas.microsoft.com/office/drawing/2017/decorative" val="1"/>
                </a:ext>
              </a:extLst>
            </p:cNvPr>
            <p:cNvCxnSpPr>
              <a:cxnSpLocks/>
            </p:cNvCxnSpPr>
            <p:nvPr/>
          </p:nvCxnSpPr>
          <p:spPr>
            <a:xfrm flipH="1">
              <a:off x="1592843" y="4092043"/>
              <a:ext cx="9008784" cy="0"/>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6" name="Rounded Rectangle 30">
            <a:extLst>
              <a:ext uri="{FF2B5EF4-FFF2-40B4-BE49-F238E27FC236}">
                <a16:creationId xmlns:a16="http://schemas.microsoft.com/office/drawing/2014/main" id="{E4D37E06-E2E9-87B7-8EED-68A1A60E2437}"/>
              </a:ext>
              <a:ext uri="{C183D7F6-B498-43B3-948B-1728B52AA6E4}">
                <adec:decorative xmlns:adec="http://schemas.microsoft.com/office/drawing/2017/decorative" val="1"/>
              </a:ext>
            </a:extLst>
          </p:cNvPr>
          <p:cNvSpPr/>
          <p:nvPr/>
        </p:nvSpPr>
        <p:spPr bwMode="auto">
          <a:xfrm>
            <a:off x="904278" y="4542483"/>
            <a:ext cx="1377130" cy="1429429"/>
          </a:xfrm>
          <a:prstGeom prst="roundRect">
            <a:avLst>
              <a:gd name="adj" fmla="val 1079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17" name="Oval 116">
            <a:extLst>
              <a:ext uri="{FF2B5EF4-FFF2-40B4-BE49-F238E27FC236}">
                <a16:creationId xmlns:a16="http://schemas.microsoft.com/office/drawing/2014/main" id="{CA882780-441F-C758-7503-E454C39DDD1D}"/>
              </a:ext>
              <a:ext uri="{C183D7F6-B498-43B3-948B-1728B52AA6E4}">
                <adec:decorative xmlns:adec="http://schemas.microsoft.com/office/drawing/2017/decorative" val="1"/>
              </a:ext>
            </a:extLst>
          </p:cNvPr>
          <p:cNvSpPr/>
          <p:nvPr/>
        </p:nvSpPr>
        <p:spPr bwMode="auto">
          <a:xfrm>
            <a:off x="1334503" y="4290518"/>
            <a:ext cx="516680" cy="516680"/>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37" name="Graphic 123">
            <a:extLst>
              <a:ext uri="{FF2B5EF4-FFF2-40B4-BE49-F238E27FC236}">
                <a16:creationId xmlns:a16="http://schemas.microsoft.com/office/drawing/2014/main" id="{48D9B07A-C851-2311-6AB3-C371B202CCB0}"/>
              </a:ext>
              <a:ext uri="{C183D7F6-B498-43B3-948B-1728B52AA6E4}">
                <adec:decorative xmlns:adec="http://schemas.microsoft.com/office/drawing/2017/decorative" val="1"/>
              </a:ext>
            </a:extLst>
          </p:cNvPr>
          <p:cNvSpPr>
            <a:spLocks noChangeAspect="1"/>
          </p:cNvSpPr>
          <p:nvPr/>
        </p:nvSpPr>
        <p:spPr>
          <a:xfrm>
            <a:off x="1456212" y="4397845"/>
            <a:ext cx="273263" cy="302026"/>
          </a:xfrm>
          <a:custGeom>
            <a:avLst/>
            <a:gdLst>
              <a:gd name="connsiteX0" fmla="*/ 159244 w 484101"/>
              <a:gd name="connsiteY0" fmla="*/ 0 h 535059"/>
              <a:gd name="connsiteX1" fmla="*/ 248420 w 484101"/>
              <a:gd name="connsiteY1" fmla="*/ 0 h 535059"/>
              <a:gd name="connsiteX2" fmla="*/ 305391 w 484101"/>
              <a:gd name="connsiteY2" fmla="*/ 50958 h 535059"/>
              <a:gd name="connsiteX3" fmla="*/ 350336 w 484101"/>
              <a:gd name="connsiteY3" fmla="*/ 50958 h 535059"/>
              <a:gd name="connsiteX4" fmla="*/ 407664 w 484101"/>
              <a:gd name="connsiteY4" fmla="*/ 108286 h 535059"/>
              <a:gd name="connsiteX5" fmla="*/ 407664 w 484101"/>
              <a:gd name="connsiteY5" fmla="*/ 242000 h 535059"/>
              <a:gd name="connsiteX6" fmla="*/ 191054 w 484101"/>
              <a:gd name="connsiteY6" fmla="*/ 331084 h 535059"/>
              <a:gd name="connsiteX7" fmla="*/ 224470 w 484101"/>
              <a:gd name="connsiteY7" fmla="*/ 509580 h 535059"/>
              <a:gd name="connsiteX8" fmla="*/ 57328 w 484101"/>
              <a:gd name="connsiteY8" fmla="*/ 509580 h 535059"/>
              <a:gd name="connsiteX9" fmla="*/ 0 w 484101"/>
              <a:gd name="connsiteY9" fmla="*/ 452252 h 535059"/>
              <a:gd name="connsiteX10" fmla="*/ 0 w 484101"/>
              <a:gd name="connsiteY10" fmla="*/ 108286 h 535059"/>
              <a:gd name="connsiteX11" fmla="*/ 57328 w 484101"/>
              <a:gd name="connsiteY11" fmla="*/ 50958 h 535059"/>
              <a:gd name="connsiteX12" fmla="*/ 102273 w 484101"/>
              <a:gd name="connsiteY12" fmla="*/ 50958 h 535059"/>
              <a:gd name="connsiteX13" fmla="*/ 159244 w 484101"/>
              <a:gd name="connsiteY13" fmla="*/ 0 h 535059"/>
              <a:gd name="connsiteX14" fmla="*/ 248420 w 484101"/>
              <a:gd name="connsiteY14" fmla="*/ 38219 h 535059"/>
              <a:gd name="connsiteX15" fmla="*/ 159244 w 484101"/>
              <a:gd name="connsiteY15" fmla="*/ 38219 h 535059"/>
              <a:gd name="connsiteX16" fmla="*/ 140135 w 484101"/>
              <a:gd name="connsiteY16" fmla="*/ 57328 h 535059"/>
              <a:gd name="connsiteX17" fmla="*/ 159244 w 484101"/>
              <a:gd name="connsiteY17" fmla="*/ 76437 h 535059"/>
              <a:gd name="connsiteX18" fmla="*/ 248420 w 484101"/>
              <a:gd name="connsiteY18" fmla="*/ 76437 h 535059"/>
              <a:gd name="connsiteX19" fmla="*/ 267530 w 484101"/>
              <a:gd name="connsiteY19" fmla="*/ 57328 h 535059"/>
              <a:gd name="connsiteX20" fmla="*/ 248420 w 484101"/>
              <a:gd name="connsiteY20" fmla="*/ 38219 h 535059"/>
              <a:gd name="connsiteX21" fmla="*/ 484101 w 484101"/>
              <a:gd name="connsiteY21" fmla="*/ 394925 h 535059"/>
              <a:gd name="connsiteX22" fmla="*/ 343967 w 484101"/>
              <a:gd name="connsiteY22" fmla="*/ 535059 h 535059"/>
              <a:gd name="connsiteX23" fmla="*/ 203832 w 484101"/>
              <a:gd name="connsiteY23" fmla="*/ 394925 h 535059"/>
              <a:gd name="connsiteX24" fmla="*/ 343967 w 484101"/>
              <a:gd name="connsiteY24" fmla="*/ 254790 h 535059"/>
              <a:gd name="connsiteX25" fmla="*/ 484101 w 484101"/>
              <a:gd name="connsiteY25" fmla="*/ 394925 h 535059"/>
              <a:gd name="connsiteX26" fmla="*/ 429423 w 484101"/>
              <a:gd name="connsiteY26" fmla="*/ 334947 h 535059"/>
              <a:gd name="connsiteX27" fmla="*/ 411407 w 484101"/>
              <a:gd name="connsiteY27" fmla="*/ 334924 h 535059"/>
              <a:gd name="connsiteX28" fmla="*/ 411384 w 484101"/>
              <a:gd name="connsiteY28" fmla="*/ 334947 h 535059"/>
              <a:gd name="connsiteX29" fmla="*/ 318488 w 484101"/>
              <a:gd name="connsiteY29" fmla="*/ 427869 h 535059"/>
              <a:gd name="connsiteX30" fmla="*/ 276549 w 484101"/>
              <a:gd name="connsiteY30" fmla="*/ 385905 h 535059"/>
              <a:gd name="connsiteX31" fmla="*/ 258510 w 484101"/>
              <a:gd name="connsiteY31" fmla="*/ 385905 h 535059"/>
              <a:gd name="connsiteX32" fmla="*/ 258510 w 484101"/>
              <a:gd name="connsiteY32" fmla="*/ 403944 h 535059"/>
              <a:gd name="connsiteX33" fmla="*/ 309468 w 484101"/>
              <a:gd name="connsiteY33" fmla="*/ 454902 h 535059"/>
              <a:gd name="connsiteX34" fmla="*/ 327484 w 484101"/>
              <a:gd name="connsiteY34" fmla="*/ 454925 h 535059"/>
              <a:gd name="connsiteX35" fmla="*/ 327507 w 484101"/>
              <a:gd name="connsiteY35" fmla="*/ 454902 h 535059"/>
              <a:gd name="connsiteX36" fmla="*/ 429423 w 484101"/>
              <a:gd name="connsiteY36" fmla="*/ 352986 h 535059"/>
              <a:gd name="connsiteX37" fmla="*/ 429446 w 484101"/>
              <a:gd name="connsiteY37" fmla="*/ 334970 h 535059"/>
              <a:gd name="connsiteX38" fmla="*/ 429423 w 484101"/>
              <a:gd name="connsiteY38" fmla="*/ 334947 h 53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4101" h="535059">
                <a:moveTo>
                  <a:pt x="159244" y="0"/>
                </a:moveTo>
                <a:lnTo>
                  <a:pt x="248420" y="0"/>
                </a:lnTo>
                <a:cubicBezTo>
                  <a:pt x="277617" y="1"/>
                  <a:pt x="302148" y="21943"/>
                  <a:pt x="305391" y="50958"/>
                </a:cubicBezTo>
                <a:lnTo>
                  <a:pt x="350336" y="50958"/>
                </a:lnTo>
                <a:cubicBezTo>
                  <a:pt x="381996" y="50958"/>
                  <a:pt x="407664" y="76625"/>
                  <a:pt x="407664" y="108286"/>
                </a:cubicBezTo>
                <a:lnTo>
                  <a:pt x="407664" y="242000"/>
                </a:lnTo>
                <a:cubicBezTo>
                  <a:pt x="323250" y="206785"/>
                  <a:pt x="226269" y="246670"/>
                  <a:pt x="191054" y="331084"/>
                </a:cubicBezTo>
                <a:cubicBezTo>
                  <a:pt x="165672" y="391931"/>
                  <a:pt x="178796" y="462036"/>
                  <a:pt x="224470" y="509580"/>
                </a:cubicBezTo>
                <a:lnTo>
                  <a:pt x="57328" y="509580"/>
                </a:lnTo>
                <a:cubicBezTo>
                  <a:pt x="25667" y="509580"/>
                  <a:pt x="0" y="483912"/>
                  <a:pt x="0" y="452252"/>
                </a:cubicBezTo>
                <a:lnTo>
                  <a:pt x="0" y="108286"/>
                </a:lnTo>
                <a:cubicBezTo>
                  <a:pt x="0" y="76625"/>
                  <a:pt x="25667" y="50958"/>
                  <a:pt x="57328" y="50958"/>
                </a:cubicBezTo>
                <a:lnTo>
                  <a:pt x="102273" y="50958"/>
                </a:lnTo>
                <a:cubicBezTo>
                  <a:pt x="105517" y="21943"/>
                  <a:pt x="130048" y="1"/>
                  <a:pt x="159244" y="0"/>
                </a:cubicBezTo>
                <a:close/>
                <a:moveTo>
                  <a:pt x="248420" y="38219"/>
                </a:moveTo>
                <a:lnTo>
                  <a:pt x="159244" y="38219"/>
                </a:lnTo>
                <a:cubicBezTo>
                  <a:pt x="148690" y="38219"/>
                  <a:pt x="140135" y="46774"/>
                  <a:pt x="140135" y="57328"/>
                </a:cubicBezTo>
                <a:cubicBezTo>
                  <a:pt x="140135" y="67881"/>
                  <a:pt x="148690" y="76437"/>
                  <a:pt x="159244" y="76437"/>
                </a:cubicBezTo>
                <a:lnTo>
                  <a:pt x="248420" y="76437"/>
                </a:lnTo>
                <a:cubicBezTo>
                  <a:pt x="258974" y="76437"/>
                  <a:pt x="267530" y="67881"/>
                  <a:pt x="267530" y="57328"/>
                </a:cubicBezTo>
                <a:cubicBezTo>
                  <a:pt x="267530" y="46774"/>
                  <a:pt x="258974" y="38219"/>
                  <a:pt x="248420" y="38219"/>
                </a:cubicBezTo>
                <a:close/>
                <a:moveTo>
                  <a:pt x="484101" y="394925"/>
                </a:moveTo>
                <a:cubicBezTo>
                  <a:pt x="484101" y="472320"/>
                  <a:pt x="421362" y="535059"/>
                  <a:pt x="343967" y="535059"/>
                </a:cubicBezTo>
                <a:cubicBezTo>
                  <a:pt x="266572" y="535059"/>
                  <a:pt x="203832" y="472320"/>
                  <a:pt x="203832" y="394925"/>
                </a:cubicBezTo>
                <a:cubicBezTo>
                  <a:pt x="203832" y="317530"/>
                  <a:pt x="266572" y="254790"/>
                  <a:pt x="343967" y="254790"/>
                </a:cubicBezTo>
                <a:cubicBezTo>
                  <a:pt x="421362" y="254790"/>
                  <a:pt x="484101" y="317530"/>
                  <a:pt x="484101" y="394925"/>
                </a:cubicBezTo>
                <a:close/>
                <a:moveTo>
                  <a:pt x="429423" y="334947"/>
                </a:moveTo>
                <a:cubicBezTo>
                  <a:pt x="424455" y="329966"/>
                  <a:pt x="416388" y="329956"/>
                  <a:pt x="411407" y="334924"/>
                </a:cubicBezTo>
                <a:cubicBezTo>
                  <a:pt x="411399" y="334932"/>
                  <a:pt x="411392" y="334939"/>
                  <a:pt x="411384" y="334947"/>
                </a:cubicBezTo>
                <a:lnTo>
                  <a:pt x="318488" y="427869"/>
                </a:lnTo>
                <a:lnTo>
                  <a:pt x="276549" y="385905"/>
                </a:lnTo>
                <a:cubicBezTo>
                  <a:pt x="271568" y="380924"/>
                  <a:pt x="263491" y="380924"/>
                  <a:pt x="258510" y="385905"/>
                </a:cubicBezTo>
                <a:cubicBezTo>
                  <a:pt x="253529" y="390886"/>
                  <a:pt x="253529" y="398963"/>
                  <a:pt x="258510" y="403944"/>
                </a:cubicBezTo>
                <a:lnTo>
                  <a:pt x="309468" y="454902"/>
                </a:lnTo>
                <a:cubicBezTo>
                  <a:pt x="314436" y="459883"/>
                  <a:pt x="322503" y="459893"/>
                  <a:pt x="327484" y="454925"/>
                </a:cubicBezTo>
                <a:cubicBezTo>
                  <a:pt x="327492" y="454917"/>
                  <a:pt x="327499" y="454910"/>
                  <a:pt x="327507" y="454902"/>
                </a:cubicBezTo>
                <a:lnTo>
                  <a:pt x="429423" y="352986"/>
                </a:lnTo>
                <a:cubicBezTo>
                  <a:pt x="434404" y="348018"/>
                  <a:pt x="434414" y="339951"/>
                  <a:pt x="429446" y="334970"/>
                </a:cubicBezTo>
                <a:cubicBezTo>
                  <a:pt x="429438" y="334962"/>
                  <a:pt x="429431" y="334955"/>
                  <a:pt x="429423" y="334947"/>
                </a:cubicBezTo>
                <a:close/>
              </a:path>
            </a:pathLst>
          </a:custGeom>
          <a:solidFill>
            <a:schemeClr val="bg1"/>
          </a:solidFill>
          <a:ln w="254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5CBE3AD1-5DEB-37C7-8AAB-EB8D48920CA2}"/>
              </a:ext>
            </a:extLst>
          </p:cNvPr>
          <p:cNvSpPr txBox="1"/>
          <p:nvPr/>
        </p:nvSpPr>
        <p:spPr>
          <a:xfrm>
            <a:off x="1023781" y="4975935"/>
            <a:ext cx="1138124"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Regulations &amp; Certification</a:t>
            </a:r>
          </a:p>
        </p:txBody>
      </p:sp>
      <p:sp>
        <p:nvSpPr>
          <p:cNvPr id="80" name="Rounded Rectangle 30">
            <a:extLst>
              <a:ext uri="{FF2B5EF4-FFF2-40B4-BE49-F238E27FC236}">
                <a16:creationId xmlns:a16="http://schemas.microsoft.com/office/drawing/2014/main" id="{861F21BA-DA2A-2EE9-F134-EA959B3BFD22}"/>
              </a:ext>
              <a:ext uri="{C183D7F6-B498-43B3-948B-1728B52AA6E4}">
                <adec:decorative xmlns:adec="http://schemas.microsoft.com/office/drawing/2017/decorative" val="1"/>
              </a:ext>
            </a:extLst>
          </p:cNvPr>
          <p:cNvSpPr/>
          <p:nvPr/>
        </p:nvSpPr>
        <p:spPr bwMode="auto">
          <a:xfrm>
            <a:off x="2405742" y="4542483"/>
            <a:ext cx="1377130" cy="1429429"/>
          </a:xfrm>
          <a:prstGeom prst="roundRect">
            <a:avLst>
              <a:gd name="adj" fmla="val 1079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16" name="Oval 115">
            <a:extLst>
              <a:ext uri="{FF2B5EF4-FFF2-40B4-BE49-F238E27FC236}">
                <a16:creationId xmlns:a16="http://schemas.microsoft.com/office/drawing/2014/main" id="{82FC8697-C65C-117B-5C7F-79F0F3A8F573}"/>
              </a:ext>
              <a:ext uri="{C183D7F6-B498-43B3-948B-1728B52AA6E4}">
                <adec:decorative xmlns:adec="http://schemas.microsoft.com/office/drawing/2017/decorative" val="1"/>
              </a:ext>
            </a:extLst>
          </p:cNvPr>
          <p:cNvSpPr/>
          <p:nvPr/>
        </p:nvSpPr>
        <p:spPr bwMode="auto">
          <a:xfrm>
            <a:off x="2835967" y="4290518"/>
            <a:ext cx="516680" cy="516680"/>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36" name="Graphic 125">
            <a:extLst>
              <a:ext uri="{FF2B5EF4-FFF2-40B4-BE49-F238E27FC236}">
                <a16:creationId xmlns:a16="http://schemas.microsoft.com/office/drawing/2014/main" id="{2A4E5620-AD26-8B34-E710-2DAF75824019}"/>
              </a:ext>
              <a:ext uri="{C183D7F6-B498-43B3-948B-1728B52AA6E4}">
                <adec:decorative xmlns:adec="http://schemas.microsoft.com/office/drawing/2017/decorative" val="1"/>
              </a:ext>
            </a:extLst>
          </p:cNvPr>
          <p:cNvSpPr>
            <a:spLocks noChangeAspect="1"/>
          </p:cNvSpPr>
          <p:nvPr/>
        </p:nvSpPr>
        <p:spPr>
          <a:xfrm>
            <a:off x="2949766" y="4405036"/>
            <a:ext cx="289082" cy="287645"/>
          </a:xfrm>
          <a:custGeom>
            <a:avLst/>
            <a:gdLst>
              <a:gd name="connsiteX0" fmla="*/ 178353 w 512127"/>
              <a:gd name="connsiteY0" fmla="*/ 166887 h 509579"/>
              <a:gd name="connsiteX1" fmla="*/ 345240 w 512127"/>
              <a:gd name="connsiteY1" fmla="*/ 0 h 509579"/>
              <a:gd name="connsiteX2" fmla="*/ 512128 w 512127"/>
              <a:gd name="connsiteY2" fmla="*/ 164340 h 509579"/>
              <a:gd name="connsiteX3" fmla="*/ 345240 w 512127"/>
              <a:gd name="connsiteY3" fmla="*/ 331227 h 509579"/>
              <a:gd name="connsiteX4" fmla="*/ 305697 w 512127"/>
              <a:gd name="connsiteY4" fmla="*/ 326029 h 509579"/>
              <a:gd name="connsiteX5" fmla="*/ 273899 w 512127"/>
              <a:gd name="connsiteY5" fmla="*/ 356706 h 509579"/>
              <a:gd name="connsiteX6" fmla="*/ 229311 w 512127"/>
              <a:gd name="connsiteY6" fmla="*/ 356706 h 509579"/>
              <a:gd name="connsiteX7" fmla="*/ 229311 w 512127"/>
              <a:gd name="connsiteY7" fmla="*/ 401294 h 509579"/>
              <a:gd name="connsiteX8" fmla="*/ 197462 w 512127"/>
              <a:gd name="connsiteY8" fmla="*/ 433143 h 509579"/>
              <a:gd name="connsiteX9" fmla="*/ 152874 w 512127"/>
              <a:gd name="connsiteY9" fmla="*/ 433143 h 509579"/>
              <a:gd name="connsiteX10" fmla="*/ 152874 w 512127"/>
              <a:gd name="connsiteY10" fmla="*/ 464992 h 509579"/>
              <a:gd name="connsiteX11" fmla="*/ 108286 w 512127"/>
              <a:gd name="connsiteY11" fmla="*/ 509580 h 509579"/>
              <a:gd name="connsiteX12" fmla="*/ 44588 w 512127"/>
              <a:gd name="connsiteY12" fmla="*/ 509580 h 509579"/>
              <a:gd name="connsiteX13" fmla="*/ 0 w 512127"/>
              <a:gd name="connsiteY13" fmla="*/ 464992 h 509579"/>
              <a:gd name="connsiteX14" fmla="*/ 0 w 512127"/>
              <a:gd name="connsiteY14" fmla="*/ 409651 h 509579"/>
              <a:gd name="connsiteX15" fmla="*/ 20536 w 512127"/>
              <a:gd name="connsiteY15" fmla="*/ 360120 h 509579"/>
              <a:gd name="connsiteX16" fmla="*/ 179372 w 512127"/>
              <a:gd name="connsiteY16" fmla="*/ 201233 h 509579"/>
              <a:gd name="connsiteX17" fmla="*/ 181156 w 512127"/>
              <a:gd name="connsiteY17" fmla="*/ 195016 h 509579"/>
              <a:gd name="connsiteX18" fmla="*/ 178353 w 512127"/>
              <a:gd name="connsiteY18" fmla="*/ 166887 h 509579"/>
              <a:gd name="connsiteX19" fmla="*/ 415308 w 512127"/>
              <a:gd name="connsiteY19" fmla="*/ 126121 h 509579"/>
              <a:gd name="connsiteX20" fmla="*/ 383459 w 512127"/>
              <a:gd name="connsiteY20" fmla="*/ 94272 h 509579"/>
              <a:gd name="connsiteX21" fmla="*/ 351610 w 512127"/>
              <a:gd name="connsiteY21" fmla="*/ 126121 h 509579"/>
              <a:gd name="connsiteX22" fmla="*/ 383459 w 512127"/>
              <a:gd name="connsiteY22" fmla="*/ 157970 h 509579"/>
              <a:gd name="connsiteX23" fmla="*/ 415308 w 512127"/>
              <a:gd name="connsiteY23" fmla="*/ 126121 h 50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2127" h="509579">
                <a:moveTo>
                  <a:pt x="178353" y="166887"/>
                </a:moveTo>
                <a:cubicBezTo>
                  <a:pt x="178409" y="74741"/>
                  <a:pt x="253093" y="56"/>
                  <a:pt x="345240" y="0"/>
                </a:cubicBezTo>
                <a:cubicBezTo>
                  <a:pt x="436863" y="0"/>
                  <a:pt x="512128" y="71825"/>
                  <a:pt x="512128" y="164340"/>
                </a:cubicBezTo>
                <a:cubicBezTo>
                  <a:pt x="512072" y="256487"/>
                  <a:pt x="437388" y="331171"/>
                  <a:pt x="345240" y="331227"/>
                </a:cubicBezTo>
                <a:cubicBezTo>
                  <a:pt x="331711" y="331227"/>
                  <a:pt x="318360" y="329291"/>
                  <a:pt x="305697" y="326029"/>
                </a:cubicBezTo>
                <a:cubicBezTo>
                  <a:pt x="305068" y="343141"/>
                  <a:pt x="291021" y="356691"/>
                  <a:pt x="273899" y="356706"/>
                </a:cubicBezTo>
                <a:lnTo>
                  <a:pt x="229311" y="356706"/>
                </a:lnTo>
                <a:lnTo>
                  <a:pt x="229311" y="401294"/>
                </a:lnTo>
                <a:cubicBezTo>
                  <a:pt x="229311" y="418875"/>
                  <a:pt x="215043" y="433143"/>
                  <a:pt x="197462" y="433143"/>
                </a:cubicBezTo>
                <a:lnTo>
                  <a:pt x="152874" y="433143"/>
                </a:lnTo>
                <a:lnTo>
                  <a:pt x="152874" y="464992"/>
                </a:lnTo>
                <a:cubicBezTo>
                  <a:pt x="152874" y="489617"/>
                  <a:pt x="132911" y="509580"/>
                  <a:pt x="108286" y="509580"/>
                </a:cubicBezTo>
                <a:lnTo>
                  <a:pt x="44588" y="509580"/>
                </a:lnTo>
                <a:cubicBezTo>
                  <a:pt x="19963" y="509580"/>
                  <a:pt x="0" y="489617"/>
                  <a:pt x="0" y="464992"/>
                </a:cubicBezTo>
                <a:lnTo>
                  <a:pt x="0" y="409651"/>
                </a:lnTo>
                <a:cubicBezTo>
                  <a:pt x="0" y="391052"/>
                  <a:pt x="7389" y="373242"/>
                  <a:pt x="20536" y="360120"/>
                </a:cubicBezTo>
                <a:lnTo>
                  <a:pt x="179372" y="201233"/>
                </a:lnTo>
                <a:cubicBezTo>
                  <a:pt x="180945" y="199576"/>
                  <a:pt x="181611" y="197255"/>
                  <a:pt x="181156" y="195016"/>
                </a:cubicBezTo>
                <a:cubicBezTo>
                  <a:pt x="179407" y="185739"/>
                  <a:pt x="178469" y="176327"/>
                  <a:pt x="178353" y="166887"/>
                </a:cubicBezTo>
                <a:close/>
                <a:moveTo>
                  <a:pt x="415308" y="126121"/>
                </a:moveTo>
                <a:cubicBezTo>
                  <a:pt x="415308" y="108531"/>
                  <a:pt x="401050" y="94272"/>
                  <a:pt x="383459" y="94272"/>
                </a:cubicBezTo>
                <a:cubicBezTo>
                  <a:pt x="365868" y="94272"/>
                  <a:pt x="351610" y="108531"/>
                  <a:pt x="351610" y="126121"/>
                </a:cubicBezTo>
                <a:cubicBezTo>
                  <a:pt x="351610" y="143711"/>
                  <a:pt x="365868" y="157970"/>
                  <a:pt x="383459" y="157970"/>
                </a:cubicBezTo>
                <a:cubicBezTo>
                  <a:pt x="401050" y="157970"/>
                  <a:pt x="415308" y="143711"/>
                  <a:pt x="415308" y="126121"/>
                </a:cubicBezTo>
                <a:close/>
              </a:path>
            </a:pathLst>
          </a:custGeom>
          <a:solidFill>
            <a:schemeClr val="bg1"/>
          </a:solidFill>
          <a:ln w="254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006020CE-DBB2-7EA7-C54A-9DF7C6FB8934}"/>
              </a:ext>
            </a:extLst>
          </p:cNvPr>
          <p:cNvSpPr txBox="1"/>
          <p:nvPr/>
        </p:nvSpPr>
        <p:spPr>
          <a:xfrm>
            <a:off x="2525245" y="4975935"/>
            <a:ext cx="1138124"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Data</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Encryption</a:t>
            </a:r>
          </a:p>
        </p:txBody>
      </p:sp>
      <p:sp>
        <p:nvSpPr>
          <p:cNvPr id="83" name="Rounded Rectangle 30">
            <a:extLst>
              <a:ext uri="{FF2B5EF4-FFF2-40B4-BE49-F238E27FC236}">
                <a16:creationId xmlns:a16="http://schemas.microsoft.com/office/drawing/2014/main" id="{9B6C256B-9FF1-DD71-56EC-D4773B1D1FB2}"/>
              </a:ext>
              <a:ext uri="{C183D7F6-B498-43B3-948B-1728B52AA6E4}">
                <adec:decorative xmlns:adec="http://schemas.microsoft.com/office/drawing/2017/decorative" val="1"/>
              </a:ext>
            </a:extLst>
          </p:cNvPr>
          <p:cNvSpPr/>
          <p:nvPr/>
        </p:nvSpPr>
        <p:spPr bwMode="auto">
          <a:xfrm>
            <a:off x="3907206" y="4542483"/>
            <a:ext cx="1377130" cy="1429429"/>
          </a:xfrm>
          <a:prstGeom prst="roundRect">
            <a:avLst>
              <a:gd name="adj" fmla="val 1079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15" name="Oval 114">
            <a:extLst>
              <a:ext uri="{FF2B5EF4-FFF2-40B4-BE49-F238E27FC236}">
                <a16:creationId xmlns:a16="http://schemas.microsoft.com/office/drawing/2014/main" id="{D4D27D19-6695-0739-4600-89187E1925F0}"/>
              </a:ext>
              <a:ext uri="{C183D7F6-B498-43B3-948B-1728B52AA6E4}">
                <adec:decorative xmlns:adec="http://schemas.microsoft.com/office/drawing/2017/decorative" val="1"/>
              </a:ext>
            </a:extLst>
          </p:cNvPr>
          <p:cNvSpPr/>
          <p:nvPr/>
        </p:nvSpPr>
        <p:spPr bwMode="auto">
          <a:xfrm>
            <a:off x="4337431" y="4290518"/>
            <a:ext cx="516680" cy="516680"/>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35" name="Graphic 127">
            <a:extLst>
              <a:ext uri="{FF2B5EF4-FFF2-40B4-BE49-F238E27FC236}">
                <a16:creationId xmlns:a16="http://schemas.microsoft.com/office/drawing/2014/main" id="{12A353AB-92EA-5A2A-0A5B-EDBD8490CC0F}"/>
              </a:ext>
              <a:ext uri="{C183D7F6-B498-43B3-948B-1728B52AA6E4}">
                <adec:decorative xmlns:adec="http://schemas.microsoft.com/office/drawing/2017/decorative" val="1"/>
              </a:ext>
            </a:extLst>
          </p:cNvPr>
          <p:cNvSpPr>
            <a:spLocks noChangeAspect="1"/>
          </p:cNvSpPr>
          <p:nvPr/>
        </p:nvSpPr>
        <p:spPr>
          <a:xfrm>
            <a:off x="4459140" y="4405036"/>
            <a:ext cx="273263" cy="287645"/>
          </a:xfrm>
          <a:custGeom>
            <a:avLst/>
            <a:gdLst>
              <a:gd name="connsiteX0" fmla="*/ 356706 w 484101"/>
              <a:gd name="connsiteY0" fmla="*/ 50958 h 509580"/>
              <a:gd name="connsiteX1" fmla="*/ 331227 w 484101"/>
              <a:gd name="connsiteY1" fmla="*/ 25479 h 509580"/>
              <a:gd name="connsiteX2" fmla="*/ 356706 w 484101"/>
              <a:gd name="connsiteY2" fmla="*/ 0 h 509580"/>
              <a:gd name="connsiteX3" fmla="*/ 458622 w 484101"/>
              <a:gd name="connsiteY3" fmla="*/ 0 h 509580"/>
              <a:gd name="connsiteX4" fmla="*/ 484101 w 484101"/>
              <a:gd name="connsiteY4" fmla="*/ 25479 h 509580"/>
              <a:gd name="connsiteX5" fmla="*/ 484101 w 484101"/>
              <a:gd name="connsiteY5" fmla="*/ 127395 h 509580"/>
              <a:gd name="connsiteX6" fmla="*/ 458622 w 484101"/>
              <a:gd name="connsiteY6" fmla="*/ 152874 h 509580"/>
              <a:gd name="connsiteX7" fmla="*/ 433143 w 484101"/>
              <a:gd name="connsiteY7" fmla="*/ 127395 h 509580"/>
              <a:gd name="connsiteX8" fmla="*/ 433143 w 484101"/>
              <a:gd name="connsiteY8" fmla="*/ 86985 h 509580"/>
              <a:gd name="connsiteX9" fmla="*/ 285543 w 484101"/>
              <a:gd name="connsiteY9" fmla="*/ 234585 h 509580"/>
              <a:gd name="connsiteX10" fmla="*/ 249516 w 484101"/>
              <a:gd name="connsiteY10" fmla="*/ 234585 h 509580"/>
              <a:gd name="connsiteX11" fmla="*/ 178353 w 484101"/>
              <a:gd name="connsiteY11" fmla="*/ 163422 h 509580"/>
              <a:gd name="connsiteX12" fmla="*/ 43493 w 484101"/>
              <a:gd name="connsiteY12" fmla="*/ 298283 h 509580"/>
              <a:gd name="connsiteX13" fmla="*/ 7465 w 484101"/>
              <a:gd name="connsiteY13" fmla="*/ 297656 h 509580"/>
              <a:gd name="connsiteX14" fmla="*/ 7465 w 484101"/>
              <a:gd name="connsiteY14" fmla="*/ 262255 h 509580"/>
              <a:gd name="connsiteX15" fmla="*/ 160339 w 484101"/>
              <a:gd name="connsiteY15" fmla="*/ 109381 h 509580"/>
              <a:gd name="connsiteX16" fmla="*/ 196367 w 484101"/>
              <a:gd name="connsiteY16" fmla="*/ 109381 h 509580"/>
              <a:gd name="connsiteX17" fmla="*/ 267530 w 484101"/>
              <a:gd name="connsiteY17" fmla="*/ 180544 h 509580"/>
              <a:gd name="connsiteX18" fmla="*/ 397116 w 484101"/>
              <a:gd name="connsiteY18" fmla="*/ 50958 h 509580"/>
              <a:gd name="connsiteX19" fmla="*/ 356706 w 484101"/>
              <a:gd name="connsiteY19" fmla="*/ 50958 h 509580"/>
              <a:gd name="connsiteX20" fmla="*/ 50958 w 484101"/>
              <a:gd name="connsiteY20" fmla="*/ 407664 h 509580"/>
              <a:gd name="connsiteX21" fmla="*/ 50958 w 484101"/>
              <a:gd name="connsiteY21" fmla="*/ 484101 h 509580"/>
              <a:gd name="connsiteX22" fmla="*/ 25479 w 484101"/>
              <a:gd name="connsiteY22" fmla="*/ 509580 h 509580"/>
              <a:gd name="connsiteX23" fmla="*/ 0 w 484101"/>
              <a:gd name="connsiteY23" fmla="*/ 484101 h 509580"/>
              <a:gd name="connsiteX24" fmla="*/ 0 w 484101"/>
              <a:gd name="connsiteY24" fmla="*/ 407664 h 509580"/>
              <a:gd name="connsiteX25" fmla="*/ 25479 w 484101"/>
              <a:gd name="connsiteY25" fmla="*/ 382185 h 509580"/>
              <a:gd name="connsiteX26" fmla="*/ 50958 w 484101"/>
              <a:gd name="connsiteY26" fmla="*/ 407664 h 509580"/>
              <a:gd name="connsiteX27" fmla="*/ 178353 w 484101"/>
              <a:gd name="connsiteY27" fmla="*/ 305748 h 509580"/>
              <a:gd name="connsiteX28" fmla="*/ 152874 w 484101"/>
              <a:gd name="connsiteY28" fmla="*/ 280269 h 509580"/>
              <a:gd name="connsiteX29" fmla="*/ 127395 w 484101"/>
              <a:gd name="connsiteY29" fmla="*/ 305748 h 509580"/>
              <a:gd name="connsiteX30" fmla="*/ 127395 w 484101"/>
              <a:gd name="connsiteY30" fmla="*/ 484101 h 509580"/>
              <a:gd name="connsiteX31" fmla="*/ 152874 w 484101"/>
              <a:gd name="connsiteY31" fmla="*/ 509580 h 509580"/>
              <a:gd name="connsiteX32" fmla="*/ 178353 w 484101"/>
              <a:gd name="connsiteY32" fmla="*/ 484101 h 509580"/>
              <a:gd name="connsiteX33" fmla="*/ 178353 w 484101"/>
              <a:gd name="connsiteY33" fmla="*/ 305748 h 509580"/>
              <a:gd name="connsiteX34" fmla="*/ 280269 w 484101"/>
              <a:gd name="connsiteY34" fmla="*/ 331227 h 509580"/>
              <a:gd name="connsiteX35" fmla="*/ 305748 w 484101"/>
              <a:gd name="connsiteY35" fmla="*/ 356706 h 509580"/>
              <a:gd name="connsiteX36" fmla="*/ 305748 w 484101"/>
              <a:gd name="connsiteY36" fmla="*/ 484101 h 509580"/>
              <a:gd name="connsiteX37" fmla="*/ 280269 w 484101"/>
              <a:gd name="connsiteY37" fmla="*/ 509580 h 509580"/>
              <a:gd name="connsiteX38" fmla="*/ 254790 w 484101"/>
              <a:gd name="connsiteY38" fmla="*/ 484101 h 509580"/>
              <a:gd name="connsiteX39" fmla="*/ 254790 w 484101"/>
              <a:gd name="connsiteY39" fmla="*/ 356706 h 509580"/>
              <a:gd name="connsiteX40" fmla="*/ 280269 w 484101"/>
              <a:gd name="connsiteY40" fmla="*/ 331227 h 509580"/>
              <a:gd name="connsiteX41" fmla="*/ 433143 w 484101"/>
              <a:gd name="connsiteY41" fmla="*/ 229311 h 509580"/>
              <a:gd name="connsiteX42" fmla="*/ 407664 w 484101"/>
              <a:gd name="connsiteY42" fmla="*/ 203832 h 509580"/>
              <a:gd name="connsiteX43" fmla="*/ 382185 w 484101"/>
              <a:gd name="connsiteY43" fmla="*/ 229311 h 509580"/>
              <a:gd name="connsiteX44" fmla="*/ 382185 w 484101"/>
              <a:gd name="connsiteY44" fmla="*/ 484101 h 509580"/>
              <a:gd name="connsiteX45" fmla="*/ 407664 w 484101"/>
              <a:gd name="connsiteY45" fmla="*/ 509580 h 509580"/>
              <a:gd name="connsiteX46" fmla="*/ 433143 w 484101"/>
              <a:gd name="connsiteY46" fmla="*/ 484101 h 509580"/>
              <a:gd name="connsiteX47" fmla="*/ 433143 w 484101"/>
              <a:gd name="connsiteY47" fmla="*/ 229311 h 5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84101" h="509580">
                <a:moveTo>
                  <a:pt x="356706" y="50958"/>
                </a:moveTo>
                <a:cubicBezTo>
                  <a:pt x="342634" y="50958"/>
                  <a:pt x="331227" y="39551"/>
                  <a:pt x="331227" y="25479"/>
                </a:cubicBezTo>
                <a:cubicBezTo>
                  <a:pt x="331227" y="11407"/>
                  <a:pt x="342634" y="0"/>
                  <a:pt x="356706" y="0"/>
                </a:cubicBezTo>
                <a:lnTo>
                  <a:pt x="458622" y="0"/>
                </a:lnTo>
                <a:cubicBezTo>
                  <a:pt x="472694" y="0"/>
                  <a:pt x="484101" y="11407"/>
                  <a:pt x="484101" y="25479"/>
                </a:cubicBezTo>
                <a:lnTo>
                  <a:pt x="484101" y="127395"/>
                </a:lnTo>
                <a:cubicBezTo>
                  <a:pt x="484101" y="141467"/>
                  <a:pt x="472694" y="152874"/>
                  <a:pt x="458622" y="152874"/>
                </a:cubicBezTo>
                <a:cubicBezTo>
                  <a:pt x="444550" y="152874"/>
                  <a:pt x="433143" y="141467"/>
                  <a:pt x="433143" y="127395"/>
                </a:cubicBezTo>
                <a:lnTo>
                  <a:pt x="433143" y="86985"/>
                </a:lnTo>
                <a:lnTo>
                  <a:pt x="285543" y="234585"/>
                </a:lnTo>
                <a:cubicBezTo>
                  <a:pt x="275594" y="244532"/>
                  <a:pt x="259465" y="244532"/>
                  <a:pt x="249516" y="234585"/>
                </a:cubicBezTo>
                <a:lnTo>
                  <a:pt x="178353" y="163422"/>
                </a:lnTo>
                <a:lnTo>
                  <a:pt x="43493" y="298283"/>
                </a:lnTo>
                <a:cubicBezTo>
                  <a:pt x="33371" y="308059"/>
                  <a:pt x="17241" y="307779"/>
                  <a:pt x="7465" y="297656"/>
                </a:cubicBezTo>
                <a:cubicBezTo>
                  <a:pt x="-2071" y="287783"/>
                  <a:pt x="-2071" y="272128"/>
                  <a:pt x="7465" y="262255"/>
                </a:cubicBezTo>
                <a:lnTo>
                  <a:pt x="160339" y="109381"/>
                </a:lnTo>
                <a:cubicBezTo>
                  <a:pt x="170289" y="99435"/>
                  <a:pt x="186417" y="99435"/>
                  <a:pt x="196367" y="109381"/>
                </a:cubicBezTo>
                <a:lnTo>
                  <a:pt x="267530" y="180544"/>
                </a:lnTo>
                <a:lnTo>
                  <a:pt x="397116" y="50958"/>
                </a:lnTo>
                <a:lnTo>
                  <a:pt x="356706" y="50958"/>
                </a:lnTo>
                <a:close/>
                <a:moveTo>
                  <a:pt x="50958" y="407664"/>
                </a:moveTo>
                <a:lnTo>
                  <a:pt x="50958" y="484101"/>
                </a:lnTo>
                <a:cubicBezTo>
                  <a:pt x="50958" y="498173"/>
                  <a:pt x="39551" y="509580"/>
                  <a:pt x="25479" y="509580"/>
                </a:cubicBezTo>
                <a:cubicBezTo>
                  <a:pt x="11407" y="509580"/>
                  <a:pt x="0" y="498173"/>
                  <a:pt x="0" y="484101"/>
                </a:cubicBezTo>
                <a:lnTo>
                  <a:pt x="0" y="407664"/>
                </a:lnTo>
                <a:cubicBezTo>
                  <a:pt x="0" y="393592"/>
                  <a:pt x="11407" y="382185"/>
                  <a:pt x="25479" y="382185"/>
                </a:cubicBezTo>
                <a:cubicBezTo>
                  <a:pt x="39551" y="382185"/>
                  <a:pt x="50958" y="393592"/>
                  <a:pt x="50958" y="407664"/>
                </a:cubicBezTo>
                <a:close/>
                <a:moveTo>
                  <a:pt x="178353" y="305748"/>
                </a:moveTo>
                <a:cubicBezTo>
                  <a:pt x="178353" y="291676"/>
                  <a:pt x="166946" y="280269"/>
                  <a:pt x="152874" y="280269"/>
                </a:cubicBezTo>
                <a:cubicBezTo>
                  <a:pt x="138802" y="280269"/>
                  <a:pt x="127395" y="291676"/>
                  <a:pt x="127395" y="305748"/>
                </a:cubicBezTo>
                <a:lnTo>
                  <a:pt x="127395" y="484101"/>
                </a:lnTo>
                <a:cubicBezTo>
                  <a:pt x="127395" y="498173"/>
                  <a:pt x="138802" y="509580"/>
                  <a:pt x="152874" y="509580"/>
                </a:cubicBezTo>
                <a:cubicBezTo>
                  <a:pt x="166946" y="509580"/>
                  <a:pt x="178353" y="498173"/>
                  <a:pt x="178353" y="484101"/>
                </a:cubicBezTo>
                <a:lnTo>
                  <a:pt x="178353" y="305748"/>
                </a:lnTo>
                <a:close/>
                <a:moveTo>
                  <a:pt x="280269" y="331227"/>
                </a:moveTo>
                <a:cubicBezTo>
                  <a:pt x="294341" y="331227"/>
                  <a:pt x="305748" y="342634"/>
                  <a:pt x="305748" y="356706"/>
                </a:cubicBezTo>
                <a:lnTo>
                  <a:pt x="305748" y="484101"/>
                </a:lnTo>
                <a:cubicBezTo>
                  <a:pt x="305748" y="498173"/>
                  <a:pt x="294341" y="509580"/>
                  <a:pt x="280269" y="509580"/>
                </a:cubicBezTo>
                <a:cubicBezTo>
                  <a:pt x="266197" y="509580"/>
                  <a:pt x="254790" y="498173"/>
                  <a:pt x="254790" y="484101"/>
                </a:cubicBezTo>
                <a:lnTo>
                  <a:pt x="254790" y="356706"/>
                </a:lnTo>
                <a:cubicBezTo>
                  <a:pt x="254790" y="342634"/>
                  <a:pt x="266197" y="331227"/>
                  <a:pt x="280269" y="331227"/>
                </a:cubicBezTo>
                <a:close/>
                <a:moveTo>
                  <a:pt x="433143" y="229311"/>
                </a:moveTo>
                <a:cubicBezTo>
                  <a:pt x="433143" y="215239"/>
                  <a:pt x="421736" y="203832"/>
                  <a:pt x="407664" y="203832"/>
                </a:cubicBezTo>
                <a:cubicBezTo>
                  <a:pt x="393592" y="203832"/>
                  <a:pt x="382185" y="215239"/>
                  <a:pt x="382185" y="229311"/>
                </a:cubicBezTo>
                <a:lnTo>
                  <a:pt x="382185" y="484101"/>
                </a:lnTo>
                <a:cubicBezTo>
                  <a:pt x="382185" y="498173"/>
                  <a:pt x="393592" y="509580"/>
                  <a:pt x="407664" y="509580"/>
                </a:cubicBezTo>
                <a:cubicBezTo>
                  <a:pt x="421736" y="509580"/>
                  <a:pt x="433143" y="498173"/>
                  <a:pt x="433143" y="484101"/>
                </a:cubicBezTo>
                <a:lnTo>
                  <a:pt x="433143" y="229311"/>
                </a:lnTo>
                <a:close/>
              </a:path>
            </a:pathLst>
          </a:custGeom>
          <a:solidFill>
            <a:schemeClr val="bg1"/>
          </a:solidFill>
          <a:ln w="254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EFC10D0F-39A9-53E8-283B-35A68E11F7D3}"/>
              </a:ext>
            </a:extLst>
          </p:cNvPr>
          <p:cNvSpPr txBox="1"/>
          <p:nvPr/>
        </p:nvSpPr>
        <p:spPr>
          <a:xfrm>
            <a:off x="4026709" y="4975935"/>
            <a:ext cx="1138124"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High Availability &amp; Disaster Recovery</a:t>
            </a:r>
          </a:p>
        </p:txBody>
      </p:sp>
      <p:sp>
        <p:nvSpPr>
          <p:cNvPr id="86" name="Rounded Rectangle 30">
            <a:extLst>
              <a:ext uri="{FF2B5EF4-FFF2-40B4-BE49-F238E27FC236}">
                <a16:creationId xmlns:a16="http://schemas.microsoft.com/office/drawing/2014/main" id="{612A2A66-817B-60F3-EBB9-778F811966EF}"/>
              </a:ext>
              <a:ext uri="{C183D7F6-B498-43B3-948B-1728B52AA6E4}">
                <adec:decorative xmlns:adec="http://schemas.microsoft.com/office/drawing/2017/decorative" val="1"/>
              </a:ext>
            </a:extLst>
          </p:cNvPr>
          <p:cNvSpPr/>
          <p:nvPr/>
        </p:nvSpPr>
        <p:spPr bwMode="auto">
          <a:xfrm>
            <a:off x="5408670" y="4542483"/>
            <a:ext cx="1377130" cy="1429429"/>
          </a:xfrm>
          <a:prstGeom prst="roundRect">
            <a:avLst>
              <a:gd name="adj" fmla="val 1079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14" name="Oval 113">
            <a:extLst>
              <a:ext uri="{FF2B5EF4-FFF2-40B4-BE49-F238E27FC236}">
                <a16:creationId xmlns:a16="http://schemas.microsoft.com/office/drawing/2014/main" id="{0E2CA942-91BA-6BA6-92CC-5BCAA1E8BE81}"/>
              </a:ext>
              <a:ext uri="{C183D7F6-B498-43B3-948B-1728B52AA6E4}">
                <adec:decorative xmlns:adec="http://schemas.microsoft.com/office/drawing/2017/decorative" val="1"/>
              </a:ext>
            </a:extLst>
          </p:cNvPr>
          <p:cNvSpPr/>
          <p:nvPr/>
        </p:nvSpPr>
        <p:spPr bwMode="auto">
          <a:xfrm>
            <a:off x="5838895" y="4290518"/>
            <a:ext cx="516680" cy="516680"/>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34" name="Graphic 129">
            <a:extLst>
              <a:ext uri="{FF2B5EF4-FFF2-40B4-BE49-F238E27FC236}">
                <a16:creationId xmlns:a16="http://schemas.microsoft.com/office/drawing/2014/main" id="{90AD3935-9E31-255A-4356-A4E4E0480676}"/>
              </a:ext>
              <a:ext uri="{C183D7F6-B498-43B3-948B-1728B52AA6E4}">
                <adec:decorative xmlns:adec="http://schemas.microsoft.com/office/drawing/2017/decorative" val="1"/>
              </a:ext>
            </a:extLst>
          </p:cNvPr>
          <p:cNvSpPr>
            <a:spLocks noChangeAspect="1"/>
          </p:cNvSpPr>
          <p:nvPr/>
        </p:nvSpPr>
        <p:spPr>
          <a:xfrm>
            <a:off x="5953418" y="4439059"/>
            <a:ext cx="287635" cy="219598"/>
          </a:xfrm>
          <a:custGeom>
            <a:avLst/>
            <a:gdLst>
              <a:gd name="connsiteX0" fmla="*/ 248420 w 509564"/>
              <a:gd name="connsiteY0" fmla="*/ 0 h 389031"/>
              <a:gd name="connsiteX1" fmla="*/ 104133 w 509564"/>
              <a:gd name="connsiteY1" fmla="*/ 121025 h 389031"/>
              <a:gd name="connsiteX2" fmla="*/ 101916 w 509564"/>
              <a:gd name="connsiteY2" fmla="*/ 121025 h 389031"/>
              <a:gd name="connsiteX3" fmla="*/ 0 w 509564"/>
              <a:gd name="connsiteY3" fmla="*/ 222941 h 389031"/>
              <a:gd name="connsiteX4" fmla="*/ 101916 w 509564"/>
              <a:gd name="connsiteY4" fmla="*/ 324857 h 389031"/>
              <a:gd name="connsiteX5" fmla="*/ 182633 w 509564"/>
              <a:gd name="connsiteY5" fmla="*/ 324857 h 389031"/>
              <a:gd name="connsiteX6" fmla="*/ 191424 w 509564"/>
              <a:gd name="connsiteY6" fmla="*/ 274230 h 389031"/>
              <a:gd name="connsiteX7" fmla="*/ 255121 w 509564"/>
              <a:gd name="connsiteY7" fmla="*/ 210533 h 389031"/>
              <a:gd name="connsiteX8" fmla="*/ 318179 w 509564"/>
              <a:gd name="connsiteY8" fmla="*/ 210513 h 389031"/>
              <a:gd name="connsiteX9" fmla="*/ 326947 w 509564"/>
              <a:gd name="connsiteY9" fmla="*/ 261160 h 389031"/>
              <a:gd name="connsiteX10" fmla="*/ 386465 w 509564"/>
              <a:gd name="connsiteY10" fmla="*/ 261160 h 389031"/>
              <a:gd name="connsiteX11" fmla="*/ 407572 w 509564"/>
              <a:gd name="connsiteY11" fmla="*/ 201740 h 389031"/>
              <a:gd name="connsiteX12" fmla="*/ 458316 w 509564"/>
              <a:gd name="connsiteY12" fmla="*/ 210533 h 389031"/>
              <a:gd name="connsiteX13" fmla="*/ 494140 w 509564"/>
              <a:gd name="connsiteY13" fmla="*/ 246356 h 389031"/>
              <a:gd name="connsiteX14" fmla="*/ 418365 w 509564"/>
              <a:gd name="connsiteY14" fmla="*/ 123752 h 389031"/>
              <a:gd name="connsiteX15" fmla="*/ 394925 w 509564"/>
              <a:gd name="connsiteY15" fmla="*/ 121025 h 389031"/>
              <a:gd name="connsiteX16" fmla="*/ 392708 w 509564"/>
              <a:gd name="connsiteY16" fmla="*/ 121025 h 389031"/>
              <a:gd name="connsiteX17" fmla="*/ 248420 w 509564"/>
              <a:gd name="connsiteY17" fmla="*/ 0 h 389031"/>
              <a:gd name="connsiteX18" fmla="*/ 300143 w 509564"/>
              <a:gd name="connsiteY18" fmla="*/ 255554 h 389031"/>
              <a:gd name="connsiteX19" fmla="*/ 301096 w 509564"/>
              <a:gd name="connsiteY19" fmla="*/ 228547 h 389031"/>
              <a:gd name="connsiteX20" fmla="*/ 274088 w 509564"/>
              <a:gd name="connsiteY20" fmla="*/ 227594 h 389031"/>
              <a:gd name="connsiteX21" fmla="*/ 273135 w 509564"/>
              <a:gd name="connsiteY21" fmla="*/ 228547 h 389031"/>
              <a:gd name="connsiteX22" fmla="*/ 209437 w 509564"/>
              <a:gd name="connsiteY22" fmla="*/ 292244 h 389031"/>
              <a:gd name="connsiteX23" fmla="*/ 209437 w 509564"/>
              <a:gd name="connsiteY23" fmla="*/ 319252 h 389031"/>
              <a:gd name="connsiteX24" fmla="*/ 273135 w 509564"/>
              <a:gd name="connsiteY24" fmla="*/ 382949 h 389031"/>
              <a:gd name="connsiteX25" fmla="*/ 300143 w 509564"/>
              <a:gd name="connsiteY25" fmla="*/ 383902 h 389031"/>
              <a:gd name="connsiteX26" fmla="*/ 301096 w 509564"/>
              <a:gd name="connsiteY26" fmla="*/ 356895 h 389031"/>
              <a:gd name="connsiteX27" fmla="*/ 300143 w 509564"/>
              <a:gd name="connsiteY27" fmla="*/ 355942 h 389031"/>
              <a:gd name="connsiteX28" fmla="*/ 269058 w 509564"/>
              <a:gd name="connsiteY28" fmla="*/ 324857 h 389031"/>
              <a:gd name="connsiteX29" fmla="*/ 444354 w 509564"/>
              <a:gd name="connsiteY29" fmla="*/ 324857 h 389031"/>
              <a:gd name="connsiteX30" fmla="*/ 413269 w 509564"/>
              <a:gd name="connsiteY30" fmla="*/ 355942 h 389031"/>
              <a:gd name="connsiteX31" fmla="*/ 412316 w 509564"/>
              <a:gd name="connsiteY31" fmla="*/ 382949 h 389031"/>
              <a:gd name="connsiteX32" fmla="*/ 439324 w 509564"/>
              <a:gd name="connsiteY32" fmla="*/ 383902 h 389031"/>
              <a:gd name="connsiteX33" fmla="*/ 440277 w 509564"/>
              <a:gd name="connsiteY33" fmla="*/ 382949 h 389031"/>
              <a:gd name="connsiteX34" fmla="*/ 503975 w 509564"/>
              <a:gd name="connsiteY34" fmla="*/ 319252 h 389031"/>
              <a:gd name="connsiteX35" fmla="*/ 503975 w 509564"/>
              <a:gd name="connsiteY35" fmla="*/ 292244 h 389031"/>
              <a:gd name="connsiteX36" fmla="*/ 440277 w 509564"/>
              <a:gd name="connsiteY36" fmla="*/ 228547 h 389031"/>
              <a:gd name="connsiteX37" fmla="*/ 413269 w 509564"/>
              <a:gd name="connsiteY37" fmla="*/ 227594 h 389031"/>
              <a:gd name="connsiteX38" fmla="*/ 412316 w 509564"/>
              <a:gd name="connsiteY38" fmla="*/ 254601 h 389031"/>
              <a:gd name="connsiteX39" fmla="*/ 413269 w 509564"/>
              <a:gd name="connsiteY39" fmla="*/ 255554 h 389031"/>
              <a:gd name="connsiteX40" fmla="*/ 444354 w 509564"/>
              <a:gd name="connsiteY40" fmla="*/ 286639 h 389031"/>
              <a:gd name="connsiteX41" fmla="*/ 269058 w 509564"/>
              <a:gd name="connsiteY41" fmla="*/ 286639 h 389031"/>
              <a:gd name="connsiteX42" fmla="*/ 300143 w 509564"/>
              <a:gd name="connsiteY42" fmla="*/ 255554 h 389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09564" h="389031">
                <a:moveTo>
                  <a:pt x="248420" y="0"/>
                </a:moveTo>
                <a:cubicBezTo>
                  <a:pt x="177339" y="13"/>
                  <a:pt x="116515" y="51031"/>
                  <a:pt x="104133" y="121025"/>
                </a:cubicBezTo>
                <a:lnTo>
                  <a:pt x="101916" y="121025"/>
                </a:lnTo>
                <a:cubicBezTo>
                  <a:pt x="45629" y="121025"/>
                  <a:pt x="0" y="166656"/>
                  <a:pt x="0" y="222941"/>
                </a:cubicBezTo>
                <a:cubicBezTo>
                  <a:pt x="0" y="279227"/>
                  <a:pt x="45629" y="324857"/>
                  <a:pt x="101916" y="324857"/>
                </a:cubicBezTo>
                <a:lnTo>
                  <a:pt x="182633" y="324857"/>
                </a:lnTo>
                <a:cubicBezTo>
                  <a:pt x="174568" y="307819"/>
                  <a:pt x="178087" y="287551"/>
                  <a:pt x="191424" y="274230"/>
                </a:cubicBezTo>
                <a:lnTo>
                  <a:pt x="255121" y="210533"/>
                </a:lnTo>
                <a:cubicBezTo>
                  <a:pt x="272529" y="193116"/>
                  <a:pt x="300759" y="193105"/>
                  <a:pt x="318179" y="210513"/>
                </a:cubicBezTo>
                <a:cubicBezTo>
                  <a:pt x="331517" y="223841"/>
                  <a:pt x="335028" y="244122"/>
                  <a:pt x="326947" y="261160"/>
                </a:cubicBezTo>
                <a:lnTo>
                  <a:pt x="386465" y="261160"/>
                </a:lnTo>
                <a:cubicBezTo>
                  <a:pt x="375884" y="238924"/>
                  <a:pt x="385334" y="212319"/>
                  <a:pt x="407572" y="201740"/>
                </a:cubicBezTo>
                <a:cubicBezTo>
                  <a:pt x="424641" y="193617"/>
                  <a:pt x="444975" y="197141"/>
                  <a:pt x="458316" y="210533"/>
                </a:cubicBezTo>
                <a:lnTo>
                  <a:pt x="494140" y="246356"/>
                </a:lnTo>
                <a:cubicBezTo>
                  <a:pt x="507070" y="191577"/>
                  <a:pt x="473145" y="136683"/>
                  <a:pt x="418365" y="123752"/>
                </a:cubicBezTo>
                <a:cubicBezTo>
                  <a:pt x="410683" y="121938"/>
                  <a:pt x="402818" y="121023"/>
                  <a:pt x="394925" y="121025"/>
                </a:cubicBezTo>
                <a:lnTo>
                  <a:pt x="392708" y="121025"/>
                </a:lnTo>
                <a:cubicBezTo>
                  <a:pt x="380325" y="51031"/>
                  <a:pt x="319502" y="13"/>
                  <a:pt x="248420" y="0"/>
                </a:cubicBezTo>
                <a:close/>
                <a:moveTo>
                  <a:pt x="300143" y="255554"/>
                </a:moveTo>
                <a:cubicBezTo>
                  <a:pt x="307863" y="248359"/>
                  <a:pt x="308291" y="236267"/>
                  <a:pt x="301096" y="228547"/>
                </a:cubicBezTo>
                <a:cubicBezTo>
                  <a:pt x="293900" y="220826"/>
                  <a:pt x="281810" y="220398"/>
                  <a:pt x="274088" y="227594"/>
                </a:cubicBezTo>
                <a:cubicBezTo>
                  <a:pt x="273759" y="227899"/>
                  <a:pt x="273441" y="228218"/>
                  <a:pt x="273135" y="228547"/>
                </a:cubicBezTo>
                <a:lnTo>
                  <a:pt x="209437" y="292244"/>
                </a:lnTo>
                <a:cubicBezTo>
                  <a:pt x="201986" y="299704"/>
                  <a:pt x="201986" y="311792"/>
                  <a:pt x="209437" y="319252"/>
                </a:cubicBezTo>
                <a:lnTo>
                  <a:pt x="273135" y="382949"/>
                </a:lnTo>
                <a:cubicBezTo>
                  <a:pt x="280330" y="390670"/>
                  <a:pt x="292423" y="391098"/>
                  <a:pt x="300143" y="383902"/>
                </a:cubicBezTo>
                <a:cubicBezTo>
                  <a:pt x="307863" y="376707"/>
                  <a:pt x="308291" y="364617"/>
                  <a:pt x="301096" y="356895"/>
                </a:cubicBezTo>
                <a:cubicBezTo>
                  <a:pt x="300790" y="356566"/>
                  <a:pt x="300471" y="356247"/>
                  <a:pt x="300143" y="355942"/>
                </a:cubicBezTo>
                <a:lnTo>
                  <a:pt x="269058" y="324857"/>
                </a:lnTo>
                <a:lnTo>
                  <a:pt x="444354" y="324857"/>
                </a:lnTo>
                <a:lnTo>
                  <a:pt x="413269" y="355942"/>
                </a:lnTo>
                <a:cubicBezTo>
                  <a:pt x="405549" y="363137"/>
                  <a:pt x="405121" y="375229"/>
                  <a:pt x="412316" y="382949"/>
                </a:cubicBezTo>
                <a:cubicBezTo>
                  <a:pt x="419512" y="390670"/>
                  <a:pt x="431602" y="391098"/>
                  <a:pt x="439324" y="383902"/>
                </a:cubicBezTo>
                <a:cubicBezTo>
                  <a:pt x="439653" y="383597"/>
                  <a:pt x="439971" y="383278"/>
                  <a:pt x="440277" y="382949"/>
                </a:cubicBezTo>
                <a:lnTo>
                  <a:pt x="503975" y="319252"/>
                </a:lnTo>
                <a:cubicBezTo>
                  <a:pt x="511427" y="311792"/>
                  <a:pt x="511427" y="299704"/>
                  <a:pt x="503975" y="292244"/>
                </a:cubicBezTo>
                <a:lnTo>
                  <a:pt x="440277" y="228547"/>
                </a:lnTo>
                <a:cubicBezTo>
                  <a:pt x="433082" y="220826"/>
                  <a:pt x="420990" y="220398"/>
                  <a:pt x="413269" y="227594"/>
                </a:cubicBezTo>
                <a:cubicBezTo>
                  <a:pt x="405549" y="234789"/>
                  <a:pt x="405121" y="246879"/>
                  <a:pt x="412316" y="254601"/>
                </a:cubicBezTo>
                <a:cubicBezTo>
                  <a:pt x="412622" y="254930"/>
                  <a:pt x="412941" y="255249"/>
                  <a:pt x="413269" y="255554"/>
                </a:cubicBezTo>
                <a:lnTo>
                  <a:pt x="444354" y="286639"/>
                </a:lnTo>
                <a:lnTo>
                  <a:pt x="269058" y="286639"/>
                </a:lnTo>
                <a:lnTo>
                  <a:pt x="300143" y="255554"/>
                </a:lnTo>
                <a:close/>
              </a:path>
            </a:pathLst>
          </a:custGeom>
          <a:solidFill>
            <a:schemeClr val="bg1"/>
          </a:solidFill>
          <a:ln w="254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7" name="TextBox 86">
            <a:extLst>
              <a:ext uri="{FF2B5EF4-FFF2-40B4-BE49-F238E27FC236}">
                <a16:creationId xmlns:a16="http://schemas.microsoft.com/office/drawing/2014/main" id="{7ECEAB37-07E6-BA72-C8FE-DD2E3B82FF42}"/>
              </a:ext>
            </a:extLst>
          </p:cNvPr>
          <p:cNvSpPr txBox="1"/>
          <p:nvPr/>
        </p:nvSpPr>
        <p:spPr>
          <a:xfrm>
            <a:off x="5528173" y="4975935"/>
            <a:ext cx="113812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E2E</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Auditability with Microsoft Purview</a:t>
            </a:r>
          </a:p>
        </p:txBody>
      </p:sp>
      <p:sp>
        <p:nvSpPr>
          <p:cNvPr id="89" name="Rounded Rectangle 30">
            <a:extLst>
              <a:ext uri="{FF2B5EF4-FFF2-40B4-BE49-F238E27FC236}">
                <a16:creationId xmlns:a16="http://schemas.microsoft.com/office/drawing/2014/main" id="{0CA114AA-F87C-177A-EC69-380E04D78398}"/>
              </a:ext>
              <a:ext uri="{C183D7F6-B498-43B3-948B-1728B52AA6E4}">
                <adec:decorative xmlns:adec="http://schemas.microsoft.com/office/drawing/2017/decorative" val="1"/>
              </a:ext>
            </a:extLst>
          </p:cNvPr>
          <p:cNvSpPr/>
          <p:nvPr/>
        </p:nvSpPr>
        <p:spPr bwMode="auto">
          <a:xfrm>
            <a:off x="6910134" y="4542483"/>
            <a:ext cx="1377130" cy="1429429"/>
          </a:xfrm>
          <a:prstGeom prst="roundRect">
            <a:avLst>
              <a:gd name="adj" fmla="val 1079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11" name="Oval 110">
            <a:extLst>
              <a:ext uri="{FF2B5EF4-FFF2-40B4-BE49-F238E27FC236}">
                <a16:creationId xmlns:a16="http://schemas.microsoft.com/office/drawing/2014/main" id="{F238B281-FE33-A02A-E5C5-BAAB21EA73D6}"/>
              </a:ext>
              <a:ext uri="{C183D7F6-B498-43B3-948B-1728B52AA6E4}">
                <adec:decorative xmlns:adec="http://schemas.microsoft.com/office/drawing/2017/decorative" val="1"/>
              </a:ext>
            </a:extLst>
          </p:cNvPr>
          <p:cNvSpPr/>
          <p:nvPr/>
        </p:nvSpPr>
        <p:spPr bwMode="auto">
          <a:xfrm>
            <a:off x="7340359" y="4290518"/>
            <a:ext cx="516680" cy="516680"/>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33" name="Graphic 131">
            <a:extLst>
              <a:ext uri="{FF2B5EF4-FFF2-40B4-BE49-F238E27FC236}">
                <a16:creationId xmlns:a16="http://schemas.microsoft.com/office/drawing/2014/main" id="{03A3FF7D-4CF0-44B7-9B6D-DF7DC385618F}"/>
              </a:ext>
              <a:ext uri="{C183D7F6-B498-43B3-948B-1728B52AA6E4}">
                <adec:decorative xmlns:adec="http://schemas.microsoft.com/office/drawing/2017/decorative" val="1"/>
              </a:ext>
            </a:extLst>
          </p:cNvPr>
          <p:cNvSpPr>
            <a:spLocks noChangeAspect="1"/>
          </p:cNvSpPr>
          <p:nvPr/>
        </p:nvSpPr>
        <p:spPr>
          <a:xfrm>
            <a:off x="7483641" y="4405036"/>
            <a:ext cx="230116" cy="287645"/>
          </a:xfrm>
          <a:custGeom>
            <a:avLst/>
            <a:gdLst>
              <a:gd name="connsiteX0" fmla="*/ 203832 w 407664"/>
              <a:gd name="connsiteY0" fmla="*/ 0 h 509580"/>
              <a:gd name="connsiteX1" fmla="*/ 305748 w 407664"/>
              <a:gd name="connsiteY1" fmla="*/ 101916 h 509580"/>
              <a:gd name="connsiteX2" fmla="*/ 305748 w 407664"/>
              <a:gd name="connsiteY2" fmla="*/ 152874 h 509580"/>
              <a:gd name="connsiteX3" fmla="*/ 369446 w 407664"/>
              <a:gd name="connsiteY3" fmla="*/ 152874 h 509580"/>
              <a:gd name="connsiteX4" fmla="*/ 407664 w 407664"/>
              <a:gd name="connsiteY4" fmla="*/ 191093 h 509580"/>
              <a:gd name="connsiteX5" fmla="*/ 407664 w 407664"/>
              <a:gd name="connsiteY5" fmla="*/ 471362 h 509580"/>
              <a:gd name="connsiteX6" fmla="*/ 369446 w 407664"/>
              <a:gd name="connsiteY6" fmla="*/ 509580 h 509580"/>
              <a:gd name="connsiteX7" fmla="*/ 38219 w 407664"/>
              <a:gd name="connsiteY7" fmla="*/ 509580 h 509580"/>
              <a:gd name="connsiteX8" fmla="*/ 0 w 407664"/>
              <a:gd name="connsiteY8" fmla="*/ 471362 h 509580"/>
              <a:gd name="connsiteX9" fmla="*/ 0 w 407664"/>
              <a:gd name="connsiteY9" fmla="*/ 191093 h 509580"/>
              <a:gd name="connsiteX10" fmla="*/ 38219 w 407664"/>
              <a:gd name="connsiteY10" fmla="*/ 152874 h 509580"/>
              <a:gd name="connsiteX11" fmla="*/ 101916 w 407664"/>
              <a:gd name="connsiteY11" fmla="*/ 152874 h 509580"/>
              <a:gd name="connsiteX12" fmla="*/ 101916 w 407664"/>
              <a:gd name="connsiteY12" fmla="*/ 101916 h 509580"/>
              <a:gd name="connsiteX13" fmla="*/ 203832 w 407664"/>
              <a:gd name="connsiteY13" fmla="*/ 0 h 509580"/>
              <a:gd name="connsiteX14" fmla="*/ 203832 w 407664"/>
              <a:gd name="connsiteY14" fmla="*/ 293009 h 509580"/>
              <a:gd name="connsiteX15" fmla="*/ 165614 w 407664"/>
              <a:gd name="connsiteY15" fmla="*/ 331227 h 509580"/>
              <a:gd name="connsiteX16" fmla="*/ 203832 w 407664"/>
              <a:gd name="connsiteY16" fmla="*/ 369446 h 509580"/>
              <a:gd name="connsiteX17" fmla="*/ 242051 w 407664"/>
              <a:gd name="connsiteY17" fmla="*/ 331227 h 509580"/>
              <a:gd name="connsiteX18" fmla="*/ 203832 w 407664"/>
              <a:gd name="connsiteY18" fmla="*/ 293009 h 509580"/>
              <a:gd name="connsiteX19" fmla="*/ 203832 w 407664"/>
              <a:gd name="connsiteY19" fmla="*/ 50958 h 509580"/>
              <a:gd name="connsiteX20" fmla="*/ 152874 w 407664"/>
              <a:gd name="connsiteY20" fmla="*/ 101916 h 509580"/>
              <a:gd name="connsiteX21" fmla="*/ 152874 w 407664"/>
              <a:gd name="connsiteY21" fmla="*/ 152874 h 509580"/>
              <a:gd name="connsiteX22" fmla="*/ 254790 w 407664"/>
              <a:gd name="connsiteY22" fmla="*/ 152874 h 509580"/>
              <a:gd name="connsiteX23" fmla="*/ 254790 w 407664"/>
              <a:gd name="connsiteY23" fmla="*/ 101916 h 509580"/>
              <a:gd name="connsiteX24" fmla="*/ 203832 w 407664"/>
              <a:gd name="connsiteY24" fmla="*/ 50958 h 5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7664" h="509580">
                <a:moveTo>
                  <a:pt x="203832" y="0"/>
                </a:moveTo>
                <a:cubicBezTo>
                  <a:pt x="260118" y="0"/>
                  <a:pt x="305748" y="45629"/>
                  <a:pt x="305748" y="101916"/>
                </a:cubicBezTo>
                <a:lnTo>
                  <a:pt x="305748" y="152874"/>
                </a:lnTo>
                <a:lnTo>
                  <a:pt x="369446" y="152874"/>
                </a:lnTo>
                <a:cubicBezTo>
                  <a:pt x="390552" y="152874"/>
                  <a:pt x="407664" y="169985"/>
                  <a:pt x="407664" y="191093"/>
                </a:cubicBezTo>
                <a:lnTo>
                  <a:pt x="407664" y="471362"/>
                </a:lnTo>
                <a:cubicBezTo>
                  <a:pt x="407664" y="492468"/>
                  <a:pt x="390552" y="509580"/>
                  <a:pt x="369446" y="509580"/>
                </a:cubicBezTo>
                <a:lnTo>
                  <a:pt x="38219" y="509580"/>
                </a:lnTo>
                <a:cubicBezTo>
                  <a:pt x="17111" y="509580"/>
                  <a:pt x="0" y="492468"/>
                  <a:pt x="0" y="471362"/>
                </a:cubicBezTo>
                <a:lnTo>
                  <a:pt x="0" y="191093"/>
                </a:lnTo>
                <a:cubicBezTo>
                  <a:pt x="0" y="169985"/>
                  <a:pt x="17111" y="152874"/>
                  <a:pt x="38219" y="152874"/>
                </a:cubicBezTo>
                <a:lnTo>
                  <a:pt x="101916" y="152874"/>
                </a:lnTo>
                <a:lnTo>
                  <a:pt x="101916" y="101916"/>
                </a:lnTo>
                <a:cubicBezTo>
                  <a:pt x="101916" y="45629"/>
                  <a:pt x="147545" y="0"/>
                  <a:pt x="203832" y="0"/>
                </a:cubicBezTo>
                <a:close/>
                <a:moveTo>
                  <a:pt x="203832" y="293009"/>
                </a:moveTo>
                <a:cubicBezTo>
                  <a:pt x="182725" y="293009"/>
                  <a:pt x="165614" y="310120"/>
                  <a:pt x="165614" y="331227"/>
                </a:cubicBezTo>
                <a:cubicBezTo>
                  <a:pt x="165614" y="352334"/>
                  <a:pt x="182725" y="369446"/>
                  <a:pt x="203832" y="369446"/>
                </a:cubicBezTo>
                <a:cubicBezTo>
                  <a:pt x="224939" y="369446"/>
                  <a:pt x="242051" y="352334"/>
                  <a:pt x="242051" y="331227"/>
                </a:cubicBezTo>
                <a:cubicBezTo>
                  <a:pt x="242051" y="310120"/>
                  <a:pt x="224939" y="293009"/>
                  <a:pt x="203832" y="293009"/>
                </a:cubicBezTo>
                <a:close/>
                <a:moveTo>
                  <a:pt x="203832" y="50958"/>
                </a:moveTo>
                <a:cubicBezTo>
                  <a:pt x="175688" y="50958"/>
                  <a:pt x="152874" y="73773"/>
                  <a:pt x="152874" y="101916"/>
                </a:cubicBezTo>
                <a:lnTo>
                  <a:pt x="152874" y="152874"/>
                </a:lnTo>
                <a:lnTo>
                  <a:pt x="254790" y="152874"/>
                </a:lnTo>
                <a:lnTo>
                  <a:pt x="254790" y="101916"/>
                </a:lnTo>
                <a:cubicBezTo>
                  <a:pt x="254790" y="73773"/>
                  <a:pt x="231976" y="50958"/>
                  <a:pt x="203832" y="50958"/>
                </a:cubicBezTo>
                <a:close/>
              </a:path>
            </a:pathLst>
          </a:custGeom>
          <a:solidFill>
            <a:schemeClr val="bg1"/>
          </a:solidFill>
          <a:ln w="254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1" name="TextBox 100">
            <a:extLst>
              <a:ext uri="{FF2B5EF4-FFF2-40B4-BE49-F238E27FC236}">
                <a16:creationId xmlns:a16="http://schemas.microsoft.com/office/drawing/2014/main" id="{2C8E2A5C-D5D8-C9D8-74B5-DF083DCAA671}"/>
              </a:ext>
            </a:extLst>
          </p:cNvPr>
          <p:cNvSpPr txBox="1"/>
          <p:nvPr/>
        </p:nvSpPr>
        <p:spPr>
          <a:xfrm>
            <a:off x="7029637" y="4975935"/>
            <a:ext cx="113812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Information  protection labels with Microsoft Purview</a:t>
            </a:r>
          </a:p>
        </p:txBody>
      </p:sp>
      <p:sp>
        <p:nvSpPr>
          <p:cNvPr id="103" name="Rounded Rectangle 30">
            <a:extLst>
              <a:ext uri="{FF2B5EF4-FFF2-40B4-BE49-F238E27FC236}">
                <a16:creationId xmlns:a16="http://schemas.microsoft.com/office/drawing/2014/main" id="{60BF2175-D1CB-D302-9429-9AC7F8030E04}"/>
              </a:ext>
              <a:ext uri="{C183D7F6-B498-43B3-948B-1728B52AA6E4}">
                <adec:decorative xmlns:adec="http://schemas.microsoft.com/office/drawing/2017/decorative" val="1"/>
              </a:ext>
            </a:extLst>
          </p:cNvPr>
          <p:cNvSpPr/>
          <p:nvPr/>
        </p:nvSpPr>
        <p:spPr bwMode="auto">
          <a:xfrm>
            <a:off x="8411598" y="4542483"/>
            <a:ext cx="1377130" cy="1429429"/>
          </a:xfrm>
          <a:prstGeom prst="roundRect">
            <a:avLst>
              <a:gd name="adj" fmla="val 1079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09" name="Oval 108">
            <a:extLst>
              <a:ext uri="{FF2B5EF4-FFF2-40B4-BE49-F238E27FC236}">
                <a16:creationId xmlns:a16="http://schemas.microsoft.com/office/drawing/2014/main" id="{BB20CA15-E806-EBAE-DA5B-FA7368414F09}"/>
              </a:ext>
              <a:ext uri="{C183D7F6-B498-43B3-948B-1728B52AA6E4}">
                <adec:decorative xmlns:adec="http://schemas.microsoft.com/office/drawing/2017/decorative" val="1"/>
              </a:ext>
            </a:extLst>
          </p:cNvPr>
          <p:cNvSpPr/>
          <p:nvPr/>
        </p:nvSpPr>
        <p:spPr bwMode="auto">
          <a:xfrm>
            <a:off x="8841823" y="4290518"/>
            <a:ext cx="516680" cy="516680"/>
          </a:xfrm>
          <a:prstGeom prst="ellipse">
            <a:avLst/>
          </a:prstGeom>
          <a:solidFill>
            <a:srgbClr val="D9D9D9"/>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marL="0" marR="0" lvl="0" indent="0" algn="l" defTabSz="773105" rtl="0" eaLnBrk="1" fontAlgn="base" latinLnBrk="0" hangingPunct="1">
              <a:lnSpc>
                <a:spcPct val="100000"/>
              </a:lnSpc>
              <a:spcBef>
                <a:spcPct val="0"/>
              </a:spcBef>
              <a:spcAft>
                <a:spcPct val="0"/>
              </a:spcAft>
              <a:buClrTx/>
              <a:buSzTx/>
              <a:buFontTx/>
              <a:buNone/>
              <a:tabLst/>
              <a:defRPr/>
            </a:pPr>
            <a:endParaRPr kumimoji="0" lang="en-US" sz="1653" b="1" i="0" u="none" strike="noStrike" kern="1200" cap="none" spc="0" normalizeH="0" baseline="0" noProof="0" err="1">
              <a:ln>
                <a:noFill/>
              </a:ln>
              <a:solidFill>
                <a:srgbClr val="FFFFFF"/>
              </a:solidFill>
              <a:effectLst/>
              <a:uLnTx/>
              <a:uFillTx/>
              <a:latin typeface="Segoe UI Variable Display Semibold" pitchFamily="2" charset="0"/>
              <a:ea typeface="+mn-ea"/>
              <a:cs typeface="Segoe Sans Display Semibold" pitchFamily="2" charset="0"/>
            </a:endParaRPr>
          </a:p>
        </p:txBody>
      </p:sp>
      <p:pic>
        <p:nvPicPr>
          <p:cNvPr id="110" name="Picture 109">
            <a:extLst>
              <a:ext uri="{FF2B5EF4-FFF2-40B4-BE49-F238E27FC236}">
                <a16:creationId xmlns:a16="http://schemas.microsoft.com/office/drawing/2014/main" id="{D493EE21-F1DD-B89C-E7A1-4AEDB5DE33B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932313" y="4381010"/>
            <a:ext cx="335700" cy="335697"/>
          </a:xfrm>
          <a:prstGeom prst="rect">
            <a:avLst/>
          </a:prstGeom>
        </p:spPr>
      </p:pic>
      <p:sp>
        <p:nvSpPr>
          <p:cNvPr id="104" name="TextBox 103">
            <a:extLst>
              <a:ext uri="{FF2B5EF4-FFF2-40B4-BE49-F238E27FC236}">
                <a16:creationId xmlns:a16="http://schemas.microsoft.com/office/drawing/2014/main" id="{BAAD4EC0-8620-9C77-A7DB-C58FC4CE4A50}"/>
              </a:ext>
            </a:extLst>
          </p:cNvPr>
          <p:cNvSpPr txBox="1"/>
          <p:nvPr/>
        </p:nvSpPr>
        <p:spPr>
          <a:xfrm>
            <a:off x="8531101" y="4975935"/>
            <a:ext cx="113812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Additional advanced tools in Microsoft</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Purview</a:t>
            </a:r>
          </a:p>
        </p:txBody>
      </p:sp>
      <p:sp>
        <p:nvSpPr>
          <p:cNvPr id="106" name="Rounded Rectangle 30">
            <a:extLst>
              <a:ext uri="{FF2B5EF4-FFF2-40B4-BE49-F238E27FC236}">
                <a16:creationId xmlns:a16="http://schemas.microsoft.com/office/drawing/2014/main" id="{F9762008-A0BD-9194-1EA6-0ABF240D829A}"/>
              </a:ext>
              <a:ext uri="{C183D7F6-B498-43B3-948B-1728B52AA6E4}">
                <adec:decorative xmlns:adec="http://schemas.microsoft.com/office/drawing/2017/decorative" val="1"/>
              </a:ext>
            </a:extLst>
          </p:cNvPr>
          <p:cNvSpPr/>
          <p:nvPr/>
        </p:nvSpPr>
        <p:spPr bwMode="auto">
          <a:xfrm>
            <a:off x="9913062" y="4542483"/>
            <a:ext cx="1377130" cy="1429429"/>
          </a:xfrm>
          <a:prstGeom prst="roundRect">
            <a:avLst>
              <a:gd name="adj" fmla="val 1079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18" name="Oval 117">
            <a:extLst>
              <a:ext uri="{FF2B5EF4-FFF2-40B4-BE49-F238E27FC236}">
                <a16:creationId xmlns:a16="http://schemas.microsoft.com/office/drawing/2014/main" id="{72899DEF-B2B4-6B4E-7CE2-FA7C57591CA0}"/>
              </a:ext>
              <a:ext uri="{C183D7F6-B498-43B3-948B-1728B52AA6E4}">
                <adec:decorative xmlns:adec="http://schemas.microsoft.com/office/drawing/2017/decorative" val="1"/>
              </a:ext>
            </a:extLst>
          </p:cNvPr>
          <p:cNvSpPr/>
          <p:nvPr/>
        </p:nvSpPr>
        <p:spPr bwMode="auto">
          <a:xfrm>
            <a:off x="10343287" y="4290518"/>
            <a:ext cx="516680" cy="516680"/>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t>
            </a:r>
          </a:p>
        </p:txBody>
      </p:sp>
      <p:sp>
        <p:nvSpPr>
          <p:cNvPr id="107" name="TextBox 106">
            <a:extLst>
              <a:ext uri="{FF2B5EF4-FFF2-40B4-BE49-F238E27FC236}">
                <a16:creationId xmlns:a16="http://schemas.microsoft.com/office/drawing/2014/main" id="{3150EBED-F29C-24AD-7C7C-434C83AB23B4}"/>
              </a:ext>
            </a:extLst>
          </p:cNvPr>
          <p:cNvSpPr txBox="1"/>
          <p:nvPr/>
        </p:nvSpPr>
        <p:spPr>
          <a:xfrm>
            <a:off x="10032565" y="4975935"/>
            <a:ext cx="1138124"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3</a:t>
            </a:r>
            <a:r>
              <a:rPr kumimoji="0" lang="en-US" sz="1200" b="0" i="0" u="none" strike="noStrike" kern="1200" cap="none" spc="0" normalizeH="0" baseline="30000" noProof="0">
                <a:ln>
                  <a:noFill/>
                </a:ln>
                <a:solidFill>
                  <a:srgbClr val="000000"/>
                </a:solidFill>
                <a:effectLst/>
                <a:uLnTx/>
                <a:uFillTx/>
                <a:latin typeface="Segoe UI"/>
                <a:ea typeface="+mn-ea"/>
                <a:cs typeface="+mn-cs"/>
              </a:rPr>
              <a:t>rd</a:t>
            </a:r>
            <a:r>
              <a:rPr kumimoji="0" lang="en-US" sz="1200" b="0" i="0" u="none" strike="noStrike" kern="1200" cap="none" spc="0" normalizeH="0" baseline="0" noProof="0">
                <a:ln>
                  <a:noFill/>
                </a:ln>
                <a:solidFill>
                  <a:srgbClr val="000000"/>
                </a:solidFill>
                <a:effectLst/>
                <a:uLnTx/>
                <a:uFillTx/>
                <a:latin typeface="Segoe UI"/>
                <a:ea typeface="+mn-ea"/>
                <a:cs typeface="+mn-cs"/>
              </a:rPr>
              <a:t> party and </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in-house governance</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&amp; security solutions</a:t>
            </a:r>
          </a:p>
        </p:txBody>
      </p:sp>
      <p:sp>
        <p:nvSpPr>
          <p:cNvPr id="9" name="Slide Number Placeholder 8">
            <a:extLst>
              <a:ext uri="{FF2B5EF4-FFF2-40B4-BE49-F238E27FC236}">
                <a16:creationId xmlns:a16="http://schemas.microsoft.com/office/drawing/2014/main" id="{8022DEF0-7092-3F56-74C7-07824C0B48F6}"/>
              </a:ext>
            </a:extLst>
          </p:cNvPr>
          <p:cNvSpPr>
            <a:spLocks noGrp="1"/>
          </p:cNvSpPr>
          <p:nvPr>
            <p:ph type="sldNum" sz="quarter" idx="11"/>
          </p:nvPr>
        </p:nvSpPr>
        <p:spPr/>
        <p:txBody>
          <a:bodyPr/>
          <a:lstStyle/>
          <a:p>
            <a:fld id="{B1356FBF-028C-F74E-A7B4-9B8ED246DD1B}" type="slidenum">
              <a:rPr lang="en-US" smtClean="0"/>
              <a:pPr/>
              <a:t>105</a:t>
            </a:fld>
            <a:endParaRPr lang="en-US"/>
          </a:p>
        </p:txBody>
      </p:sp>
    </p:spTree>
    <p:extLst>
      <p:ext uri="{BB962C8B-B14F-4D97-AF65-F5344CB8AC3E}">
        <p14:creationId xmlns:p14="http://schemas.microsoft.com/office/powerpoint/2010/main" val="10455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2.59259E-6 L 0 0.03541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8.33333E-7 -2.96296E-6 L -8.33333E-7 0.03542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139"/>
                                        </p:tgtEl>
                                        <p:attrNameLst>
                                          <p:attrName>style.visibility</p:attrName>
                                        </p:attrNameLst>
                                      </p:cBhvr>
                                      <p:to>
                                        <p:strVal val="visible"/>
                                      </p:to>
                                    </p:set>
                                    <p:animEffect transition="in" filter="fade">
                                      <p:cBhvr>
                                        <p:cTn id="17" dur="500"/>
                                        <p:tgtEl>
                                          <p:spTgt spid="139"/>
                                        </p:tgtEl>
                                      </p:cBhvr>
                                    </p:animEffect>
                                  </p:childTnLst>
                                </p:cTn>
                              </p:par>
                              <p:par>
                                <p:cTn id="18" presetID="42" presetClass="path" presetSubtype="0" decel="100000" fill="hold" grpId="1" nodeType="withEffect">
                                  <p:stCondLst>
                                    <p:cond delay="200"/>
                                  </p:stCondLst>
                                  <p:childTnLst>
                                    <p:animMotion origin="layout" path="M -8.33333E-7 -2.96296E-6 L -8.33333E-7 0.03542 " pathEditMode="relative" rAng="0" ptsTypes="AA">
                                      <p:cBhvr>
                                        <p:cTn id="19" dur="700" spd="-100000" fill="hold"/>
                                        <p:tgtEl>
                                          <p:spTgt spid="139"/>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43"/>
                                        </p:tgtEl>
                                        <p:attrNameLst>
                                          <p:attrName>style.visibility</p:attrName>
                                        </p:attrNameLst>
                                      </p:cBhvr>
                                      <p:to>
                                        <p:strVal val="visible"/>
                                      </p:to>
                                    </p:set>
                                    <p:animEffect transition="in" filter="fade">
                                      <p:cBhvr>
                                        <p:cTn id="22" dur="500"/>
                                        <p:tgtEl>
                                          <p:spTgt spid="143"/>
                                        </p:tgtEl>
                                      </p:cBhvr>
                                    </p:animEffect>
                                  </p:childTnLst>
                                </p:cTn>
                              </p:par>
                              <p:par>
                                <p:cTn id="23" presetID="42" presetClass="path" presetSubtype="0" decel="100000" fill="hold" grpId="1" nodeType="withEffect">
                                  <p:stCondLst>
                                    <p:cond delay="200"/>
                                  </p:stCondLst>
                                  <p:childTnLst>
                                    <p:animMotion origin="layout" path="M -8.33333E-7 -2.96296E-6 L -8.33333E-7 0.03542 " pathEditMode="relative" rAng="0" ptsTypes="AA">
                                      <p:cBhvr>
                                        <p:cTn id="24" dur="700" spd="-100000" fill="hold"/>
                                        <p:tgtEl>
                                          <p:spTgt spid="143"/>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147"/>
                                        </p:tgtEl>
                                        <p:attrNameLst>
                                          <p:attrName>style.visibility</p:attrName>
                                        </p:attrNameLst>
                                      </p:cBhvr>
                                      <p:to>
                                        <p:strVal val="visible"/>
                                      </p:to>
                                    </p:set>
                                    <p:animEffect transition="in" filter="fade">
                                      <p:cBhvr>
                                        <p:cTn id="27" dur="500"/>
                                        <p:tgtEl>
                                          <p:spTgt spid="147"/>
                                        </p:tgtEl>
                                      </p:cBhvr>
                                    </p:animEffect>
                                  </p:childTnLst>
                                </p:cTn>
                              </p:par>
                              <p:par>
                                <p:cTn id="28" presetID="42" presetClass="path" presetSubtype="0" decel="100000" fill="hold" grpId="1" nodeType="withEffect">
                                  <p:stCondLst>
                                    <p:cond delay="200"/>
                                  </p:stCondLst>
                                  <p:childTnLst>
                                    <p:animMotion origin="layout" path="M -8.33333E-7 -2.96296E-6 L -8.33333E-7 0.03542 " pathEditMode="relative" rAng="0" ptsTypes="AA">
                                      <p:cBhvr>
                                        <p:cTn id="29" dur="700" spd="-100000" fill="hold"/>
                                        <p:tgtEl>
                                          <p:spTgt spid="147"/>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500"/>
                                        <p:tgtEl>
                                          <p:spTgt spid="148"/>
                                        </p:tgtEl>
                                      </p:cBhvr>
                                    </p:animEffect>
                                  </p:childTnLst>
                                </p:cTn>
                              </p:par>
                              <p:par>
                                <p:cTn id="33" presetID="42" presetClass="path" presetSubtype="0" decel="100000" fill="hold" grpId="1" nodeType="withEffect">
                                  <p:stCondLst>
                                    <p:cond delay="200"/>
                                  </p:stCondLst>
                                  <p:childTnLst>
                                    <p:animMotion origin="layout" path="M -8.33333E-7 -2.96296E-6 L -8.33333E-7 0.03542 " pathEditMode="relative" rAng="0" ptsTypes="AA">
                                      <p:cBhvr>
                                        <p:cTn id="34" dur="700" spd="-100000" fill="hold"/>
                                        <p:tgtEl>
                                          <p:spTgt spid="148"/>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118"/>
                                        </p:tgtEl>
                                        <p:attrNameLst>
                                          <p:attrName>style.visibility</p:attrName>
                                        </p:attrNameLst>
                                      </p:cBhvr>
                                      <p:to>
                                        <p:strVal val="visible"/>
                                      </p:to>
                                    </p:set>
                                    <p:animEffect transition="in" filter="fade">
                                      <p:cBhvr>
                                        <p:cTn id="37" dur="500"/>
                                        <p:tgtEl>
                                          <p:spTgt spid="118"/>
                                        </p:tgtEl>
                                      </p:cBhvr>
                                    </p:animEffect>
                                  </p:childTnLst>
                                </p:cTn>
                              </p:par>
                              <p:par>
                                <p:cTn id="38" presetID="42" presetClass="path" presetSubtype="0" decel="100000" fill="hold" grpId="1" nodeType="withEffect">
                                  <p:stCondLst>
                                    <p:cond delay="300"/>
                                  </p:stCondLst>
                                  <p:childTnLst>
                                    <p:animMotion origin="layout" path="M -8.33333E-7 -2.96296E-6 L -8.33333E-7 0.03542 " pathEditMode="relative" rAng="0" ptsTypes="AA">
                                      <p:cBhvr>
                                        <p:cTn id="39" dur="700" spd="-100000" fill="hold"/>
                                        <p:tgtEl>
                                          <p:spTgt spid="118"/>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109"/>
                                        </p:tgtEl>
                                        <p:attrNameLst>
                                          <p:attrName>style.visibility</p:attrName>
                                        </p:attrNameLst>
                                      </p:cBhvr>
                                      <p:to>
                                        <p:strVal val="visible"/>
                                      </p:to>
                                    </p:set>
                                    <p:animEffect transition="in" filter="fade">
                                      <p:cBhvr>
                                        <p:cTn id="42" dur="500"/>
                                        <p:tgtEl>
                                          <p:spTgt spid="109"/>
                                        </p:tgtEl>
                                      </p:cBhvr>
                                    </p:animEffect>
                                  </p:childTnLst>
                                </p:cTn>
                              </p:par>
                              <p:par>
                                <p:cTn id="43" presetID="42" presetClass="path" presetSubtype="0" decel="100000" fill="hold" grpId="1" nodeType="withEffect">
                                  <p:stCondLst>
                                    <p:cond delay="300"/>
                                  </p:stCondLst>
                                  <p:childTnLst>
                                    <p:animMotion origin="layout" path="M -8.33333E-7 -2.96296E-6 L -8.33333E-7 0.03542 " pathEditMode="relative" rAng="0" ptsTypes="AA">
                                      <p:cBhvr>
                                        <p:cTn id="44" dur="700" spd="-100000" fill="hold"/>
                                        <p:tgtEl>
                                          <p:spTgt spid="109"/>
                                        </p:tgtEl>
                                        <p:attrNameLst>
                                          <p:attrName>ppt_x</p:attrName>
                                          <p:attrName>ppt_y</p:attrName>
                                        </p:attrNameLst>
                                      </p:cBhvr>
                                      <p:rCtr x="0" y="1759"/>
                                    </p:animMotion>
                                  </p:childTnLst>
                                </p:cTn>
                              </p:par>
                              <p:par>
                                <p:cTn id="45" presetID="10" presetClass="entr" presetSubtype="0" fill="hold" nodeType="withEffect">
                                  <p:stCondLst>
                                    <p:cond delay="300"/>
                                  </p:stCondLst>
                                  <p:childTnLst>
                                    <p:set>
                                      <p:cBhvr>
                                        <p:cTn id="46" dur="1" fill="hold">
                                          <p:stCondLst>
                                            <p:cond delay="0"/>
                                          </p:stCondLst>
                                        </p:cTn>
                                        <p:tgtEl>
                                          <p:spTgt spid="110"/>
                                        </p:tgtEl>
                                        <p:attrNameLst>
                                          <p:attrName>style.visibility</p:attrName>
                                        </p:attrNameLst>
                                      </p:cBhvr>
                                      <p:to>
                                        <p:strVal val="visible"/>
                                      </p:to>
                                    </p:set>
                                    <p:animEffect transition="in" filter="fade">
                                      <p:cBhvr>
                                        <p:cTn id="47" dur="500"/>
                                        <p:tgtEl>
                                          <p:spTgt spid="110"/>
                                        </p:tgtEl>
                                      </p:cBhvr>
                                    </p:animEffect>
                                  </p:childTnLst>
                                </p:cTn>
                              </p:par>
                              <p:par>
                                <p:cTn id="48" presetID="42" presetClass="path" presetSubtype="0" decel="100000" fill="hold" nodeType="withEffect">
                                  <p:stCondLst>
                                    <p:cond delay="300"/>
                                  </p:stCondLst>
                                  <p:childTnLst>
                                    <p:animMotion origin="layout" path="M -4.16667E-6 -4.44444E-6 L -4.16667E-6 0.03542 " pathEditMode="relative" rAng="0" ptsTypes="AA">
                                      <p:cBhvr>
                                        <p:cTn id="49" dur="700" spd="-100000" fill="hold"/>
                                        <p:tgtEl>
                                          <p:spTgt spid="110"/>
                                        </p:tgtEl>
                                        <p:attrNameLst>
                                          <p:attrName>ppt_x</p:attrName>
                                          <p:attrName>ppt_y</p:attrName>
                                        </p:attrNameLst>
                                      </p:cBhvr>
                                      <p:rCtr x="0" y="1759"/>
                                    </p:animMotion>
                                  </p:childTnLst>
                                </p:cTn>
                              </p:par>
                              <p:par>
                                <p:cTn id="50" presetID="10" presetClass="entr" presetSubtype="0" fill="hold" grpId="0" nodeType="withEffect">
                                  <p:stCondLst>
                                    <p:cond delay="300"/>
                                  </p:stCondLst>
                                  <p:childTnLst>
                                    <p:set>
                                      <p:cBhvr>
                                        <p:cTn id="51" dur="1" fill="hold">
                                          <p:stCondLst>
                                            <p:cond delay="0"/>
                                          </p:stCondLst>
                                        </p:cTn>
                                        <p:tgtEl>
                                          <p:spTgt spid="111"/>
                                        </p:tgtEl>
                                        <p:attrNameLst>
                                          <p:attrName>style.visibility</p:attrName>
                                        </p:attrNameLst>
                                      </p:cBhvr>
                                      <p:to>
                                        <p:strVal val="visible"/>
                                      </p:to>
                                    </p:set>
                                    <p:animEffect transition="in" filter="fade">
                                      <p:cBhvr>
                                        <p:cTn id="52" dur="500"/>
                                        <p:tgtEl>
                                          <p:spTgt spid="111"/>
                                        </p:tgtEl>
                                      </p:cBhvr>
                                    </p:animEffect>
                                  </p:childTnLst>
                                </p:cTn>
                              </p:par>
                              <p:par>
                                <p:cTn id="53" presetID="42" presetClass="path" presetSubtype="0" decel="100000" fill="hold" grpId="1" nodeType="withEffect">
                                  <p:stCondLst>
                                    <p:cond delay="300"/>
                                  </p:stCondLst>
                                  <p:childTnLst>
                                    <p:animMotion origin="layout" path="M -8.33333E-7 -2.96296E-6 L -8.33333E-7 0.03542 " pathEditMode="relative" rAng="0" ptsTypes="AA">
                                      <p:cBhvr>
                                        <p:cTn id="54" dur="700" spd="-100000" fill="hold"/>
                                        <p:tgtEl>
                                          <p:spTgt spid="111"/>
                                        </p:tgtEl>
                                        <p:attrNameLst>
                                          <p:attrName>ppt_x</p:attrName>
                                          <p:attrName>ppt_y</p:attrName>
                                        </p:attrNameLst>
                                      </p:cBhvr>
                                      <p:rCtr x="0" y="1759"/>
                                    </p:animMotion>
                                  </p:childTnLst>
                                </p:cTn>
                              </p:par>
                              <p:par>
                                <p:cTn id="55" presetID="10" presetClass="entr" presetSubtype="0" fill="hold" grpId="0" nodeType="withEffect">
                                  <p:stCondLst>
                                    <p:cond delay="300"/>
                                  </p:stCondLst>
                                  <p:childTnLst>
                                    <p:set>
                                      <p:cBhvr>
                                        <p:cTn id="56" dur="1" fill="hold">
                                          <p:stCondLst>
                                            <p:cond delay="0"/>
                                          </p:stCondLst>
                                        </p:cTn>
                                        <p:tgtEl>
                                          <p:spTgt spid="133"/>
                                        </p:tgtEl>
                                        <p:attrNameLst>
                                          <p:attrName>style.visibility</p:attrName>
                                        </p:attrNameLst>
                                      </p:cBhvr>
                                      <p:to>
                                        <p:strVal val="visible"/>
                                      </p:to>
                                    </p:set>
                                    <p:animEffect transition="in" filter="fade">
                                      <p:cBhvr>
                                        <p:cTn id="57" dur="500"/>
                                        <p:tgtEl>
                                          <p:spTgt spid="133"/>
                                        </p:tgtEl>
                                      </p:cBhvr>
                                    </p:animEffect>
                                  </p:childTnLst>
                                </p:cTn>
                              </p:par>
                              <p:par>
                                <p:cTn id="58" presetID="42" presetClass="path" presetSubtype="0" decel="100000" fill="hold" grpId="1" nodeType="withEffect">
                                  <p:stCondLst>
                                    <p:cond delay="300"/>
                                  </p:stCondLst>
                                  <p:childTnLst>
                                    <p:animMotion origin="layout" path="M -8.33333E-7 -2.96296E-6 L -8.33333E-7 0.03542 " pathEditMode="relative" rAng="0" ptsTypes="AA">
                                      <p:cBhvr>
                                        <p:cTn id="59" dur="700" spd="-100000" fill="hold"/>
                                        <p:tgtEl>
                                          <p:spTgt spid="133"/>
                                        </p:tgtEl>
                                        <p:attrNameLst>
                                          <p:attrName>ppt_x</p:attrName>
                                          <p:attrName>ppt_y</p:attrName>
                                        </p:attrNameLst>
                                      </p:cBhvr>
                                      <p:rCtr x="0" y="1759"/>
                                    </p:animMotion>
                                  </p:childTnLst>
                                </p:cTn>
                              </p:par>
                              <p:par>
                                <p:cTn id="60" presetID="10" presetClass="entr" presetSubtype="0" fill="hold" grpId="0" nodeType="withEffect">
                                  <p:stCondLst>
                                    <p:cond delay="300"/>
                                  </p:stCondLst>
                                  <p:childTnLst>
                                    <p:set>
                                      <p:cBhvr>
                                        <p:cTn id="61" dur="1" fill="hold">
                                          <p:stCondLst>
                                            <p:cond delay="0"/>
                                          </p:stCondLst>
                                        </p:cTn>
                                        <p:tgtEl>
                                          <p:spTgt spid="134"/>
                                        </p:tgtEl>
                                        <p:attrNameLst>
                                          <p:attrName>style.visibility</p:attrName>
                                        </p:attrNameLst>
                                      </p:cBhvr>
                                      <p:to>
                                        <p:strVal val="visible"/>
                                      </p:to>
                                    </p:set>
                                    <p:animEffect transition="in" filter="fade">
                                      <p:cBhvr>
                                        <p:cTn id="62" dur="500"/>
                                        <p:tgtEl>
                                          <p:spTgt spid="134"/>
                                        </p:tgtEl>
                                      </p:cBhvr>
                                    </p:animEffect>
                                  </p:childTnLst>
                                </p:cTn>
                              </p:par>
                              <p:par>
                                <p:cTn id="63" presetID="42" presetClass="path" presetSubtype="0" decel="100000" fill="hold" grpId="1" nodeType="withEffect">
                                  <p:stCondLst>
                                    <p:cond delay="300"/>
                                  </p:stCondLst>
                                  <p:childTnLst>
                                    <p:animMotion origin="layout" path="M -8.33333E-7 -2.96296E-6 L -8.33333E-7 0.03542 " pathEditMode="relative" rAng="0" ptsTypes="AA">
                                      <p:cBhvr>
                                        <p:cTn id="64" dur="700" spd="-100000" fill="hold"/>
                                        <p:tgtEl>
                                          <p:spTgt spid="134"/>
                                        </p:tgtEl>
                                        <p:attrNameLst>
                                          <p:attrName>ppt_x</p:attrName>
                                          <p:attrName>ppt_y</p:attrName>
                                        </p:attrNameLst>
                                      </p:cBhvr>
                                      <p:rCtr x="0" y="1759"/>
                                    </p:animMotion>
                                  </p:childTnLst>
                                </p:cTn>
                              </p:par>
                              <p:par>
                                <p:cTn id="65" presetID="10" presetClass="entr" presetSubtype="0" fill="hold" grpId="0" nodeType="withEffect">
                                  <p:stCondLst>
                                    <p:cond delay="300"/>
                                  </p:stCondLst>
                                  <p:childTnLst>
                                    <p:set>
                                      <p:cBhvr>
                                        <p:cTn id="66" dur="1" fill="hold">
                                          <p:stCondLst>
                                            <p:cond delay="0"/>
                                          </p:stCondLst>
                                        </p:cTn>
                                        <p:tgtEl>
                                          <p:spTgt spid="114"/>
                                        </p:tgtEl>
                                        <p:attrNameLst>
                                          <p:attrName>style.visibility</p:attrName>
                                        </p:attrNameLst>
                                      </p:cBhvr>
                                      <p:to>
                                        <p:strVal val="visible"/>
                                      </p:to>
                                    </p:set>
                                    <p:animEffect transition="in" filter="fade">
                                      <p:cBhvr>
                                        <p:cTn id="67" dur="500"/>
                                        <p:tgtEl>
                                          <p:spTgt spid="114"/>
                                        </p:tgtEl>
                                      </p:cBhvr>
                                    </p:animEffect>
                                  </p:childTnLst>
                                </p:cTn>
                              </p:par>
                              <p:par>
                                <p:cTn id="68" presetID="42" presetClass="path" presetSubtype="0" decel="100000" fill="hold" grpId="1" nodeType="withEffect">
                                  <p:stCondLst>
                                    <p:cond delay="300"/>
                                  </p:stCondLst>
                                  <p:childTnLst>
                                    <p:animMotion origin="layout" path="M -8.33333E-7 -2.96296E-6 L -8.33333E-7 0.03542 " pathEditMode="relative" rAng="0" ptsTypes="AA">
                                      <p:cBhvr>
                                        <p:cTn id="69" dur="700" spd="-100000" fill="hold"/>
                                        <p:tgtEl>
                                          <p:spTgt spid="114"/>
                                        </p:tgtEl>
                                        <p:attrNameLst>
                                          <p:attrName>ppt_x</p:attrName>
                                          <p:attrName>ppt_y</p:attrName>
                                        </p:attrNameLst>
                                      </p:cBhvr>
                                      <p:rCtr x="0" y="1759"/>
                                    </p:animMotion>
                                  </p:childTnLst>
                                </p:cTn>
                              </p:par>
                              <p:par>
                                <p:cTn id="70" presetID="10" presetClass="entr" presetSubtype="0" fill="hold" grpId="0" nodeType="withEffect">
                                  <p:stCondLst>
                                    <p:cond delay="300"/>
                                  </p:stCondLst>
                                  <p:childTnLst>
                                    <p:set>
                                      <p:cBhvr>
                                        <p:cTn id="71" dur="1" fill="hold">
                                          <p:stCondLst>
                                            <p:cond delay="0"/>
                                          </p:stCondLst>
                                        </p:cTn>
                                        <p:tgtEl>
                                          <p:spTgt spid="135"/>
                                        </p:tgtEl>
                                        <p:attrNameLst>
                                          <p:attrName>style.visibility</p:attrName>
                                        </p:attrNameLst>
                                      </p:cBhvr>
                                      <p:to>
                                        <p:strVal val="visible"/>
                                      </p:to>
                                    </p:set>
                                    <p:animEffect transition="in" filter="fade">
                                      <p:cBhvr>
                                        <p:cTn id="72" dur="500"/>
                                        <p:tgtEl>
                                          <p:spTgt spid="135"/>
                                        </p:tgtEl>
                                      </p:cBhvr>
                                    </p:animEffect>
                                  </p:childTnLst>
                                </p:cTn>
                              </p:par>
                              <p:par>
                                <p:cTn id="73" presetID="42" presetClass="path" presetSubtype="0" decel="100000" fill="hold" grpId="1" nodeType="withEffect">
                                  <p:stCondLst>
                                    <p:cond delay="300"/>
                                  </p:stCondLst>
                                  <p:childTnLst>
                                    <p:animMotion origin="layout" path="M -8.33333E-7 -2.96296E-6 L -8.33333E-7 0.03542 " pathEditMode="relative" rAng="0" ptsTypes="AA">
                                      <p:cBhvr>
                                        <p:cTn id="74" dur="700" spd="-100000" fill="hold"/>
                                        <p:tgtEl>
                                          <p:spTgt spid="135"/>
                                        </p:tgtEl>
                                        <p:attrNameLst>
                                          <p:attrName>ppt_x</p:attrName>
                                          <p:attrName>ppt_y</p:attrName>
                                        </p:attrNameLst>
                                      </p:cBhvr>
                                      <p:rCtr x="0" y="1759"/>
                                    </p:animMotion>
                                  </p:childTnLst>
                                </p:cTn>
                              </p:par>
                              <p:par>
                                <p:cTn id="75" presetID="10" presetClass="entr" presetSubtype="0" fill="hold" grpId="0" nodeType="withEffect">
                                  <p:stCondLst>
                                    <p:cond delay="300"/>
                                  </p:stCondLst>
                                  <p:childTnLst>
                                    <p:set>
                                      <p:cBhvr>
                                        <p:cTn id="76" dur="1" fill="hold">
                                          <p:stCondLst>
                                            <p:cond delay="0"/>
                                          </p:stCondLst>
                                        </p:cTn>
                                        <p:tgtEl>
                                          <p:spTgt spid="115"/>
                                        </p:tgtEl>
                                        <p:attrNameLst>
                                          <p:attrName>style.visibility</p:attrName>
                                        </p:attrNameLst>
                                      </p:cBhvr>
                                      <p:to>
                                        <p:strVal val="visible"/>
                                      </p:to>
                                    </p:set>
                                    <p:animEffect transition="in" filter="fade">
                                      <p:cBhvr>
                                        <p:cTn id="77" dur="500"/>
                                        <p:tgtEl>
                                          <p:spTgt spid="115"/>
                                        </p:tgtEl>
                                      </p:cBhvr>
                                    </p:animEffect>
                                  </p:childTnLst>
                                </p:cTn>
                              </p:par>
                              <p:par>
                                <p:cTn id="78" presetID="42" presetClass="path" presetSubtype="0" decel="100000" fill="hold" grpId="1" nodeType="withEffect">
                                  <p:stCondLst>
                                    <p:cond delay="300"/>
                                  </p:stCondLst>
                                  <p:childTnLst>
                                    <p:animMotion origin="layout" path="M -8.33333E-7 -2.96296E-6 L -8.33333E-7 0.03542 " pathEditMode="relative" rAng="0" ptsTypes="AA">
                                      <p:cBhvr>
                                        <p:cTn id="79" dur="700" spd="-100000" fill="hold"/>
                                        <p:tgtEl>
                                          <p:spTgt spid="115"/>
                                        </p:tgtEl>
                                        <p:attrNameLst>
                                          <p:attrName>ppt_x</p:attrName>
                                          <p:attrName>ppt_y</p:attrName>
                                        </p:attrNameLst>
                                      </p:cBhvr>
                                      <p:rCtr x="0" y="1759"/>
                                    </p:animMotion>
                                  </p:childTnLst>
                                </p:cTn>
                              </p:par>
                              <p:par>
                                <p:cTn id="80" presetID="10" presetClass="entr" presetSubtype="0" fill="hold" grpId="0" nodeType="withEffect">
                                  <p:stCondLst>
                                    <p:cond delay="300"/>
                                  </p:stCondLst>
                                  <p:childTnLst>
                                    <p:set>
                                      <p:cBhvr>
                                        <p:cTn id="81" dur="1" fill="hold">
                                          <p:stCondLst>
                                            <p:cond delay="0"/>
                                          </p:stCondLst>
                                        </p:cTn>
                                        <p:tgtEl>
                                          <p:spTgt spid="136"/>
                                        </p:tgtEl>
                                        <p:attrNameLst>
                                          <p:attrName>style.visibility</p:attrName>
                                        </p:attrNameLst>
                                      </p:cBhvr>
                                      <p:to>
                                        <p:strVal val="visible"/>
                                      </p:to>
                                    </p:set>
                                    <p:animEffect transition="in" filter="fade">
                                      <p:cBhvr>
                                        <p:cTn id="82" dur="500"/>
                                        <p:tgtEl>
                                          <p:spTgt spid="136"/>
                                        </p:tgtEl>
                                      </p:cBhvr>
                                    </p:animEffect>
                                  </p:childTnLst>
                                </p:cTn>
                              </p:par>
                              <p:par>
                                <p:cTn id="83" presetID="42" presetClass="path" presetSubtype="0" decel="100000" fill="hold" grpId="1" nodeType="withEffect">
                                  <p:stCondLst>
                                    <p:cond delay="300"/>
                                  </p:stCondLst>
                                  <p:childTnLst>
                                    <p:animMotion origin="layout" path="M -8.33333E-7 -2.96296E-6 L -8.33333E-7 0.03542 " pathEditMode="relative" rAng="0" ptsTypes="AA">
                                      <p:cBhvr>
                                        <p:cTn id="84" dur="700" spd="-100000" fill="hold"/>
                                        <p:tgtEl>
                                          <p:spTgt spid="136"/>
                                        </p:tgtEl>
                                        <p:attrNameLst>
                                          <p:attrName>ppt_x</p:attrName>
                                          <p:attrName>ppt_y</p:attrName>
                                        </p:attrNameLst>
                                      </p:cBhvr>
                                      <p:rCtr x="0" y="1759"/>
                                    </p:animMotion>
                                  </p:childTnLst>
                                </p:cTn>
                              </p:par>
                              <p:par>
                                <p:cTn id="85" presetID="10" presetClass="entr" presetSubtype="0" fill="hold" grpId="0" nodeType="withEffect">
                                  <p:stCondLst>
                                    <p:cond delay="300"/>
                                  </p:stCondLst>
                                  <p:childTnLst>
                                    <p:set>
                                      <p:cBhvr>
                                        <p:cTn id="86" dur="1" fill="hold">
                                          <p:stCondLst>
                                            <p:cond delay="0"/>
                                          </p:stCondLst>
                                        </p:cTn>
                                        <p:tgtEl>
                                          <p:spTgt spid="116"/>
                                        </p:tgtEl>
                                        <p:attrNameLst>
                                          <p:attrName>style.visibility</p:attrName>
                                        </p:attrNameLst>
                                      </p:cBhvr>
                                      <p:to>
                                        <p:strVal val="visible"/>
                                      </p:to>
                                    </p:set>
                                    <p:animEffect transition="in" filter="fade">
                                      <p:cBhvr>
                                        <p:cTn id="87" dur="500"/>
                                        <p:tgtEl>
                                          <p:spTgt spid="116"/>
                                        </p:tgtEl>
                                      </p:cBhvr>
                                    </p:animEffect>
                                  </p:childTnLst>
                                </p:cTn>
                              </p:par>
                              <p:par>
                                <p:cTn id="88" presetID="42" presetClass="path" presetSubtype="0" decel="100000" fill="hold" grpId="1" nodeType="withEffect">
                                  <p:stCondLst>
                                    <p:cond delay="300"/>
                                  </p:stCondLst>
                                  <p:childTnLst>
                                    <p:animMotion origin="layout" path="M -8.33333E-7 -2.96296E-6 L -8.33333E-7 0.03542 " pathEditMode="relative" rAng="0" ptsTypes="AA">
                                      <p:cBhvr>
                                        <p:cTn id="89" dur="700" spd="-100000" fill="hold"/>
                                        <p:tgtEl>
                                          <p:spTgt spid="116"/>
                                        </p:tgtEl>
                                        <p:attrNameLst>
                                          <p:attrName>ppt_x</p:attrName>
                                          <p:attrName>ppt_y</p:attrName>
                                        </p:attrNameLst>
                                      </p:cBhvr>
                                      <p:rCtr x="0" y="1759"/>
                                    </p:animMotion>
                                  </p:childTnLst>
                                </p:cTn>
                              </p:par>
                              <p:par>
                                <p:cTn id="90" presetID="10" presetClass="entr" presetSubtype="0" fill="hold" grpId="0" nodeType="withEffect">
                                  <p:stCondLst>
                                    <p:cond delay="300"/>
                                  </p:stCondLst>
                                  <p:childTnLst>
                                    <p:set>
                                      <p:cBhvr>
                                        <p:cTn id="91" dur="1" fill="hold">
                                          <p:stCondLst>
                                            <p:cond delay="0"/>
                                          </p:stCondLst>
                                        </p:cTn>
                                        <p:tgtEl>
                                          <p:spTgt spid="137"/>
                                        </p:tgtEl>
                                        <p:attrNameLst>
                                          <p:attrName>style.visibility</p:attrName>
                                        </p:attrNameLst>
                                      </p:cBhvr>
                                      <p:to>
                                        <p:strVal val="visible"/>
                                      </p:to>
                                    </p:set>
                                    <p:animEffect transition="in" filter="fade">
                                      <p:cBhvr>
                                        <p:cTn id="92" dur="500"/>
                                        <p:tgtEl>
                                          <p:spTgt spid="137"/>
                                        </p:tgtEl>
                                      </p:cBhvr>
                                    </p:animEffect>
                                  </p:childTnLst>
                                </p:cTn>
                              </p:par>
                              <p:par>
                                <p:cTn id="93" presetID="42" presetClass="path" presetSubtype="0" decel="100000" fill="hold" grpId="1" nodeType="withEffect">
                                  <p:stCondLst>
                                    <p:cond delay="300"/>
                                  </p:stCondLst>
                                  <p:childTnLst>
                                    <p:animMotion origin="layout" path="M -8.33333E-7 -2.96296E-6 L -8.33333E-7 0.03542 " pathEditMode="relative" rAng="0" ptsTypes="AA">
                                      <p:cBhvr>
                                        <p:cTn id="94" dur="700" spd="-100000" fill="hold"/>
                                        <p:tgtEl>
                                          <p:spTgt spid="137"/>
                                        </p:tgtEl>
                                        <p:attrNameLst>
                                          <p:attrName>ppt_x</p:attrName>
                                          <p:attrName>ppt_y</p:attrName>
                                        </p:attrNameLst>
                                      </p:cBhvr>
                                      <p:rCtr x="0" y="1759"/>
                                    </p:animMotion>
                                  </p:childTnLst>
                                </p:cTn>
                              </p:par>
                              <p:par>
                                <p:cTn id="95" presetID="10" presetClass="entr" presetSubtype="0" fill="hold" grpId="0" nodeType="withEffect">
                                  <p:stCondLst>
                                    <p:cond delay="300"/>
                                  </p:stCondLst>
                                  <p:childTnLst>
                                    <p:set>
                                      <p:cBhvr>
                                        <p:cTn id="96" dur="1" fill="hold">
                                          <p:stCondLst>
                                            <p:cond delay="0"/>
                                          </p:stCondLst>
                                        </p:cTn>
                                        <p:tgtEl>
                                          <p:spTgt spid="117"/>
                                        </p:tgtEl>
                                        <p:attrNameLst>
                                          <p:attrName>style.visibility</p:attrName>
                                        </p:attrNameLst>
                                      </p:cBhvr>
                                      <p:to>
                                        <p:strVal val="visible"/>
                                      </p:to>
                                    </p:set>
                                    <p:animEffect transition="in" filter="fade">
                                      <p:cBhvr>
                                        <p:cTn id="97" dur="500"/>
                                        <p:tgtEl>
                                          <p:spTgt spid="117"/>
                                        </p:tgtEl>
                                      </p:cBhvr>
                                    </p:animEffect>
                                  </p:childTnLst>
                                </p:cTn>
                              </p:par>
                              <p:par>
                                <p:cTn id="98" presetID="42" presetClass="path" presetSubtype="0" decel="100000" fill="hold" grpId="1" nodeType="withEffect">
                                  <p:stCondLst>
                                    <p:cond delay="300"/>
                                  </p:stCondLst>
                                  <p:childTnLst>
                                    <p:animMotion origin="layout" path="M -8.33333E-7 -2.96296E-6 L -8.33333E-7 0.03542 " pathEditMode="relative" rAng="0" ptsTypes="AA">
                                      <p:cBhvr>
                                        <p:cTn id="99" dur="700" spd="-100000" fill="hold"/>
                                        <p:tgtEl>
                                          <p:spTgt spid="117"/>
                                        </p:tgtEl>
                                        <p:attrNameLst>
                                          <p:attrName>ppt_x</p:attrName>
                                          <p:attrName>ppt_y</p:attrName>
                                        </p:attrNameLst>
                                      </p:cBhvr>
                                      <p:rCtr x="0" y="1759"/>
                                    </p:animMotion>
                                  </p:childTnLst>
                                </p:cTn>
                              </p:par>
                              <p:par>
                                <p:cTn id="100" presetID="10" presetClass="entr" presetSubtype="0" fill="hold" grpId="0" nodeType="withEffect">
                                  <p:stCondLst>
                                    <p:cond delay="30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500"/>
                                        <p:tgtEl>
                                          <p:spTgt spid="6"/>
                                        </p:tgtEl>
                                      </p:cBhvr>
                                    </p:animEffect>
                                  </p:childTnLst>
                                </p:cTn>
                              </p:par>
                              <p:par>
                                <p:cTn id="103" presetID="42" presetClass="path" presetSubtype="0" decel="100000" fill="hold" grpId="1" nodeType="withEffect">
                                  <p:stCondLst>
                                    <p:cond delay="300"/>
                                  </p:stCondLst>
                                  <p:childTnLst>
                                    <p:animMotion origin="layout" path="M -8.33333E-7 -2.96296E-6 L -8.33333E-7 0.03542 " pathEditMode="relative" rAng="0" ptsTypes="AA">
                                      <p:cBhvr>
                                        <p:cTn id="104" dur="700" spd="-100000" fill="hold"/>
                                        <p:tgtEl>
                                          <p:spTgt spid="6"/>
                                        </p:tgtEl>
                                        <p:attrNameLst>
                                          <p:attrName>ppt_x</p:attrName>
                                          <p:attrName>ppt_y</p:attrName>
                                        </p:attrNameLst>
                                      </p:cBhvr>
                                      <p:rCtr x="0" y="1759"/>
                                    </p:animMotion>
                                  </p:childTnLst>
                                </p:cTn>
                              </p:par>
                              <p:par>
                                <p:cTn id="105" presetID="10" presetClass="entr" presetSubtype="0" fill="hold" grpId="0" nodeType="withEffect">
                                  <p:stCondLst>
                                    <p:cond delay="30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500"/>
                                        <p:tgtEl>
                                          <p:spTgt spid="19"/>
                                        </p:tgtEl>
                                      </p:cBhvr>
                                    </p:animEffect>
                                  </p:childTnLst>
                                </p:cTn>
                              </p:par>
                              <p:par>
                                <p:cTn id="108" presetID="42" presetClass="path" presetSubtype="0" decel="100000" fill="hold" grpId="1" nodeType="withEffect">
                                  <p:stCondLst>
                                    <p:cond delay="300"/>
                                  </p:stCondLst>
                                  <p:childTnLst>
                                    <p:animMotion origin="layout" path="M -8.33333E-7 -2.96296E-6 L -8.33333E-7 0.03542 " pathEditMode="relative" rAng="0" ptsTypes="AA">
                                      <p:cBhvr>
                                        <p:cTn id="109" dur="700" spd="-100000" fill="hold"/>
                                        <p:tgtEl>
                                          <p:spTgt spid="19"/>
                                        </p:tgtEl>
                                        <p:attrNameLst>
                                          <p:attrName>ppt_x</p:attrName>
                                          <p:attrName>ppt_y</p:attrName>
                                        </p:attrNameLst>
                                      </p:cBhvr>
                                      <p:rCtr x="0" y="1759"/>
                                    </p:animMotion>
                                  </p:childTnLst>
                                </p:cTn>
                              </p:par>
                              <p:par>
                                <p:cTn id="110" presetID="10" presetClass="entr" presetSubtype="0" fill="hold" grpId="0" nodeType="withEffect">
                                  <p:stCondLst>
                                    <p:cond delay="300"/>
                                  </p:stCondLst>
                                  <p:childTnLst>
                                    <p:set>
                                      <p:cBhvr>
                                        <p:cTn id="111" dur="1" fill="hold">
                                          <p:stCondLst>
                                            <p:cond delay="0"/>
                                          </p:stCondLst>
                                        </p:cTn>
                                        <p:tgtEl>
                                          <p:spTgt spid="80"/>
                                        </p:tgtEl>
                                        <p:attrNameLst>
                                          <p:attrName>style.visibility</p:attrName>
                                        </p:attrNameLst>
                                      </p:cBhvr>
                                      <p:to>
                                        <p:strVal val="visible"/>
                                      </p:to>
                                    </p:set>
                                    <p:animEffect transition="in" filter="fade">
                                      <p:cBhvr>
                                        <p:cTn id="112" dur="500"/>
                                        <p:tgtEl>
                                          <p:spTgt spid="80"/>
                                        </p:tgtEl>
                                      </p:cBhvr>
                                    </p:animEffect>
                                  </p:childTnLst>
                                </p:cTn>
                              </p:par>
                              <p:par>
                                <p:cTn id="113" presetID="42" presetClass="path" presetSubtype="0" decel="100000" fill="hold" grpId="1" nodeType="withEffect">
                                  <p:stCondLst>
                                    <p:cond delay="300"/>
                                  </p:stCondLst>
                                  <p:childTnLst>
                                    <p:animMotion origin="layout" path="M -8.33333E-7 -2.96296E-6 L -8.33333E-7 0.03542 " pathEditMode="relative" rAng="0" ptsTypes="AA">
                                      <p:cBhvr>
                                        <p:cTn id="114" dur="700" spd="-100000" fill="hold"/>
                                        <p:tgtEl>
                                          <p:spTgt spid="80"/>
                                        </p:tgtEl>
                                        <p:attrNameLst>
                                          <p:attrName>ppt_x</p:attrName>
                                          <p:attrName>ppt_y</p:attrName>
                                        </p:attrNameLst>
                                      </p:cBhvr>
                                      <p:rCtr x="0" y="1759"/>
                                    </p:animMotion>
                                  </p:childTnLst>
                                </p:cTn>
                              </p:par>
                              <p:par>
                                <p:cTn id="115" presetID="10" presetClass="entr" presetSubtype="0" fill="hold" grpId="0" nodeType="withEffect">
                                  <p:stCondLst>
                                    <p:cond delay="300"/>
                                  </p:stCondLst>
                                  <p:childTnLst>
                                    <p:set>
                                      <p:cBhvr>
                                        <p:cTn id="116" dur="1" fill="hold">
                                          <p:stCondLst>
                                            <p:cond delay="0"/>
                                          </p:stCondLst>
                                        </p:cTn>
                                        <p:tgtEl>
                                          <p:spTgt spid="81"/>
                                        </p:tgtEl>
                                        <p:attrNameLst>
                                          <p:attrName>style.visibility</p:attrName>
                                        </p:attrNameLst>
                                      </p:cBhvr>
                                      <p:to>
                                        <p:strVal val="visible"/>
                                      </p:to>
                                    </p:set>
                                    <p:animEffect transition="in" filter="fade">
                                      <p:cBhvr>
                                        <p:cTn id="117" dur="500"/>
                                        <p:tgtEl>
                                          <p:spTgt spid="81"/>
                                        </p:tgtEl>
                                      </p:cBhvr>
                                    </p:animEffect>
                                  </p:childTnLst>
                                </p:cTn>
                              </p:par>
                              <p:par>
                                <p:cTn id="118" presetID="42" presetClass="path" presetSubtype="0" decel="100000" fill="hold" grpId="1" nodeType="withEffect">
                                  <p:stCondLst>
                                    <p:cond delay="300"/>
                                  </p:stCondLst>
                                  <p:childTnLst>
                                    <p:animMotion origin="layout" path="M -8.33333E-7 -2.96296E-6 L -8.33333E-7 0.03542 " pathEditMode="relative" rAng="0" ptsTypes="AA">
                                      <p:cBhvr>
                                        <p:cTn id="119" dur="700" spd="-100000" fill="hold"/>
                                        <p:tgtEl>
                                          <p:spTgt spid="81"/>
                                        </p:tgtEl>
                                        <p:attrNameLst>
                                          <p:attrName>ppt_x</p:attrName>
                                          <p:attrName>ppt_y</p:attrName>
                                        </p:attrNameLst>
                                      </p:cBhvr>
                                      <p:rCtr x="0" y="1759"/>
                                    </p:animMotion>
                                  </p:childTnLst>
                                </p:cTn>
                              </p:par>
                              <p:par>
                                <p:cTn id="120" presetID="10" presetClass="entr" presetSubtype="0" fill="hold" grpId="0" nodeType="withEffect">
                                  <p:stCondLst>
                                    <p:cond delay="300"/>
                                  </p:stCondLst>
                                  <p:childTnLst>
                                    <p:set>
                                      <p:cBhvr>
                                        <p:cTn id="121" dur="1" fill="hold">
                                          <p:stCondLst>
                                            <p:cond delay="0"/>
                                          </p:stCondLst>
                                        </p:cTn>
                                        <p:tgtEl>
                                          <p:spTgt spid="84"/>
                                        </p:tgtEl>
                                        <p:attrNameLst>
                                          <p:attrName>style.visibility</p:attrName>
                                        </p:attrNameLst>
                                      </p:cBhvr>
                                      <p:to>
                                        <p:strVal val="visible"/>
                                      </p:to>
                                    </p:set>
                                    <p:animEffect transition="in" filter="fade">
                                      <p:cBhvr>
                                        <p:cTn id="122" dur="500"/>
                                        <p:tgtEl>
                                          <p:spTgt spid="84"/>
                                        </p:tgtEl>
                                      </p:cBhvr>
                                    </p:animEffect>
                                  </p:childTnLst>
                                </p:cTn>
                              </p:par>
                              <p:par>
                                <p:cTn id="123" presetID="42" presetClass="path" presetSubtype="0" decel="100000" fill="hold" grpId="1" nodeType="withEffect">
                                  <p:stCondLst>
                                    <p:cond delay="300"/>
                                  </p:stCondLst>
                                  <p:childTnLst>
                                    <p:animMotion origin="layout" path="M -8.33333E-7 -2.96296E-6 L -8.33333E-7 0.03542 " pathEditMode="relative" rAng="0" ptsTypes="AA">
                                      <p:cBhvr>
                                        <p:cTn id="124" dur="700" spd="-100000" fill="hold"/>
                                        <p:tgtEl>
                                          <p:spTgt spid="84"/>
                                        </p:tgtEl>
                                        <p:attrNameLst>
                                          <p:attrName>ppt_x</p:attrName>
                                          <p:attrName>ppt_y</p:attrName>
                                        </p:attrNameLst>
                                      </p:cBhvr>
                                      <p:rCtr x="0" y="1759"/>
                                    </p:animMotion>
                                  </p:childTnLst>
                                </p:cTn>
                              </p:par>
                              <p:par>
                                <p:cTn id="125" presetID="10" presetClass="entr" presetSubtype="0" fill="hold" grpId="0" nodeType="withEffect">
                                  <p:stCondLst>
                                    <p:cond delay="300"/>
                                  </p:stCondLst>
                                  <p:childTnLst>
                                    <p:set>
                                      <p:cBhvr>
                                        <p:cTn id="126" dur="1" fill="hold">
                                          <p:stCondLst>
                                            <p:cond delay="0"/>
                                          </p:stCondLst>
                                        </p:cTn>
                                        <p:tgtEl>
                                          <p:spTgt spid="83"/>
                                        </p:tgtEl>
                                        <p:attrNameLst>
                                          <p:attrName>style.visibility</p:attrName>
                                        </p:attrNameLst>
                                      </p:cBhvr>
                                      <p:to>
                                        <p:strVal val="visible"/>
                                      </p:to>
                                    </p:set>
                                    <p:animEffect transition="in" filter="fade">
                                      <p:cBhvr>
                                        <p:cTn id="127" dur="500"/>
                                        <p:tgtEl>
                                          <p:spTgt spid="83"/>
                                        </p:tgtEl>
                                      </p:cBhvr>
                                    </p:animEffect>
                                  </p:childTnLst>
                                </p:cTn>
                              </p:par>
                              <p:par>
                                <p:cTn id="128" presetID="42" presetClass="path" presetSubtype="0" decel="100000" fill="hold" grpId="1" nodeType="withEffect">
                                  <p:stCondLst>
                                    <p:cond delay="300"/>
                                  </p:stCondLst>
                                  <p:childTnLst>
                                    <p:animMotion origin="layout" path="M -8.33333E-7 -2.96296E-6 L -8.33333E-7 0.03542 " pathEditMode="relative" rAng="0" ptsTypes="AA">
                                      <p:cBhvr>
                                        <p:cTn id="129" dur="700" spd="-100000" fill="hold"/>
                                        <p:tgtEl>
                                          <p:spTgt spid="83"/>
                                        </p:tgtEl>
                                        <p:attrNameLst>
                                          <p:attrName>ppt_x</p:attrName>
                                          <p:attrName>ppt_y</p:attrName>
                                        </p:attrNameLst>
                                      </p:cBhvr>
                                      <p:rCtr x="0" y="1759"/>
                                    </p:animMotion>
                                  </p:childTnLst>
                                </p:cTn>
                              </p:par>
                              <p:par>
                                <p:cTn id="130" presetID="10" presetClass="entr" presetSubtype="0" fill="hold" grpId="0" nodeType="withEffect">
                                  <p:stCondLst>
                                    <p:cond delay="300"/>
                                  </p:stCondLst>
                                  <p:childTnLst>
                                    <p:set>
                                      <p:cBhvr>
                                        <p:cTn id="131" dur="1" fill="hold">
                                          <p:stCondLst>
                                            <p:cond delay="0"/>
                                          </p:stCondLst>
                                        </p:cTn>
                                        <p:tgtEl>
                                          <p:spTgt spid="87"/>
                                        </p:tgtEl>
                                        <p:attrNameLst>
                                          <p:attrName>style.visibility</p:attrName>
                                        </p:attrNameLst>
                                      </p:cBhvr>
                                      <p:to>
                                        <p:strVal val="visible"/>
                                      </p:to>
                                    </p:set>
                                    <p:animEffect transition="in" filter="fade">
                                      <p:cBhvr>
                                        <p:cTn id="132" dur="500"/>
                                        <p:tgtEl>
                                          <p:spTgt spid="87"/>
                                        </p:tgtEl>
                                      </p:cBhvr>
                                    </p:animEffect>
                                  </p:childTnLst>
                                </p:cTn>
                              </p:par>
                              <p:par>
                                <p:cTn id="133" presetID="42" presetClass="path" presetSubtype="0" decel="100000" fill="hold" grpId="1" nodeType="withEffect">
                                  <p:stCondLst>
                                    <p:cond delay="300"/>
                                  </p:stCondLst>
                                  <p:childTnLst>
                                    <p:animMotion origin="layout" path="M -8.33333E-7 -2.96296E-6 L -8.33333E-7 0.03542 " pathEditMode="relative" rAng="0" ptsTypes="AA">
                                      <p:cBhvr>
                                        <p:cTn id="134" dur="700" spd="-100000" fill="hold"/>
                                        <p:tgtEl>
                                          <p:spTgt spid="87"/>
                                        </p:tgtEl>
                                        <p:attrNameLst>
                                          <p:attrName>ppt_x</p:attrName>
                                          <p:attrName>ppt_y</p:attrName>
                                        </p:attrNameLst>
                                      </p:cBhvr>
                                      <p:rCtr x="0" y="1759"/>
                                    </p:animMotion>
                                  </p:childTnLst>
                                </p:cTn>
                              </p:par>
                              <p:par>
                                <p:cTn id="135" presetID="10" presetClass="entr" presetSubtype="0" fill="hold" grpId="0" nodeType="withEffect">
                                  <p:stCondLst>
                                    <p:cond delay="300"/>
                                  </p:stCondLst>
                                  <p:childTnLst>
                                    <p:set>
                                      <p:cBhvr>
                                        <p:cTn id="136" dur="1" fill="hold">
                                          <p:stCondLst>
                                            <p:cond delay="0"/>
                                          </p:stCondLst>
                                        </p:cTn>
                                        <p:tgtEl>
                                          <p:spTgt spid="101"/>
                                        </p:tgtEl>
                                        <p:attrNameLst>
                                          <p:attrName>style.visibility</p:attrName>
                                        </p:attrNameLst>
                                      </p:cBhvr>
                                      <p:to>
                                        <p:strVal val="visible"/>
                                      </p:to>
                                    </p:set>
                                    <p:animEffect transition="in" filter="fade">
                                      <p:cBhvr>
                                        <p:cTn id="137" dur="500"/>
                                        <p:tgtEl>
                                          <p:spTgt spid="101"/>
                                        </p:tgtEl>
                                      </p:cBhvr>
                                    </p:animEffect>
                                  </p:childTnLst>
                                </p:cTn>
                              </p:par>
                              <p:par>
                                <p:cTn id="138" presetID="42" presetClass="path" presetSubtype="0" decel="100000" fill="hold" grpId="1" nodeType="withEffect">
                                  <p:stCondLst>
                                    <p:cond delay="300"/>
                                  </p:stCondLst>
                                  <p:childTnLst>
                                    <p:animMotion origin="layout" path="M -8.33333E-7 -2.96296E-6 L -8.33333E-7 0.03542 " pathEditMode="relative" rAng="0" ptsTypes="AA">
                                      <p:cBhvr>
                                        <p:cTn id="139" dur="700" spd="-100000" fill="hold"/>
                                        <p:tgtEl>
                                          <p:spTgt spid="101"/>
                                        </p:tgtEl>
                                        <p:attrNameLst>
                                          <p:attrName>ppt_x</p:attrName>
                                          <p:attrName>ppt_y</p:attrName>
                                        </p:attrNameLst>
                                      </p:cBhvr>
                                      <p:rCtr x="0" y="1759"/>
                                    </p:animMotion>
                                  </p:childTnLst>
                                </p:cTn>
                              </p:par>
                              <p:par>
                                <p:cTn id="140" presetID="10" presetClass="entr" presetSubtype="0" fill="hold" grpId="0" nodeType="withEffect">
                                  <p:stCondLst>
                                    <p:cond delay="300"/>
                                  </p:stCondLst>
                                  <p:childTnLst>
                                    <p:set>
                                      <p:cBhvr>
                                        <p:cTn id="141" dur="1" fill="hold">
                                          <p:stCondLst>
                                            <p:cond delay="0"/>
                                          </p:stCondLst>
                                        </p:cTn>
                                        <p:tgtEl>
                                          <p:spTgt spid="89"/>
                                        </p:tgtEl>
                                        <p:attrNameLst>
                                          <p:attrName>style.visibility</p:attrName>
                                        </p:attrNameLst>
                                      </p:cBhvr>
                                      <p:to>
                                        <p:strVal val="visible"/>
                                      </p:to>
                                    </p:set>
                                    <p:animEffect transition="in" filter="fade">
                                      <p:cBhvr>
                                        <p:cTn id="142" dur="500"/>
                                        <p:tgtEl>
                                          <p:spTgt spid="89"/>
                                        </p:tgtEl>
                                      </p:cBhvr>
                                    </p:animEffect>
                                  </p:childTnLst>
                                </p:cTn>
                              </p:par>
                              <p:par>
                                <p:cTn id="143" presetID="42" presetClass="path" presetSubtype="0" decel="100000" fill="hold" grpId="1" nodeType="withEffect">
                                  <p:stCondLst>
                                    <p:cond delay="300"/>
                                  </p:stCondLst>
                                  <p:childTnLst>
                                    <p:animMotion origin="layout" path="M -8.33333E-7 -2.96296E-6 L -8.33333E-7 0.03542 " pathEditMode="relative" rAng="0" ptsTypes="AA">
                                      <p:cBhvr>
                                        <p:cTn id="144" dur="700" spd="-100000" fill="hold"/>
                                        <p:tgtEl>
                                          <p:spTgt spid="89"/>
                                        </p:tgtEl>
                                        <p:attrNameLst>
                                          <p:attrName>ppt_x</p:attrName>
                                          <p:attrName>ppt_y</p:attrName>
                                        </p:attrNameLst>
                                      </p:cBhvr>
                                      <p:rCtr x="0" y="1759"/>
                                    </p:animMotion>
                                  </p:childTnLst>
                                </p:cTn>
                              </p:par>
                              <p:par>
                                <p:cTn id="145" presetID="10" presetClass="entr" presetSubtype="0" fill="hold" grpId="0" nodeType="withEffect">
                                  <p:stCondLst>
                                    <p:cond delay="300"/>
                                  </p:stCondLst>
                                  <p:childTnLst>
                                    <p:set>
                                      <p:cBhvr>
                                        <p:cTn id="146" dur="1" fill="hold">
                                          <p:stCondLst>
                                            <p:cond delay="0"/>
                                          </p:stCondLst>
                                        </p:cTn>
                                        <p:tgtEl>
                                          <p:spTgt spid="86"/>
                                        </p:tgtEl>
                                        <p:attrNameLst>
                                          <p:attrName>style.visibility</p:attrName>
                                        </p:attrNameLst>
                                      </p:cBhvr>
                                      <p:to>
                                        <p:strVal val="visible"/>
                                      </p:to>
                                    </p:set>
                                    <p:animEffect transition="in" filter="fade">
                                      <p:cBhvr>
                                        <p:cTn id="147" dur="500"/>
                                        <p:tgtEl>
                                          <p:spTgt spid="86"/>
                                        </p:tgtEl>
                                      </p:cBhvr>
                                    </p:animEffect>
                                  </p:childTnLst>
                                </p:cTn>
                              </p:par>
                              <p:par>
                                <p:cTn id="148" presetID="42" presetClass="path" presetSubtype="0" decel="100000" fill="hold" grpId="1" nodeType="withEffect">
                                  <p:stCondLst>
                                    <p:cond delay="300"/>
                                  </p:stCondLst>
                                  <p:childTnLst>
                                    <p:animMotion origin="layout" path="M -8.33333E-7 -2.96296E-6 L -8.33333E-7 0.03542 " pathEditMode="relative" rAng="0" ptsTypes="AA">
                                      <p:cBhvr>
                                        <p:cTn id="149" dur="700" spd="-100000" fill="hold"/>
                                        <p:tgtEl>
                                          <p:spTgt spid="86"/>
                                        </p:tgtEl>
                                        <p:attrNameLst>
                                          <p:attrName>ppt_x</p:attrName>
                                          <p:attrName>ppt_y</p:attrName>
                                        </p:attrNameLst>
                                      </p:cBhvr>
                                      <p:rCtr x="0" y="1759"/>
                                    </p:animMotion>
                                  </p:childTnLst>
                                </p:cTn>
                              </p:par>
                              <p:par>
                                <p:cTn id="150" presetID="10" presetClass="entr" presetSubtype="0" fill="hold" grpId="0" nodeType="withEffect">
                                  <p:stCondLst>
                                    <p:cond delay="300"/>
                                  </p:stCondLst>
                                  <p:childTnLst>
                                    <p:set>
                                      <p:cBhvr>
                                        <p:cTn id="151" dur="1" fill="hold">
                                          <p:stCondLst>
                                            <p:cond delay="0"/>
                                          </p:stCondLst>
                                        </p:cTn>
                                        <p:tgtEl>
                                          <p:spTgt spid="104"/>
                                        </p:tgtEl>
                                        <p:attrNameLst>
                                          <p:attrName>style.visibility</p:attrName>
                                        </p:attrNameLst>
                                      </p:cBhvr>
                                      <p:to>
                                        <p:strVal val="visible"/>
                                      </p:to>
                                    </p:set>
                                    <p:animEffect transition="in" filter="fade">
                                      <p:cBhvr>
                                        <p:cTn id="152" dur="500"/>
                                        <p:tgtEl>
                                          <p:spTgt spid="104"/>
                                        </p:tgtEl>
                                      </p:cBhvr>
                                    </p:animEffect>
                                  </p:childTnLst>
                                </p:cTn>
                              </p:par>
                              <p:par>
                                <p:cTn id="153" presetID="42" presetClass="path" presetSubtype="0" decel="100000" fill="hold" grpId="1" nodeType="withEffect">
                                  <p:stCondLst>
                                    <p:cond delay="300"/>
                                  </p:stCondLst>
                                  <p:childTnLst>
                                    <p:animMotion origin="layout" path="M -8.33333E-7 -2.96296E-6 L -8.33333E-7 0.03542 " pathEditMode="relative" rAng="0" ptsTypes="AA">
                                      <p:cBhvr>
                                        <p:cTn id="154" dur="700" spd="-100000" fill="hold"/>
                                        <p:tgtEl>
                                          <p:spTgt spid="104"/>
                                        </p:tgtEl>
                                        <p:attrNameLst>
                                          <p:attrName>ppt_x</p:attrName>
                                          <p:attrName>ppt_y</p:attrName>
                                        </p:attrNameLst>
                                      </p:cBhvr>
                                      <p:rCtr x="0" y="1759"/>
                                    </p:animMotion>
                                  </p:childTnLst>
                                </p:cTn>
                              </p:par>
                              <p:par>
                                <p:cTn id="155" presetID="10" presetClass="entr" presetSubtype="0" fill="hold" grpId="0" nodeType="withEffect">
                                  <p:stCondLst>
                                    <p:cond delay="300"/>
                                  </p:stCondLst>
                                  <p:childTnLst>
                                    <p:set>
                                      <p:cBhvr>
                                        <p:cTn id="156" dur="1" fill="hold">
                                          <p:stCondLst>
                                            <p:cond delay="0"/>
                                          </p:stCondLst>
                                        </p:cTn>
                                        <p:tgtEl>
                                          <p:spTgt spid="107"/>
                                        </p:tgtEl>
                                        <p:attrNameLst>
                                          <p:attrName>style.visibility</p:attrName>
                                        </p:attrNameLst>
                                      </p:cBhvr>
                                      <p:to>
                                        <p:strVal val="visible"/>
                                      </p:to>
                                    </p:set>
                                    <p:animEffect transition="in" filter="fade">
                                      <p:cBhvr>
                                        <p:cTn id="157" dur="500"/>
                                        <p:tgtEl>
                                          <p:spTgt spid="107"/>
                                        </p:tgtEl>
                                      </p:cBhvr>
                                    </p:animEffect>
                                  </p:childTnLst>
                                </p:cTn>
                              </p:par>
                              <p:par>
                                <p:cTn id="158" presetID="42" presetClass="path" presetSubtype="0" decel="100000" fill="hold" grpId="1" nodeType="withEffect">
                                  <p:stCondLst>
                                    <p:cond delay="300"/>
                                  </p:stCondLst>
                                  <p:childTnLst>
                                    <p:animMotion origin="layout" path="M -1.25E-6 -4.07407E-6 L -1.25E-6 0.03542 " pathEditMode="relative" rAng="0" ptsTypes="AA">
                                      <p:cBhvr>
                                        <p:cTn id="159" dur="700" spd="-100000" fill="hold"/>
                                        <p:tgtEl>
                                          <p:spTgt spid="107"/>
                                        </p:tgtEl>
                                        <p:attrNameLst>
                                          <p:attrName>ppt_x</p:attrName>
                                          <p:attrName>ppt_y</p:attrName>
                                        </p:attrNameLst>
                                      </p:cBhvr>
                                      <p:rCtr x="0" y="1759"/>
                                    </p:animMotion>
                                  </p:childTnLst>
                                </p:cTn>
                              </p:par>
                              <p:par>
                                <p:cTn id="160" presetID="10" presetClass="entr" presetSubtype="0" fill="hold" grpId="0" nodeType="withEffect">
                                  <p:stCondLst>
                                    <p:cond delay="300"/>
                                  </p:stCondLst>
                                  <p:childTnLst>
                                    <p:set>
                                      <p:cBhvr>
                                        <p:cTn id="161" dur="1" fill="hold">
                                          <p:stCondLst>
                                            <p:cond delay="0"/>
                                          </p:stCondLst>
                                        </p:cTn>
                                        <p:tgtEl>
                                          <p:spTgt spid="106"/>
                                        </p:tgtEl>
                                        <p:attrNameLst>
                                          <p:attrName>style.visibility</p:attrName>
                                        </p:attrNameLst>
                                      </p:cBhvr>
                                      <p:to>
                                        <p:strVal val="visible"/>
                                      </p:to>
                                    </p:set>
                                    <p:animEffect transition="in" filter="fade">
                                      <p:cBhvr>
                                        <p:cTn id="162" dur="500"/>
                                        <p:tgtEl>
                                          <p:spTgt spid="106"/>
                                        </p:tgtEl>
                                      </p:cBhvr>
                                    </p:animEffect>
                                  </p:childTnLst>
                                </p:cTn>
                              </p:par>
                              <p:par>
                                <p:cTn id="163" presetID="42" presetClass="path" presetSubtype="0" decel="100000" fill="hold" grpId="1" nodeType="withEffect">
                                  <p:stCondLst>
                                    <p:cond delay="300"/>
                                  </p:stCondLst>
                                  <p:childTnLst>
                                    <p:animMotion origin="layout" path="M -8.33333E-7 -2.96296E-6 L -8.33333E-7 0.03542 " pathEditMode="relative" rAng="0" ptsTypes="AA">
                                      <p:cBhvr>
                                        <p:cTn id="164" dur="700" spd="-100000" fill="hold"/>
                                        <p:tgtEl>
                                          <p:spTgt spid="106"/>
                                        </p:tgtEl>
                                        <p:attrNameLst>
                                          <p:attrName>ppt_x</p:attrName>
                                          <p:attrName>ppt_y</p:attrName>
                                        </p:attrNameLst>
                                      </p:cBhvr>
                                      <p:rCtr x="0" y="1759"/>
                                    </p:animMotion>
                                  </p:childTnLst>
                                </p:cTn>
                              </p:par>
                              <p:par>
                                <p:cTn id="165" presetID="10" presetClass="entr" presetSubtype="0" fill="hold" grpId="0" nodeType="withEffect">
                                  <p:stCondLst>
                                    <p:cond delay="300"/>
                                  </p:stCondLst>
                                  <p:childTnLst>
                                    <p:set>
                                      <p:cBhvr>
                                        <p:cTn id="166" dur="1" fill="hold">
                                          <p:stCondLst>
                                            <p:cond delay="0"/>
                                          </p:stCondLst>
                                        </p:cTn>
                                        <p:tgtEl>
                                          <p:spTgt spid="103"/>
                                        </p:tgtEl>
                                        <p:attrNameLst>
                                          <p:attrName>style.visibility</p:attrName>
                                        </p:attrNameLst>
                                      </p:cBhvr>
                                      <p:to>
                                        <p:strVal val="visible"/>
                                      </p:to>
                                    </p:set>
                                    <p:animEffect transition="in" filter="fade">
                                      <p:cBhvr>
                                        <p:cTn id="167" dur="500"/>
                                        <p:tgtEl>
                                          <p:spTgt spid="103"/>
                                        </p:tgtEl>
                                      </p:cBhvr>
                                    </p:animEffect>
                                  </p:childTnLst>
                                </p:cTn>
                              </p:par>
                              <p:par>
                                <p:cTn id="168" presetID="42" presetClass="path" presetSubtype="0" decel="100000" fill="hold" grpId="1" nodeType="withEffect">
                                  <p:stCondLst>
                                    <p:cond delay="300"/>
                                  </p:stCondLst>
                                  <p:childTnLst>
                                    <p:animMotion origin="layout" path="M -8.33333E-7 -2.96296E-6 L -8.33333E-7 0.03542 " pathEditMode="relative" rAng="0" ptsTypes="AA">
                                      <p:cBhvr>
                                        <p:cTn id="169" dur="700" spd="-100000" fill="hold"/>
                                        <p:tgtEl>
                                          <p:spTgt spid="103"/>
                                        </p:tgtEl>
                                        <p:attrNameLst>
                                          <p:attrName>ppt_x</p:attrName>
                                          <p:attrName>ppt_y</p:attrName>
                                        </p:attrNameLst>
                                      </p:cBhvr>
                                      <p:rCtr x="0" y="1759"/>
                                    </p:animMotion>
                                  </p:childTnLst>
                                </p:cTn>
                              </p:par>
                              <p:par>
                                <p:cTn id="170" presetID="10" presetClass="entr" presetSubtype="0" fill="hold" nodeType="withEffect">
                                  <p:stCondLst>
                                    <p:cond delay="300"/>
                                  </p:stCondLst>
                                  <p:childTnLst>
                                    <p:set>
                                      <p:cBhvr>
                                        <p:cTn id="171" dur="1" fill="hold">
                                          <p:stCondLst>
                                            <p:cond delay="0"/>
                                          </p:stCondLst>
                                        </p:cTn>
                                        <p:tgtEl>
                                          <p:spTgt spid="32"/>
                                        </p:tgtEl>
                                        <p:attrNameLst>
                                          <p:attrName>style.visibility</p:attrName>
                                        </p:attrNameLst>
                                      </p:cBhvr>
                                      <p:to>
                                        <p:strVal val="visible"/>
                                      </p:to>
                                    </p:set>
                                    <p:animEffect transition="in" filter="fade">
                                      <p:cBhvr>
                                        <p:cTn id="172" dur="500"/>
                                        <p:tgtEl>
                                          <p:spTgt spid="32"/>
                                        </p:tgtEl>
                                      </p:cBhvr>
                                    </p:animEffect>
                                  </p:childTnLst>
                                </p:cTn>
                              </p:par>
                              <p:par>
                                <p:cTn id="173" presetID="42" presetClass="path" presetSubtype="0" decel="100000" fill="hold" nodeType="withEffect">
                                  <p:stCondLst>
                                    <p:cond delay="300"/>
                                  </p:stCondLst>
                                  <p:childTnLst>
                                    <p:animMotion origin="layout" path="M 0 3.7037E-7 L 0 0.03542 " pathEditMode="relative" rAng="0" ptsTypes="AA">
                                      <p:cBhvr>
                                        <p:cTn id="174" dur="700" spd="-100000" fill="hold"/>
                                        <p:tgtEl>
                                          <p:spTgt spid="3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animBg="1"/>
      <p:bldP spid="5" grpId="1" animBg="1"/>
      <p:bldP spid="139" grpId="0" animBg="1"/>
      <p:bldP spid="139" grpId="1" animBg="1"/>
      <p:bldP spid="143" grpId="0" animBg="1"/>
      <p:bldP spid="143" grpId="1" animBg="1"/>
      <p:bldP spid="147" grpId="0" animBg="1"/>
      <p:bldP spid="147" grpId="1" animBg="1"/>
      <p:bldP spid="148" grpId="0" animBg="1"/>
      <p:bldP spid="148" grpId="1" animBg="1"/>
      <p:bldP spid="6" grpId="0" animBg="1"/>
      <p:bldP spid="6" grpId="1" animBg="1"/>
      <p:bldP spid="117" grpId="0" animBg="1"/>
      <p:bldP spid="117" grpId="1" animBg="1"/>
      <p:bldP spid="137" grpId="0" animBg="1"/>
      <p:bldP spid="137" grpId="1" animBg="1"/>
      <p:bldP spid="19" grpId="0"/>
      <p:bldP spid="19" grpId="1"/>
      <p:bldP spid="80" grpId="0" animBg="1"/>
      <p:bldP spid="80" grpId="1" animBg="1"/>
      <p:bldP spid="116" grpId="0" animBg="1"/>
      <p:bldP spid="116" grpId="1" animBg="1"/>
      <p:bldP spid="136" grpId="0" animBg="1"/>
      <p:bldP spid="136" grpId="1" animBg="1"/>
      <p:bldP spid="81" grpId="0"/>
      <p:bldP spid="81" grpId="1"/>
      <p:bldP spid="83" grpId="0" animBg="1"/>
      <p:bldP spid="83" grpId="1" animBg="1"/>
      <p:bldP spid="115" grpId="0" animBg="1"/>
      <p:bldP spid="115" grpId="1" animBg="1"/>
      <p:bldP spid="135" grpId="0" animBg="1"/>
      <p:bldP spid="135" grpId="1" animBg="1"/>
      <p:bldP spid="84" grpId="0"/>
      <p:bldP spid="84" grpId="1"/>
      <p:bldP spid="86" grpId="0" animBg="1"/>
      <p:bldP spid="86" grpId="1" animBg="1"/>
      <p:bldP spid="114" grpId="0" animBg="1"/>
      <p:bldP spid="114" grpId="1" animBg="1"/>
      <p:bldP spid="134" grpId="0" animBg="1"/>
      <p:bldP spid="134" grpId="1" animBg="1"/>
      <p:bldP spid="87" grpId="0"/>
      <p:bldP spid="87" grpId="1"/>
      <p:bldP spid="89" grpId="0" animBg="1"/>
      <p:bldP spid="89" grpId="1" animBg="1"/>
      <p:bldP spid="111" grpId="0" animBg="1"/>
      <p:bldP spid="111" grpId="1" animBg="1"/>
      <p:bldP spid="133" grpId="0" animBg="1"/>
      <p:bldP spid="133" grpId="1" animBg="1"/>
      <p:bldP spid="101" grpId="0"/>
      <p:bldP spid="101" grpId="1"/>
      <p:bldP spid="103" grpId="0" animBg="1"/>
      <p:bldP spid="103" grpId="1" animBg="1"/>
      <p:bldP spid="109" grpId="0" animBg="1"/>
      <p:bldP spid="109" grpId="1" animBg="1"/>
      <p:bldP spid="104" grpId="0"/>
      <p:bldP spid="104" grpId="1"/>
      <p:bldP spid="106" grpId="0" animBg="1"/>
      <p:bldP spid="106" grpId="1" animBg="1"/>
      <p:bldP spid="118" grpId="0" animBg="1"/>
      <p:bldP spid="118" grpId="1" animBg="1"/>
      <p:bldP spid="107" grpId="0"/>
      <p:bldP spid="107" grpId="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5BF1D-8832-7C10-CA17-B145F5B2C70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219F4DC0-DCC1-158D-756F-8A6A32906B46}"/>
              </a:ext>
            </a:extLst>
          </p:cNvPr>
          <p:cNvSpPr>
            <a:spLocks noGrp="1"/>
          </p:cNvSpPr>
          <p:nvPr>
            <p:ph type="title"/>
          </p:nvPr>
        </p:nvSpPr>
        <p:spPr/>
        <p:txBody>
          <a:bodyPr/>
          <a:lstStyle/>
          <a:p>
            <a:r>
              <a:rPr lang="en-US"/>
              <a:t>Multiple layers of security and access control</a:t>
            </a:r>
          </a:p>
        </p:txBody>
      </p:sp>
      <p:grpSp>
        <p:nvGrpSpPr>
          <p:cNvPr id="35" name="Group 34" descr="This diagram represents the Microsoft Fabric (SaaS tenant) structure, showing its organization into domains, workspaces, and OneLake.&#10;&#10;The top section labeled Domain contains a Workspace, which includes multiple Artifacts. These artifacts likely represent data-related components such as reports, datasets, or models within a Fabric workspace.&#10;&#10;The bottom section is OneLake, which serves as a unified storage layer. It includes Files, Shortcuts, and Tables, suggesting that data is stored in structured formats and can be accessed through different mechanisms.&#10;&#10;The dotted connection between the workspace and OneLake indicates integration, showing that artifacts in the workspace interact with and store data in OneLake.&#10;&#10;This diagram highlights the structured organization of Microsoft Fabric, where workspaces manage analytical artifacts while OneLake provides centralized storage and data management.">
            <a:extLst>
              <a:ext uri="{FF2B5EF4-FFF2-40B4-BE49-F238E27FC236}">
                <a16:creationId xmlns:a16="http://schemas.microsoft.com/office/drawing/2014/main" id="{DE5843D2-31E6-44D5-0FBE-6A060501CE0D}"/>
              </a:ext>
            </a:extLst>
          </p:cNvPr>
          <p:cNvGrpSpPr/>
          <p:nvPr/>
        </p:nvGrpSpPr>
        <p:grpSpPr>
          <a:xfrm>
            <a:off x="588263" y="1436688"/>
            <a:ext cx="5653787" cy="4832350"/>
            <a:chOff x="588263" y="1436688"/>
            <a:chExt cx="5653787" cy="4832350"/>
          </a:xfrm>
        </p:grpSpPr>
        <p:sp>
          <p:nvSpPr>
            <p:cNvPr id="61" name="Rounded Rectangle 60">
              <a:extLst>
                <a:ext uri="{FF2B5EF4-FFF2-40B4-BE49-F238E27FC236}">
                  <a16:creationId xmlns:a16="http://schemas.microsoft.com/office/drawing/2014/main" id="{6420AA5C-A182-5F6A-CB34-6F318DF669A8}"/>
                </a:ext>
                <a:ext uri="{C183D7F6-B498-43B3-948B-1728B52AA6E4}">
                  <adec:decorative xmlns:adec="http://schemas.microsoft.com/office/drawing/2017/decorative" val="1"/>
                </a:ext>
              </a:extLst>
            </p:cNvPr>
            <p:cNvSpPr/>
            <p:nvPr/>
          </p:nvSpPr>
          <p:spPr bwMode="auto">
            <a:xfrm>
              <a:off x="588263" y="1436688"/>
              <a:ext cx="5653787" cy="4832350"/>
            </a:xfrm>
            <a:prstGeom prst="roundRect">
              <a:avLst>
                <a:gd name="adj" fmla="val 3125"/>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a:solidFill>
                  <a:srgbClr val="091F2C"/>
                </a:solidFill>
                <a:latin typeface="Segoe Sans Text" panose="020F0502020204030204"/>
                <a:cs typeface="Segoe UI" panose="020B0502040204020203" pitchFamily="34" charset="0"/>
              </a:endParaRPr>
            </a:p>
          </p:txBody>
        </p:sp>
        <p:pic>
          <p:nvPicPr>
            <p:cNvPr id="1037" name="Picture 1036">
              <a:extLst>
                <a:ext uri="{FF2B5EF4-FFF2-40B4-BE49-F238E27FC236}">
                  <a16:creationId xmlns:a16="http://schemas.microsoft.com/office/drawing/2014/main" id="{31D285EC-1C6A-A25F-E6F1-BEB689A4D6D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097700" y="1682253"/>
              <a:ext cx="443274" cy="443274"/>
            </a:xfrm>
            <a:prstGeom prst="rect">
              <a:avLst/>
            </a:prstGeom>
          </p:spPr>
        </p:pic>
        <p:sp>
          <p:nvSpPr>
            <p:cNvPr id="1038" name="TextBox 1037">
              <a:extLst>
                <a:ext uri="{FF2B5EF4-FFF2-40B4-BE49-F238E27FC236}">
                  <a16:creationId xmlns:a16="http://schemas.microsoft.com/office/drawing/2014/main" id="{8B9AECAD-E796-2829-F99B-E2F45B54E928}"/>
                </a:ext>
                <a:ext uri="{C183D7F6-B498-43B3-948B-1728B52AA6E4}">
                  <adec:decorative xmlns:adec="http://schemas.microsoft.com/office/drawing/2017/decorative" val="1"/>
                </a:ext>
              </a:extLst>
            </p:cNvPr>
            <p:cNvSpPr txBox="1"/>
            <p:nvPr/>
          </p:nvSpPr>
          <p:spPr>
            <a:xfrm>
              <a:off x="2726474" y="1626891"/>
              <a:ext cx="3363176"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Microsoft Fabric </a:t>
              </a:r>
              <a:br>
                <a:rPr kumimoji="0" lang="en-US" sz="2000" b="0" i="0" u="none" strike="noStrike" kern="1200" cap="none" spc="0" normalizeH="0" baseline="0" noProof="0">
                  <a:ln>
                    <a:noFill/>
                  </a:ln>
                  <a:solidFill>
                    <a:srgbClr val="000000"/>
                  </a:solidFill>
                  <a:effectLst/>
                  <a:uLnTx/>
                  <a:uFillTx/>
                  <a:latin typeface="Segoe UI Semibold"/>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(SaaS tenant)</a:t>
              </a:r>
            </a:p>
          </p:txBody>
        </p:sp>
        <p:sp>
          <p:nvSpPr>
            <p:cNvPr id="1026" name="Rounded Rectangle 11">
              <a:extLst>
                <a:ext uri="{FF2B5EF4-FFF2-40B4-BE49-F238E27FC236}">
                  <a16:creationId xmlns:a16="http://schemas.microsoft.com/office/drawing/2014/main" id="{2A947970-10BA-28F2-9D58-C08E77D54043}"/>
                </a:ext>
                <a:ext uri="{C183D7F6-B498-43B3-948B-1728B52AA6E4}">
                  <adec:decorative xmlns:adec="http://schemas.microsoft.com/office/drawing/2017/decorative" val="1"/>
                </a:ext>
              </a:extLst>
            </p:cNvPr>
            <p:cNvSpPr/>
            <p:nvPr/>
          </p:nvSpPr>
          <p:spPr bwMode="auto">
            <a:xfrm>
              <a:off x="737419" y="2324786"/>
              <a:ext cx="5355474" cy="1939705"/>
            </a:xfrm>
            <a:prstGeom prst="roundRect">
              <a:avLst>
                <a:gd name="adj" fmla="val 5636"/>
              </a:avLst>
            </a:pr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marL="0" marR="0" lvl="0" indent="0" algn="l" defTabSz="773105" rtl="0" eaLnBrk="1" fontAlgn="base" latinLnBrk="0" hangingPunct="1">
                <a:lnSpc>
                  <a:spcPct val="100000"/>
                </a:lnSpc>
                <a:spcBef>
                  <a:spcPct val="0"/>
                </a:spcBef>
                <a:spcAft>
                  <a:spcPct val="0"/>
                </a:spcAft>
                <a:buClrTx/>
                <a:buSzTx/>
                <a:buFontTx/>
                <a:buNone/>
                <a:tabLst/>
                <a:defRPr/>
              </a:pPr>
              <a:endParaRPr kumimoji="0" lang="en-US" sz="1653" b="1" i="0" u="none" strike="noStrike" kern="1200" cap="none" spc="0" normalizeH="0" baseline="0" noProof="0">
                <a:ln>
                  <a:noFill/>
                </a:ln>
                <a:solidFill>
                  <a:srgbClr val="FFFFFF"/>
                </a:solidFill>
                <a:effectLst/>
                <a:uLnTx/>
                <a:uFillTx/>
                <a:latin typeface="Segoe UI Variable Display Semibold" pitchFamily="2" charset="0"/>
                <a:ea typeface="+mn-ea"/>
                <a:cs typeface="Segoe Sans Display Semibold" pitchFamily="2" charset="0"/>
              </a:endParaRPr>
            </a:p>
          </p:txBody>
        </p:sp>
        <p:sp>
          <p:nvSpPr>
            <p:cNvPr id="1072" name="TextBox 1071">
              <a:extLst>
                <a:ext uri="{FF2B5EF4-FFF2-40B4-BE49-F238E27FC236}">
                  <a16:creationId xmlns:a16="http://schemas.microsoft.com/office/drawing/2014/main" id="{E681C3CD-19A1-F3A5-E719-AAB7A92ECA72}"/>
                </a:ext>
                <a:ext uri="{C183D7F6-B498-43B3-948B-1728B52AA6E4}">
                  <adec:decorative xmlns:adec="http://schemas.microsoft.com/office/drawing/2017/decorative" val="1"/>
                </a:ext>
              </a:extLst>
            </p:cNvPr>
            <p:cNvSpPr txBox="1"/>
            <p:nvPr/>
          </p:nvSpPr>
          <p:spPr>
            <a:xfrm>
              <a:off x="1202150" y="2407123"/>
              <a:ext cx="442601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Domain</a:t>
              </a:r>
              <a:endParaRPr kumimoji="0" lang="en-NL"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035" name="Rounded Rectangle 62">
              <a:extLst>
                <a:ext uri="{FF2B5EF4-FFF2-40B4-BE49-F238E27FC236}">
                  <a16:creationId xmlns:a16="http://schemas.microsoft.com/office/drawing/2014/main" id="{E8978946-6DBF-BCEB-453E-A8127E290ABB}"/>
                </a:ext>
                <a:ext uri="{C183D7F6-B498-43B3-948B-1728B52AA6E4}">
                  <adec:decorative xmlns:adec="http://schemas.microsoft.com/office/drawing/2017/decorative" val="1"/>
                </a:ext>
              </a:extLst>
            </p:cNvPr>
            <p:cNvSpPr/>
            <p:nvPr/>
          </p:nvSpPr>
          <p:spPr>
            <a:xfrm>
              <a:off x="942242" y="2712557"/>
              <a:ext cx="4945828" cy="1350150"/>
            </a:xfrm>
            <a:prstGeom prst="roundRect">
              <a:avLst>
                <a:gd name="adj" fmla="val 7330"/>
              </a:avLst>
            </a:prstGeom>
            <a:solidFill>
              <a:srgbClr val="EAEAEA"/>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1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071" name="TextBox 1070">
              <a:extLst>
                <a:ext uri="{FF2B5EF4-FFF2-40B4-BE49-F238E27FC236}">
                  <a16:creationId xmlns:a16="http://schemas.microsoft.com/office/drawing/2014/main" id="{903CBFA7-7D67-D82D-BE5C-2CC720EA8F80}"/>
                </a:ext>
                <a:ext uri="{C183D7F6-B498-43B3-948B-1728B52AA6E4}">
                  <adec:decorative xmlns:adec="http://schemas.microsoft.com/office/drawing/2017/decorative" val="1"/>
                </a:ext>
              </a:extLst>
            </p:cNvPr>
            <p:cNvSpPr txBox="1"/>
            <p:nvPr/>
          </p:nvSpPr>
          <p:spPr>
            <a:xfrm>
              <a:off x="1202150" y="2787100"/>
              <a:ext cx="4426012" cy="215444"/>
            </a:xfrm>
            <a:prstGeom prst="rect">
              <a:avLst/>
            </a:prstGeom>
            <a:noFill/>
          </p:spPr>
          <p:txBody>
            <a:bodyPr wrap="square" lIns="0" tIns="0" rIns="0" bIns="0" rtlCol="0" anchor="b">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Workspace</a:t>
              </a:r>
            </a:p>
          </p:txBody>
        </p:sp>
        <p:sp>
          <p:nvSpPr>
            <p:cNvPr id="1074" name="Rounded Rectangle 1073">
              <a:extLst>
                <a:ext uri="{FF2B5EF4-FFF2-40B4-BE49-F238E27FC236}">
                  <a16:creationId xmlns:a16="http://schemas.microsoft.com/office/drawing/2014/main" id="{3E4A57BF-6E23-F782-6829-985E3CB541E8}"/>
                </a:ext>
                <a:ext uri="{C183D7F6-B498-43B3-948B-1728B52AA6E4}">
                  <adec:decorative xmlns:adec="http://schemas.microsoft.com/office/drawing/2017/decorative" val="1"/>
                </a:ext>
              </a:extLst>
            </p:cNvPr>
            <p:cNvSpPr/>
            <p:nvPr/>
          </p:nvSpPr>
          <p:spPr bwMode="auto">
            <a:xfrm>
              <a:off x="1202149" y="3072439"/>
              <a:ext cx="1022613" cy="803900"/>
            </a:xfrm>
            <a:prstGeom prst="roundRect">
              <a:avLst>
                <a:gd name="adj" fmla="val 13475"/>
              </a:avLst>
            </a:prstGeom>
            <a:solidFill>
              <a:schemeClr val="bg1">
                <a:alpha val="50000"/>
              </a:scheme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811670">
                <a:lnSpc>
                  <a:spcPct val="100000"/>
                </a:lnSpc>
                <a:spcBef>
                  <a:spcPts val="174"/>
                </a:spcBef>
                <a:spcAft>
                  <a:spcPts val="0"/>
                </a:spcAft>
                <a:buNone/>
                <a:tabLst/>
                <a:defRPr/>
              </a:pPr>
              <a:r>
                <a:rPr lang="en-US" sz="1200">
                  <a:solidFill>
                    <a:srgbClr val="000000"/>
                  </a:solidFill>
                  <a:latin typeface="Segoe UI"/>
                  <a:cs typeface="Segoe UI"/>
                </a:rPr>
                <a:t>Item</a:t>
              </a:r>
              <a:endParaRPr lang="en-US">
                <a:ea typeface="+mn-ea"/>
              </a:endParaRPr>
            </a:p>
          </p:txBody>
        </p:sp>
        <p:sp>
          <p:nvSpPr>
            <p:cNvPr id="1080" name="Rounded Rectangle 1079">
              <a:extLst>
                <a:ext uri="{FF2B5EF4-FFF2-40B4-BE49-F238E27FC236}">
                  <a16:creationId xmlns:a16="http://schemas.microsoft.com/office/drawing/2014/main" id="{F7597866-0C5B-8B1F-B3EE-D17B40717066}"/>
                </a:ext>
                <a:ext uri="{C183D7F6-B498-43B3-948B-1728B52AA6E4}">
                  <adec:decorative xmlns:adec="http://schemas.microsoft.com/office/drawing/2017/decorative" val="1"/>
                </a:ext>
              </a:extLst>
            </p:cNvPr>
            <p:cNvSpPr/>
            <p:nvPr/>
          </p:nvSpPr>
          <p:spPr bwMode="auto">
            <a:xfrm>
              <a:off x="4605549" y="3072439"/>
              <a:ext cx="1022613" cy="803900"/>
            </a:xfrm>
            <a:prstGeom prst="roundRect">
              <a:avLst>
                <a:gd name="adj" fmla="val 13475"/>
              </a:avLst>
            </a:prstGeom>
            <a:solidFill>
              <a:schemeClr val="bg1">
                <a:alpha val="50000"/>
              </a:scheme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lang="en-US" sz="1200">
                  <a:solidFill>
                    <a:srgbClr val="000000"/>
                  </a:solidFill>
                  <a:latin typeface="Segoe UI"/>
                  <a:cs typeface="Segoe UI"/>
                </a:rPr>
                <a:t>Item</a:t>
              </a:r>
              <a:endParaRPr lang="en-US" sz="1200" b="0" i="0" u="none" strike="noStrike" kern="1200" cap="none" spc="0" normalizeH="0" baseline="0" noProof="0">
                <a:ln>
                  <a:noFill/>
                </a:ln>
                <a:solidFill>
                  <a:srgbClr val="000000"/>
                </a:solidFill>
                <a:effectLst/>
                <a:uLnTx/>
                <a:uFillTx/>
                <a:latin typeface="Segoe UI"/>
                <a:cs typeface="Segoe UI" panose="020B0502040204020203" pitchFamily="34" charset="0"/>
              </a:endParaRPr>
            </a:p>
          </p:txBody>
        </p:sp>
        <p:sp>
          <p:nvSpPr>
            <p:cNvPr id="1081" name="Rounded Rectangle 1080">
              <a:extLst>
                <a:ext uri="{FF2B5EF4-FFF2-40B4-BE49-F238E27FC236}">
                  <a16:creationId xmlns:a16="http://schemas.microsoft.com/office/drawing/2014/main" id="{9BF514F3-DE16-E740-1837-D70714C35255}"/>
                </a:ext>
                <a:ext uri="{C183D7F6-B498-43B3-948B-1728B52AA6E4}">
                  <adec:decorative xmlns:adec="http://schemas.microsoft.com/office/drawing/2017/decorative" val="1"/>
                </a:ext>
              </a:extLst>
            </p:cNvPr>
            <p:cNvSpPr/>
            <p:nvPr/>
          </p:nvSpPr>
          <p:spPr bwMode="auto">
            <a:xfrm>
              <a:off x="2336616" y="3072439"/>
              <a:ext cx="1022613" cy="803900"/>
            </a:xfrm>
            <a:prstGeom prst="roundRect">
              <a:avLst>
                <a:gd name="adj" fmla="val 13475"/>
              </a:avLst>
            </a:prstGeom>
            <a:solidFill>
              <a:schemeClr val="bg1">
                <a:alpha val="50000"/>
              </a:scheme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811670">
                <a:lnSpc>
                  <a:spcPct val="100000"/>
                </a:lnSpc>
                <a:spcBef>
                  <a:spcPts val="174"/>
                </a:spcBef>
                <a:spcAft>
                  <a:spcPts val="0"/>
                </a:spcAft>
                <a:buNone/>
                <a:tabLst/>
                <a:defRPr/>
              </a:pPr>
              <a:r>
                <a:rPr lang="en-US" sz="1200">
                  <a:solidFill>
                    <a:srgbClr val="000000"/>
                  </a:solidFill>
                  <a:latin typeface="Segoe UI"/>
                  <a:cs typeface="Segoe UI"/>
                </a:rPr>
                <a:t>Item</a:t>
              </a:r>
              <a:endParaRPr lang="en-US">
                <a:ea typeface="+mn-ea"/>
              </a:endParaRPr>
            </a:p>
          </p:txBody>
        </p:sp>
        <p:sp>
          <p:nvSpPr>
            <p:cNvPr id="1082" name="Rounded Rectangle 1081">
              <a:extLst>
                <a:ext uri="{FF2B5EF4-FFF2-40B4-BE49-F238E27FC236}">
                  <a16:creationId xmlns:a16="http://schemas.microsoft.com/office/drawing/2014/main" id="{78C8F1AD-2B99-0265-4CF4-44D0ECC1B660}"/>
                </a:ext>
                <a:ext uri="{C183D7F6-B498-43B3-948B-1728B52AA6E4}">
                  <adec:decorative xmlns:adec="http://schemas.microsoft.com/office/drawing/2017/decorative" val="1"/>
                </a:ext>
              </a:extLst>
            </p:cNvPr>
            <p:cNvSpPr/>
            <p:nvPr/>
          </p:nvSpPr>
          <p:spPr bwMode="auto">
            <a:xfrm>
              <a:off x="3471083" y="3072439"/>
              <a:ext cx="1022613" cy="803900"/>
            </a:xfrm>
            <a:prstGeom prst="roundRect">
              <a:avLst>
                <a:gd name="adj" fmla="val 13475"/>
              </a:avLst>
            </a:prstGeom>
            <a:solidFill>
              <a:schemeClr val="bg1">
                <a:alpha val="50000"/>
              </a:scheme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lang="en-US" sz="1200">
                  <a:solidFill>
                    <a:srgbClr val="000000"/>
                  </a:solidFill>
                  <a:latin typeface="Segoe UI"/>
                  <a:cs typeface="Segoe UI"/>
                </a:rPr>
                <a:t>Item</a:t>
              </a:r>
              <a:endParaRPr lang="en-US" sz="1200" b="0" i="0" u="none" strike="noStrike" kern="1200" cap="none" spc="0" normalizeH="0" baseline="0" noProof="0">
                <a:ln>
                  <a:noFill/>
                </a:ln>
                <a:solidFill>
                  <a:srgbClr val="000000"/>
                </a:solidFill>
                <a:effectLst/>
                <a:uLnTx/>
                <a:uFillTx/>
                <a:latin typeface="Segoe UI"/>
                <a:cs typeface="Segoe UI" panose="020B0502040204020203" pitchFamily="34" charset="0"/>
              </a:endParaRPr>
            </a:p>
          </p:txBody>
        </p:sp>
        <p:sp>
          <p:nvSpPr>
            <p:cNvPr id="1084" name="Rounded Rectangle 11">
              <a:extLst>
                <a:ext uri="{FF2B5EF4-FFF2-40B4-BE49-F238E27FC236}">
                  <a16:creationId xmlns:a16="http://schemas.microsoft.com/office/drawing/2014/main" id="{2FC4E37B-E206-D756-F104-86A3362A0AE8}"/>
                </a:ext>
                <a:ext uri="{C183D7F6-B498-43B3-948B-1728B52AA6E4}">
                  <adec:decorative xmlns:adec="http://schemas.microsoft.com/office/drawing/2017/decorative" val="1"/>
                </a:ext>
              </a:extLst>
            </p:cNvPr>
            <p:cNvSpPr/>
            <p:nvPr/>
          </p:nvSpPr>
          <p:spPr bwMode="auto">
            <a:xfrm>
              <a:off x="737419" y="4353486"/>
              <a:ext cx="5355474" cy="1773684"/>
            </a:xfrm>
            <a:prstGeom prst="roundRect">
              <a:avLst>
                <a:gd name="adj" fmla="val 5636"/>
              </a:avLst>
            </a:pr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marL="0" marR="0" lvl="0" indent="0" algn="l" defTabSz="773105" rtl="0" eaLnBrk="1" fontAlgn="base" latinLnBrk="0" hangingPunct="1">
                <a:lnSpc>
                  <a:spcPct val="100000"/>
                </a:lnSpc>
                <a:spcBef>
                  <a:spcPct val="0"/>
                </a:spcBef>
                <a:spcAft>
                  <a:spcPct val="0"/>
                </a:spcAft>
                <a:buClrTx/>
                <a:buSzTx/>
                <a:buFontTx/>
                <a:buNone/>
                <a:tabLst/>
                <a:defRPr/>
              </a:pPr>
              <a:endParaRPr kumimoji="0" lang="en-US" sz="1653" b="1" i="0" u="none" strike="noStrike" kern="1200" cap="none" spc="0" normalizeH="0" baseline="0" noProof="0">
                <a:ln>
                  <a:noFill/>
                </a:ln>
                <a:solidFill>
                  <a:srgbClr val="FFFFFF"/>
                </a:solidFill>
                <a:effectLst/>
                <a:uLnTx/>
                <a:uFillTx/>
                <a:latin typeface="Segoe UI Variable Display Semibold" pitchFamily="2" charset="0"/>
                <a:ea typeface="+mn-ea"/>
                <a:cs typeface="Segoe Sans Display Semibold" pitchFamily="2" charset="0"/>
              </a:endParaRPr>
            </a:p>
          </p:txBody>
        </p:sp>
        <p:sp>
          <p:nvSpPr>
            <p:cNvPr id="1086" name="TextBox 1085">
              <a:extLst>
                <a:ext uri="{FF2B5EF4-FFF2-40B4-BE49-F238E27FC236}">
                  <a16:creationId xmlns:a16="http://schemas.microsoft.com/office/drawing/2014/main" id="{83D3BA4F-68EA-49C0-7A39-A79116C6596D}"/>
                </a:ext>
                <a:ext uri="{C183D7F6-B498-43B3-948B-1728B52AA6E4}">
                  <adec:decorative xmlns:adec="http://schemas.microsoft.com/office/drawing/2017/decorative" val="1"/>
                </a:ext>
              </a:extLst>
            </p:cNvPr>
            <p:cNvSpPr txBox="1"/>
            <p:nvPr/>
          </p:nvSpPr>
          <p:spPr>
            <a:xfrm>
              <a:off x="1202150" y="4435823"/>
              <a:ext cx="442601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Segoe UI Semibold"/>
                  <a:ea typeface="+mn-ea"/>
                  <a:cs typeface="+mn-cs"/>
                </a:rPr>
                <a:t>OneLake</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085" name="Rounded Rectangle 62">
              <a:extLst>
                <a:ext uri="{FF2B5EF4-FFF2-40B4-BE49-F238E27FC236}">
                  <a16:creationId xmlns:a16="http://schemas.microsoft.com/office/drawing/2014/main" id="{9888B5C4-CC2D-800A-C177-5E528A4B10F0}"/>
                </a:ext>
                <a:ext uri="{C183D7F6-B498-43B3-948B-1728B52AA6E4}">
                  <adec:decorative xmlns:adec="http://schemas.microsoft.com/office/drawing/2017/decorative" val="1"/>
                </a:ext>
              </a:extLst>
            </p:cNvPr>
            <p:cNvSpPr/>
            <p:nvPr/>
          </p:nvSpPr>
          <p:spPr>
            <a:xfrm>
              <a:off x="942242" y="4741636"/>
              <a:ext cx="4945828" cy="1180006"/>
            </a:xfrm>
            <a:prstGeom prst="roundRect">
              <a:avLst>
                <a:gd name="adj" fmla="val 9818"/>
              </a:avLst>
            </a:prstGeom>
            <a:solidFill>
              <a:srgbClr val="EAEAEA"/>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1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093" name="Rounded Rectangle 1092">
              <a:extLst>
                <a:ext uri="{FF2B5EF4-FFF2-40B4-BE49-F238E27FC236}">
                  <a16:creationId xmlns:a16="http://schemas.microsoft.com/office/drawing/2014/main" id="{4F7DBB34-6419-80BE-462A-274EF5E053B2}"/>
                </a:ext>
                <a:ext uri="{C183D7F6-B498-43B3-948B-1728B52AA6E4}">
                  <adec:decorative xmlns:adec="http://schemas.microsoft.com/office/drawing/2017/decorative" val="1"/>
                </a:ext>
              </a:extLst>
            </p:cNvPr>
            <p:cNvSpPr/>
            <p:nvPr/>
          </p:nvSpPr>
          <p:spPr bwMode="auto">
            <a:xfrm>
              <a:off x="1202149" y="4929689"/>
              <a:ext cx="1022613" cy="803900"/>
            </a:xfrm>
            <a:prstGeom prst="roundRect">
              <a:avLst>
                <a:gd name="adj" fmla="val 13475"/>
              </a:avLst>
            </a:prstGeom>
            <a:solidFill>
              <a:schemeClr val="bg1">
                <a:alpha val="50000"/>
              </a:scheme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Files</a:t>
              </a:r>
            </a:p>
          </p:txBody>
        </p:sp>
        <p:sp>
          <p:nvSpPr>
            <p:cNvPr id="1094" name="Rounded Rectangle 1093">
              <a:extLst>
                <a:ext uri="{FF2B5EF4-FFF2-40B4-BE49-F238E27FC236}">
                  <a16:creationId xmlns:a16="http://schemas.microsoft.com/office/drawing/2014/main" id="{D4EAE4D5-A3DB-689D-7856-7487433ED3E6}"/>
                </a:ext>
                <a:ext uri="{C183D7F6-B498-43B3-948B-1728B52AA6E4}">
                  <adec:decorative xmlns:adec="http://schemas.microsoft.com/office/drawing/2017/decorative" val="1"/>
                </a:ext>
              </a:extLst>
            </p:cNvPr>
            <p:cNvSpPr/>
            <p:nvPr/>
          </p:nvSpPr>
          <p:spPr bwMode="auto">
            <a:xfrm>
              <a:off x="4605549" y="4929689"/>
              <a:ext cx="1022613" cy="803900"/>
            </a:xfrm>
            <a:prstGeom prst="roundRect">
              <a:avLst>
                <a:gd name="adj" fmla="val 13475"/>
              </a:avLst>
            </a:prstGeom>
            <a:solidFill>
              <a:schemeClr val="bg1">
                <a:alpha val="50000"/>
              </a:scheme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Tables</a:t>
              </a:r>
            </a:p>
          </p:txBody>
        </p:sp>
        <p:sp>
          <p:nvSpPr>
            <p:cNvPr id="1095" name="Rounded Rectangle 1094">
              <a:extLst>
                <a:ext uri="{FF2B5EF4-FFF2-40B4-BE49-F238E27FC236}">
                  <a16:creationId xmlns:a16="http://schemas.microsoft.com/office/drawing/2014/main" id="{74F58F21-5353-D373-ED8E-19ED43859542}"/>
                </a:ext>
                <a:ext uri="{C183D7F6-B498-43B3-948B-1728B52AA6E4}">
                  <adec:decorative xmlns:adec="http://schemas.microsoft.com/office/drawing/2017/decorative" val="1"/>
                </a:ext>
              </a:extLst>
            </p:cNvPr>
            <p:cNvSpPr/>
            <p:nvPr/>
          </p:nvSpPr>
          <p:spPr bwMode="auto">
            <a:xfrm>
              <a:off x="2336616" y="4929689"/>
              <a:ext cx="1022613" cy="803900"/>
            </a:xfrm>
            <a:prstGeom prst="roundRect">
              <a:avLst>
                <a:gd name="adj" fmla="val 13475"/>
              </a:avLst>
            </a:prstGeom>
            <a:solidFill>
              <a:schemeClr val="bg1">
                <a:alpha val="50000"/>
              </a:scheme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Shortcuts</a:t>
              </a:r>
            </a:p>
          </p:txBody>
        </p:sp>
        <p:sp>
          <p:nvSpPr>
            <p:cNvPr id="1096" name="Rounded Rectangle 1095">
              <a:extLst>
                <a:ext uri="{FF2B5EF4-FFF2-40B4-BE49-F238E27FC236}">
                  <a16:creationId xmlns:a16="http://schemas.microsoft.com/office/drawing/2014/main" id="{644492B1-A7FA-96B2-5670-E25190A92FE7}"/>
                </a:ext>
                <a:ext uri="{C183D7F6-B498-43B3-948B-1728B52AA6E4}">
                  <adec:decorative xmlns:adec="http://schemas.microsoft.com/office/drawing/2017/decorative" val="1"/>
                </a:ext>
              </a:extLst>
            </p:cNvPr>
            <p:cNvSpPr/>
            <p:nvPr/>
          </p:nvSpPr>
          <p:spPr bwMode="auto">
            <a:xfrm>
              <a:off x="3471083" y="4929689"/>
              <a:ext cx="1022613" cy="803900"/>
            </a:xfrm>
            <a:prstGeom prst="roundRect">
              <a:avLst>
                <a:gd name="adj" fmla="val 13475"/>
              </a:avLst>
            </a:prstGeom>
            <a:solidFill>
              <a:schemeClr val="bg1">
                <a:alpha val="50000"/>
              </a:scheme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Tables</a:t>
              </a:r>
            </a:p>
          </p:txBody>
        </p:sp>
        <p:sp>
          <p:nvSpPr>
            <p:cNvPr id="1132" name="Graphic 1130">
              <a:extLst>
                <a:ext uri="{FF2B5EF4-FFF2-40B4-BE49-F238E27FC236}">
                  <a16:creationId xmlns:a16="http://schemas.microsoft.com/office/drawing/2014/main" id="{45FA3DB1-9188-6248-E0B7-725A2DFE4A23}"/>
                </a:ext>
                <a:ext uri="{C183D7F6-B498-43B3-948B-1728B52AA6E4}">
                  <adec:decorative xmlns:adec="http://schemas.microsoft.com/office/drawing/2017/decorative" val="1"/>
                </a:ext>
              </a:extLst>
            </p:cNvPr>
            <p:cNvSpPr/>
            <p:nvPr/>
          </p:nvSpPr>
          <p:spPr>
            <a:xfrm>
              <a:off x="2705904" y="3477998"/>
              <a:ext cx="284036" cy="253716"/>
            </a:xfrm>
            <a:custGeom>
              <a:avLst/>
              <a:gdLst>
                <a:gd name="connsiteX0" fmla="*/ 126254 w 192052"/>
                <a:gd name="connsiteY0" fmla="*/ 95279 h 171551"/>
                <a:gd name="connsiteX1" fmla="*/ 142923 w 192052"/>
                <a:gd name="connsiteY1" fmla="*/ 111947 h 171551"/>
                <a:gd name="connsiteX2" fmla="*/ 142923 w 192052"/>
                <a:gd name="connsiteY2" fmla="*/ 154838 h 171551"/>
                <a:gd name="connsiteX3" fmla="*/ 126254 w 192052"/>
                <a:gd name="connsiteY3" fmla="*/ 171507 h 171551"/>
                <a:gd name="connsiteX4" fmla="*/ 16716 w 192052"/>
                <a:gd name="connsiteY4" fmla="*/ 171507 h 171551"/>
                <a:gd name="connsiteX5" fmla="*/ 48 w 192052"/>
                <a:gd name="connsiteY5" fmla="*/ 154838 h 171551"/>
                <a:gd name="connsiteX6" fmla="*/ 48 w 192052"/>
                <a:gd name="connsiteY6" fmla="*/ 111947 h 171551"/>
                <a:gd name="connsiteX7" fmla="*/ 16716 w 192052"/>
                <a:gd name="connsiteY7" fmla="*/ 95279 h 171551"/>
                <a:gd name="connsiteX8" fmla="*/ 126254 w 192052"/>
                <a:gd name="connsiteY8" fmla="*/ 95279 h 171551"/>
                <a:gd name="connsiteX9" fmla="*/ 181023 w 192052"/>
                <a:gd name="connsiteY9" fmla="*/ 113328 h 171551"/>
                <a:gd name="connsiteX10" fmla="*/ 181023 w 192052"/>
                <a:gd name="connsiteY10" fmla="*/ 164335 h 171551"/>
                <a:gd name="connsiteX11" fmla="*/ 173952 w 192052"/>
                <a:gd name="connsiteY11" fmla="*/ 171551 h 171551"/>
                <a:gd name="connsiteX12" fmla="*/ 166792 w 192052"/>
                <a:gd name="connsiteY12" fmla="*/ 165306 h 171551"/>
                <a:gd name="connsiteX13" fmla="*/ 166735 w 192052"/>
                <a:gd name="connsiteY13" fmla="*/ 164335 h 171551"/>
                <a:gd name="connsiteX14" fmla="*/ 166735 w 192052"/>
                <a:gd name="connsiteY14" fmla="*/ 113433 h 171551"/>
                <a:gd name="connsiteX15" fmla="*/ 181023 w 192052"/>
                <a:gd name="connsiteY15" fmla="*/ 113338 h 171551"/>
                <a:gd name="connsiteX16" fmla="*/ 173879 w 192052"/>
                <a:gd name="connsiteY16" fmla="*/ 67580 h 171551"/>
                <a:gd name="connsiteX17" fmla="*/ 192053 w 192052"/>
                <a:gd name="connsiteY17" fmla="*/ 85754 h 171551"/>
                <a:gd name="connsiteX18" fmla="*/ 173879 w 192052"/>
                <a:gd name="connsiteY18" fmla="*/ 103927 h 171551"/>
                <a:gd name="connsiteX19" fmla="*/ 155705 w 192052"/>
                <a:gd name="connsiteY19" fmla="*/ 85754 h 171551"/>
                <a:gd name="connsiteX20" fmla="*/ 173879 w 192052"/>
                <a:gd name="connsiteY20" fmla="*/ 67580 h 171551"/>
                <a:gd name="connsiteX21" fmla="*/ 126206 w 192052"/>
                <a:gd name="connsiteY21" fmla="*/ 0 h 171551"/>
                <a:gd name="connsiteX22" fmla="*/ 142875 w 192052"/>
                <a:gd name="connsiteY22" fmla="*/ 16669 h 171551"/>
                <a:gd name="connsiteX23" fmla="*/ 142875 w 192052"/>
                <a:gd name="connsiteY23" fmla="*/ 59560 h 171551"/>
                <a:gd name="connsiteX24" fmla="*/ 126206 w 192052"/>
                <a:gd name="connsiteY24" fmla="*/ 76229 h 171551"/>
                <a:gd name="connsiteX25" fmla="*/ 16669 w 192052"/>
                <a:gd name="connsiteY25" fmla="*/ 76229 h 171551"/>
                <a:gd name="connsiteX26" fmla="*/ 0 w 192052"/>
                <a:gd name="connsiteY26" fmla="*/ 59560 h 171551"/>
                <a:gd name="connsiteX27" fmla="*/ 0 w 192052"/>
                <a:gd name="connsiteY27" fmla="*/ 16669 h 171551"/>
                <a:gd name="connsiteX28" fmla="*/ 15307 w 192052"/>
                <a:gd name="connsiteY28" fmla="*/ 48 h 171551"/>
                <a:gd name="connsiteX29" fmla="*/ 16669 w 192052"/>
                <a:gd name="connsiteY29" fmla="*/ 0 h 171551"/>
                <a:gd name="connsiteX30" fmla="*/ 126206 w 192052"/>
                <a:gd name="connsiteY30" fmla="*/ 0 h 171551"/>
                <a:gd name="connsiteX31" fmla="*/ 173879 w 192052"/>
                <a:gd name="connsiteY31" fmla="*/ 29 h 171551"/>
                <a:gd name="connsiteX32" fmla="*/ 180956 w 192052"/>
                <a:gd name="connsiteY32" fmla="*/ 6201 h 171551"/>
                <a:gd name="connsiteX33" fmla="*/ 181023 w 192052"/>
                <a:gd name="connsiteY33" fmla="*/ 7172 h 171551"/>
                <a:gd name="connsiteX34" fmla="*/ 181023 w 192052"/>
                <a:gd name="connsiteY34" fmla="*/ 58083 h 171551"/>
                <a:gd name="connsiteX35" fmla="*/ 166735 w 192052"/>
                <a:gd name="connsiteY35" fmla="*/ 57988 h 171551"/>
                <a:gd name="connsiteX36" fmla="*/ 166735 w 192052"/>
                <a:gd name="connsiteY36" fmla="*/ 7172 h 171551"/>
                <a:gd name="connsiteX37" fmla="*/ 173879 w 192052"/>
                <a:gd name="connsiteY37" fmla="*/ 29 h 17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2052" h="171551">
                  <a:moveTo>
                    <a:pt x="126254" y="95279"/>
                  </a:moveTo>
                  <a:cubicBezTo>
                    <a:pt x="135455" y="95279"/>
                    <a:pt x="142923" y="102737"/>
                    <a:pt x="142923" y="111947"/>
                  </a:cubicBezTo>
                  <a:lnTo>
                    <a:pt x="142923" y="154838"/>
                  </a:lnTo>
                  <a:cubicBezTo>
                    <a:pt x="142923" y="164044"/>
                    <a:pt x="135460" y="171507"/>
                    <a:pt x="126254" y="171507"/>
                  </a:cubicBezTo>
                  <a:lnTo>
                    <a:pt x="16716" y="171507"/>
                  </a:lnTo>
                  <a:cubicBezTo>
                    <a:pt x="7510" y="171507"/>
                    <a:pt x="48" y="164044"/>
                    <a:pt x="48" y="154838"/>
                  </a:cubicBezTo>
                  <a:lnTo>
                    <a:pt x="48" y="111947"/>
                  </a:lnTo>
                  <a:cubicBezTo>
                    <a:pt x="48" y="102737"/>
                    <a:pt x="7506" y="95279"/>
                    <a:pt x="16716" y="95279"/>
                  </a:cubicBezTo>
                  <a:lnTo>
                    <a:pt x="126254" y="95279"/>
                  </a:lnTo>
                  <a:close/>
                  <a:moveTo>
                    <a:pt x="181023" y="113328"/>
                  </a:moveTo>
                  <a:lnTo>
                    <a:pt x="181023" y="164335"/>
                  </a:lnTo>
                  <a:cubicBezTo>
                    <a:pt x="181063" y="168280"/>
                    <a:pt x="177897" y="171511"/>
                    <a:pt x="173952" y="171551"/>
                  </a:cubicBezTo>
                  <a:cubicBezTo>
                    <a:pt x="170327" y="171588"/>
                    <a:pt x="167248" y="168903"/>
                    <a:pt x="166792" y="165306"/>
                  </a:cubicBezTo>
                  <a:lnTo>
                    <a:pt x="166735" y="164335"/>
                  </a:lnTo>
                  <a:lnTo>
                    <a:pt x="166735" y="113433"/>
                  </a:lnTo>
                  <a:cubicBezTo>
                    <a:pt x="171429" y="114611"/>
                    <a:pt x="176345" y="114578"/>
                    <a:pt x="181023" y="113338"/>
                  </a:cubicBezTo>
                  <a:close/>
                  <a:moveTo>
                    <a:pt x="173879" y="67580"/>
                  </a:moveTo>
                  <a:cubicBezTo>
                    <a:pt x="183916" y="67580"/>
                    <a:pt x="192053" y="75717"/>
                    <a:pt x="192053" y="85754"/>
                  </a:cubicBezTo>
                  <a:cubicBezTo>
                    <a:pt x="192053" y="95791"/>
                    <a:pt x="183916" y="103927"/>
                    <a:pt x="173879" y="103927"/>
                  </a:cubicBezTo>
                  <a:cubicBezTo>
                    <a:pt x="163842" y="103927"/>
                    <a:pt x="155705" y="95791"/>
                    <a:pt x="155705" y="85754"/>
                  </a:cubicBezTo>
                  <a:cubicBezTo>
                    <a:pt x="155705" y="75717"/>
                    <a:pt x="163842" y="67580"/>
                    <a:pt x="173879" y="67580"/>
                  </a:cubicBezTo>
                  <a:close/>
                  <a:moveTo>
                    <a:pt x="126206" y="0"/>
                  </a:moveTo>
                  <a:cubicBezTo>
                    <a:pt x="135417" y="0"/>
                    <a:pt x="142875" y="7458"/>
                    <a:pt x="142875" y="16669"/>
                  </a:cubicBezTo>
                  <a:lnTo>
                    <a:pt x="142875" y="59560"/>
                  </a:lnTo>
                  <a:cubicBezTo>
                    <a:pt x="142875" y="68766"/>
                    <a:pt x="135412" y="76229"/>
                    <a:pt x="126206" y="76229"/>
                  </a:cubicBezTo>
                  <a:lnTo>
                    <a:pt x="16669" y="76229"/>
                  </a:lnTo>
                  <a:cubicBezTo>
                    <a:pt x="7463" y="76229"/>
                    <a:pt x="0" y="68766"/>
                    <a:pt x="0" y="59560"/>
                  </a:cubicBezTo>
                  <a:lnTo>
                    <a:pt x="0" y="16669"/>
                  </a:lnTo>
                  <a:cubicBezTo>
                    <a:pt x="-4" y="7988"/>
                    <a:pt x="6655" y="757"/>
                    <a:pt x="15307" y="48"/>
                  </a:cubicBezTo>
                  <a:lnTo>
                    <a:pt x="16669" y="0"/>
                  </a:lnTo>
                  <a:lnTo>
                    <a:pt x="126206" y="0"/>
                  </a:lnTo>
                  <a:close/>
                  <a:moveTo>
                    <a:pt x="173879" y="29"/>
                  </a:moveTo>
                  <a:cubicBezTo>
                    <a:pt x="177449" y="29"/>
                    <a:pt x="180470" y="2664"/>
                    <a:pt x="180956" y="6201"/>
                  </a:cubicBezTo>
                  <a:lnTo>
                    <a:pt x="181023" y="7172"/>
                  </a:lnTo>
                  <a:lnTo>
                    <a:pt x="181023" y="58083"/>
                  </a:lnTo>
                  <a:cubicBezTo>
                    <a:pt x="176345" y="56844"/>
                    <a:pt x="171429" y="56811"/>
                    <a:pt x="166735" y="57988"/>
                  </a:cubicBezTo>
                  <a:lnTo>
                    <a:pt x="166735" y="7172"/>
                  </a:lnTo>
                  <a:cubicBezTo>
                    <a:pt x="166735" y="3227"/>
                    <a:pt x="169934" y="29"/>
                    <a:pt x="173879" y="29"/>
                  </a:cubicBezTo>
                  <a:close/>
                </a:path>
              </a:pathLst>
            </a:custGeom>
            <a:solidFill>
              <a:srgbClr val="21212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3" name="Graphic 1130">
              <a:extLst>
                <a:ext uri="{FF2B5EF4-FFF2-40B4-BE49-F238E27FC236}">
                  <a16:creationId xmlns:a16="http://schemas.microsoft.com/office/drawing/2014/main" id="{4575A9CC-44A8-F3FB-E209-A270EC034689}"/>
                </a:ext>
                <a:ext uri="{C183D7F6-B498-43B3-948B-1728B52AA6E4}">
                  <adec:decorative xmlns:adec="http://schemas.microsoft.com/office/drawing/2017/decorative" val="1"/>
                </a:ext>
              </a:extLst>
            </p:cNvPr>
            <p:cNvSpPr/>
            <p:nvPr/>
          </p:nvSpPr>
          <p:spPr>
            <a:xfrm>
              <a:off x="1571437" y="3477998"/>
              <a:ext cx="284036" cy="253716"/>
            </a:xfrm>
            <a:custGeom>
              <a:avLst/>
              <a:gdLst>
                <a:gd name="connsiteX0" fmla="*/ 126254 w 192052"/>
                <a:gd name="connsiteY0" fmla="*/ 95279 h 171551"/>
                <a:gd name="connsiteX1" fmla="*/ 142923 w 192052"/>
                <a:gd name="connsiteY1" fmla="*/ 111947 h 171551"/>
                <a:gd name="connsiteX2" fmla="*/ 142923 w 192052"/>
                <a:gd name="connsiteY2" fmla="*/ 154838 h 171551"/>
                <a:gd name="connsiteX3" fmla="*/ 126254 w 192052"/>
                <a:gd name="connsiteY3" fmla="*/ 171507 h 171551"/>
                <a:gd name="connsiteX4" fmla="*/ 16716 w 192052"/>
                <a:gd name="connsiteY4" fmla="*/ 171507 h 171551"/>
                <a:gd name="connsiteX5" fmla="*/ 48 w 192052"/>
                <a:gd name="connsiteY5" fmla="*/ 154838 h 171551"/>
                <a:gd name="connsiteX6" fmla="*/ 48 w 192052"/>
                <a:gd name="connsiteY6" fmla="*/ 111947 h 171551"/>
                <a:gd name="connsiteX7" fmla="*/ 16716 w 192052"/>
                <a:gd name="connsiteY7" fmla="*/ 95279 h 171551"/>
                <a:gd name="connsiteX8" fmla="*/ 126254 w 192052"/>
                <a:gd name="connsiteY8" fmla="*/ 95279 h 171551"/>
                <a:gd name="connsiteX9" fmla="*/ 181023 w 192052"/>
                <a:gd name="connsiteY9" fmla="*/ 113328 h 171551"/>
                <a:gd name="connsiteX10" fmla="*/ 181023 w 192052"/>
                <a:gd name="connsiteY10" fmla="*/ 164335 h 171551"/>
                <a:gd name="connsiteX11" fmla="*/ 173952 w 192052"/>
                <a:gd name="connsiteY11" fmla="*/ 171551 h 171551"/>
                <a:gd name="connsiteX12" fmla="*/ 166792 w 192052"/>
                <a:gd name="connsiteY12" fmla="*/ 165306 h 171551"/>
                <a:gd name="connsiteX13" fmla="*/ 166735 w 192052"/>
                <a:gd name="connsiteY13" fmla="*/ 164335 h 171551"/>
                <a:gd name="connsiteX14" fmla="*/ 166735 w 192052"/>
                <a:gd name="connsiteY14" fmla="*/ 113433 h 171551"/>
                <a:gd name="connsiteX15" fmla="*/ 181023 w 192052"/>
                <a:gd name="connsiteY15" fmla="*/ 113338 h 171551"/>
                <a:gd name="connsiteX16" fmla="*/ 173879 w 192052"/>
                <a:gd name="connsiteY16" fmla="*/ 67580 h 171551"/>
                <a:gd name="connsiteX17" fmla="*/ 192053 w 192052"/>
                <a:gd name="connsiteY17" fmla="*/ 85754 h 171551"/>
                <a:gd name="connsiteX18" fmla="*/ 173879 w 192052"/>
                <a:gd name="connsiteY18" fmla="*/ 103927 h 171551"/>
                <a:gd name="connsiteX19" fmla="*/ 155705 w 192052"/>
                <a:gd name="connsiteY19" fmla="*/ 85754 h 171551"/>
                <a:gd name="connsiteX20" fmla="*/ 173879 w 192052"/>
                <a:gd name="connsiteY20" fmla="*/ 67580 h 171551"/>
                <a:gd name="connsiteX21" fmla="*/ 126206 w 192052"/>
                <a:gd name="connsiteY21" fmla="*/ 0 h 171551"/>
                <a:gd name="connsiteX22" fmla="*/ 142875 w 192052"/>
                <a:gd name="connsiteY22" fmla="*/ 16669 h 171551"/>
                <a:gd name="connsiteX23" fmla="*/ 142875 w 192052"/>
                <a:gd name="connsiteY23" fmla="*/ 59560 h 171551"/>
                <a:gd name="connsiteX24" fmla="*/ 126206 w 192052"/>
                <a:gd name="connsiteY24" fmla="*/ 76229 h 171551"/>
                <a:gd name="connsiteX25" fmla="*/ 16669 w 192052"/>
                <a:gd name="connsiteY25" fmla="*/ 76229 h 171551"/>
                <a:gd name="connsiteX26" fmla="*/ 0 w 192052"/>
                <a:gd name="connsiteY26" fmla="*/ 59560 h 171551"/>
                <a:gd name="connsiteX27" fmla="*/ 0 w 192052"/>
                <a:gd name="connsiteY27" fmla="*/ 16669 h 171551"/>
                <a:gd name="connsiteX28" fmla="*/ 15307 w 192052"/>
                <a:gd name="connsiteY28" fmla="*/ 48 h 171551"/>
                <a:gd name="connsiteX29" fmla="*/ 16669 w 192052"/>
                <a:gd name="connsiteY29" fmla="*/ 0 h 171551"/>
                <a:gd name="connsiteX30" fmla="*/ 126206 w 192052"/>
                <a:gd name="connsiteY30" fmla="*/ 0 h 171551"/>
                <a:gd name="connsiteX31" fmla="*/ 173879 w 192052"/>
                <a:gd name="connsiteY31" fmla="*/ 29 h 171551"/>
                <a:gd name="connsiteX32" fmla="*/ 180956 w 192052"/>
                <a:gd name="connsiteY32" fmla="*/ 6201 h 171551"/>
                <a:gd name="connsiteX33" fmla="*/ 181023 w 192052"/>
                <a:gd name="connsiteY33" fmla="*/ 7172 h 171551"/>
                <a:gd name="connsiteX34" fmla="*/ 181023 w 192052"/>
                <a:gd name="connsiteY34" fmla="*/ 58083 h 171551"/>
                <a:gd name="connsiteX35" fmla="*/ 166735 w 192052"/>
                <a:gd name="connsiteY35" fmla="*/ 57988 h 171551"/>
                <a:gd name="connsiteX36" fmla="*/ 166735 w 192052"/>
                <a:gd name="connsiteY36" fmla="*/ 7172 h 171551"/>
                <a:gd name="connsiteX37" fmla="*/ 173879 w 192052"/>
                <a:gd name="connsiteY37" fmla="*/ 29 h 17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2052" h="171551">
                  <a:moveTo>
                    <a:pt x="126254" y="95279"/>
                  </a:moveTo>
                  <a:cubicBezTo>
                    <a:pt x="135455" y="95279"/>
                    <a:pt x="142923" y="102737"/>
                    <a:pt x="142923" y="111947"/>
                  </a:cubicBezTo>
                  <a:lnTo>
                    <a:pt x="142923" y="154838"/>
                  </a:lnTo>
                  <a:cubicBezTo>
                    <a:pt x="142923" y="164044"/>
                    <a:pt x="135460" y="171507"/>
                    <a:pt x="126254" y="171507"/>
                  </a:cubicBezTo>
                  <a:lnTo>
                    <a:pt x="16716" y="171507"/>
                  </a:lnTo>
                  <a:cubicBezTo>
                    <a:pt x="7510" y="171507"/>
                    <a:pt x="48" y="164044"/>
                    <a:pt x="48" y="154838"/>
                  </a:cubicBezTo>
                  <a:lnTo>
                    <a:pt x="48" y="111947"/>
                  </a:lnTo>
                  <a:cubicBezTo>
                    <a:pt x="48" y="102737"/>
                    <a:pt x="7506" y="95279"/>
                    <a:pt x="16716" y="95279"/>
                  </a:cubicBezTo>
                  <a:lnTo>
                    <a:pt x="126254" y="95279"/>
                  </a:lnTo>
                  <a:close/>
                  <a:moveTo>
                    <a:pt x="181023" y="113328"/>
                  </a:moveTo>
                  <a:lnTo>
                    <a:pt x="181023" y="164335"/>
                  </a:lnTo>
                  <a:cubicBezTo>
                    <a:pt x="181063" y="168280"/>
                    <a:pt x="177897" y="171511"/>
                    <a:pt x="173952" y="171551"/>
                  </a:cubicBezTo>
                  <a:cubicBezTo>
                    <a:pt x="170327" y="171588"/>
                    <a:pt x="167248" y="168903"/>
                    <a:pt x="166792" y="165306"/>
                  </a:cubicBezTo>
                  <a:lnTo>
                    <a:pt x="166735" y="164335"/>
                  </a:lnTo>
                  <a:lnTo>
                    <a:pt x="166735" y="113433"/>
                  </a:lnTo>
                  <a:cubicBezTo>
                    <a:pt x="171429" y="114611"/>
                    <a:pt x="176345" y="114578"/>
                    <a:pt x="181023" y="113338"/>
                  </a:cubicBezTo>
                  <a:close/>
                  <a:moveTo>
                    <a:pt x="173879" y="67580"/>
                  </a:moveTo>
                  <a:cubicBezTo>
                    <a:pt x="183916" y="67580"/>
                    <a:pt x="192053" y="75717"/>
                    <a:pt x="192053" y="85754"/>
                  </a:cubicBezTo>
                  <a:cubicBezTo>
                    <a:pt x="192053" y="95791"/>
                    <a:pt x="183916" y="103927"/>
                    <a:pt x="173879" y="103927"/>
                  </a:cubicBezTo>
                  <a:cubicBezTo>
                    <a:pt x="163842" y="103927"/>
                    <a:pt x="155705" y="95791"/>
                    <a:pt x="155705" y="85754"/>
                  </a:cubicBezTo>
                  <a:cubicBezTo>
                    <a:pt x="155705" y="75717"/>
                    <a:pt x="163842" y="67580"/>
                    <a:pt x="173879" y="67580"/>
                  </a:cubicBezTo>
                  <a:close/>
                  <a:moveTo>
                    <a:pt x="126206" y="0"/>
                  </a:moveTo>
                  <a:cubicBezTo>
                    <a:pt x="135417" y="0"/>
                    <a:pt x="142875" y="7458"/>
                    <a:pt x="142875" y="16669"/>
                  </a:cubicBezTo>
                  <a:lnTo>
                    <a:pt x="142875" y="59560"/>
                  </a:lnTo>
                  <a:cubicBezTo>
                    <a:pt x="142875" y="68766"/>
                    <a:pt x="135412" y="76229"/>
                    <a:pt x="126206" y="76229"/>
                  </a:cubicBezTo>
                  <a:lnTo>
                    <a:pt x="16669" y="76229"/>
                  </a:lnTo>
                  <a:cubicBezTo>
                    <a:pt x="7463" y="76229"/>
                    <a:pt x="0" y="68766"/>
                    <a:pt x="0" y="59560"/>
                  </a:cubicBezTo>
                  <a:lnTo>
                    <a:pt x="0" y="16669"/>
                  </a:lnTo>
                  <a:cubicBezTo>
                    <a:pt x="-4" y="7988"/>
                    <a:pt x="6655" y="757"/>
                    <a:pt x="15307" y="48"/>
                  </a:cubicBezTo>
                  <a:lnTo>
                    <a:pt x="16669" y="0"/>
                  </a:lnTo>
                  <a:lnTo>
                    <a:pt x="126206" y="0"/>
                  </a:lnTo>
                  <a:close/>
                  <a:moveTo>
                    <a:pt x="173879" y="29"/>
                  </a:moveTo>
                  <a:cubicBezTo>
                    <a:pt x="177449" y="29"/>
                    <a:pt x="180470" y="2664"/>
                    <a:pt x="180956" y="6201"/>
                  </a:cubicBezTo>
                  <a:lnTo>
                    <a:pt x="181023" y="7172"/>
                  </a:lnTo>
                  <a:lnTo>
                    <a:pt x="181023" y="58083"/>
                  </a:lnTo>
                  <a:cubicBezTo>
                    <a:pt x="176345" y="56844"/>
                    <a:pt x="171429" y="56811"/>
                    <a:pt x="166735" y="57988"/>
                  </a:cubicBezTo>
                  <a:lnTo>
                    <a:pt x="166735" y="7172"/>
                  </a:lnTo>
                  <a:cubicBezTo>
                    <a:pt x="166735" y="3227"/>
                    <a:pt x="169934" y="29"/>
                    <a:pt x="173879" y="29"/>
                  </a:cubicBezTo>
                  <a:close/>
                </a:path>
              </a:pathLst>
            </a:custGeom>
            <a:solidFill>
              <a:srgbClr val="21212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4" name="Graphic 1130">
              <a:extLst>
                <a:ext uri="{FF2B5EF4-FFF2-40B4-BE49-F238E27FC236}">
                  <a16:creationId xmlns:a16="http://schemas.microsoft.com/office/drawing/2014/main" id="{46372B82-3843-EDE5-EB2F-62DCD0389FCB}"/>
                </a:ext>
                <a:ext uri="{C183D7F6-B498-43B3-948B-1728B52AA6E4}">
                  <adec:decorative xmlns:adec="http://schemas.microsoft.com/office/drawing/2017/decorative" val="1"/>
                </a:ext>
              </a:extLst>
            </p:cNvPr>
            <p:cNvSpPr/>
            <p:nvPr/>
          </p:nvSpPr>
          <p:spPr>
            <a:xfrm>
              <a:off x="3840371" y="3477998"/>
              <a:ext cx="284036" cy="253716"/>
            </a:xfrm>
            <a:custGeom>
              <a:avLst/>
              <a:gdLst>
                <a:gd name="connsiteX0" fmla="*/ 126254 w 192052"/>
                <a:gd name="connsiteY0" fmla="*/ 95279 h 171551"/>
                <a:gd name="connsiteX1" fmla="*/ 142923 w 192052"/>
                <a:gd name="connsiteY1" fmla="*/ 111947 h 171551"/>
                <a:gd name="connsiteX2" fmla="*/ 142923 w 192052"/>
                <a:gd name="connsiteY2" fmla="*/ 154838 h 171551"/>
                <a:gd name="connsiteX3" fmla="*/ 126254 w 192052"/>
                <a:gd name="connsiteY3" fmla="*/ 171507 h 171551"/>
                <a:gd name="connsiteX4" fmla="*/ 16716 w 192052"/>
                <a:gd name="connsiteY4" fmla="*/ 171507 h 171551"/>
                <a:gd name="connsiteX5" fmla="*/ 48 w 192052"/>
                <a:gd name="connsiteY5" fmla="*/ 154838 h 171551"/>
                <a:gd name="connsiteX6" fmla="*/ 48 w 192052"/>
                <a:gd name="connsiteY6" fmla="*/ 111947 h 171551"/>
                <a:gd name="connsiteX7" fmla="*/ 16716 w 192052"/>
                <a:gd name="connsiteY7" fmla="*/ 95279 h 171551"/>
                <a:gd name="connsiteX8" fmla="*/ 126254 w 192052"/>
                <a:gd name="connsiteY8" fmla="*/ 95279 h 171551"/>
                <a:gd name="connsiteX9" fmla="*/ 181023 w 192052"/>
                <a:gd name="connsiteY9" fmla="*/ 113328 h 171551"/>
                <a:gd name="connsiteX10" fmla="*/ 181023 w 192052"/>
                <a:gd name="connsiteY10" fmla="*/ 164335 h 171551"/>
                <a:gd name="connsiteX11" fmla="*/ 173952 w 192052"/>
                <a:gd name="connsiteY11" fmla="*/ 171551 h 171551"/>
                <a:gd name="connsiteX12" fmla="*/ 166792 w 192052"/>
                <a:gd name="connsiteY12" fmla="*/ 165306 h 171551"/>
                <a:gd name="connsiteX13" fmla="*/ 166735 w 192052"/>
                <a:gd name="connsiteY13" fmla="*/ 164335 h 171551"/>
                <a:gd name="connsiteX14" fmla="*/ 166735 w 192052"/>
                <a:gd name="connsiteY14" fmla="*/ 113433 h 171551"/>
                <a:gd name="connsiteX15" fmla="*/ 181023 w 192052"/>
                <a:gd name="connsiteY15" fmla="*/ 113338 h 171551"/>
                <a:gd name="connsiteX16" fmla="*/ 173879 w 192052"/>
                <a:gd name="connsiteY16" fmla="*/ 67580 h 171551"/>
                <a:gd name="connsiteX17" fmla="*/ 192053 w 192052"/>
                <a:gd name="connsiteY17" fmla="*/ 85754 h 171551"/>
                <a:gd name="connsiteX18" fmla="*/ 173879 w 192052"/>
                <a:gd name="connsiteY18" fmla="*/ 103927 h 171551"/>
                <a:gd name="connsiteX19" fmla="*/ 155705 w 192052"/>
                <a:gd name="connsiteY19" fmla="*/ 85754 h 171551"/>
                <a:gd name="connsiteX20" fmla="*/ 173879 w 192052"/>
                <a:gd name="connsiteY20" fmla="*/ 67580 h 171551"/>
                <a:gd name="connsiteX21" fmla="*/ 126206 w 192052"/>
                <a:gd name="connsiteY21" fmla="*/ 0 h 171551"/>
                <a:gd name="connsiteX22" fmla="*/ 142875 w 192052"/>
                <a:gd name="connsiteY22" fmla="*/ 16669 h 171551"/>
                <a:gd name="connsiteX23" fmla="*/ 142875 w 192052"/>
                <a:gd name="connsiteY23" fmla="*/ 59560 h 171551"/>
                <a:gd name="connsiteX24" fmla="*/ 126206 w 192052"/>
                <a:gd name="connsiteY24" fmla="*/ 76229 h 171551"/>
                <a:gd name="connsiteX25" fmla="*/ 16669 w 192052"/>
                <a:gd name="connsiteY25" fmla="*/ 76229 h 171551"/>
                <a:gd name="connsiteX26" fmla="*/ 0 w 192052"/>
                <a:gd name="connsiteY26" fmla="*/ 59560 h 171551"/>
                <a:gd name="connsiteX27" fmla="*/ 0 w 192052"/>
                <a:gd name="connsiteY27" fmla="*/ 16669 h 171551"/>
                <a:gd name="connsiteX28" fmla="*/ 15307 w 192052"/>
                <a:gd name="connsiteY28" fmla="*/ 48 h 171551"/>
                <a:gd name="connsiteX29" fmla="*/ 16669 w 192052"/>
                <a:gd name="connsiteY29" fmla="*/ 0 h 171551"/>
                <a:gd name="connsiteX30" fmla="*/ 126206 w 192052"/>
                <a:gd name="connsiteY30" fmla="*/ 0 h 171551"/>
                <a:gd name="connsiteX31" fmla="*/ 173879 w 192052"/>
                <a:gd name="connsiteY31" fmla="*/ 29 h 171551"/>
                <a:gd name="connsiteX32" fmla="*/ 180956 w 192052"/>
                <a:gd name="connsiteY32" fmla="*/ 6201 h 171551"/>
                <a:gd name="connsiteX33" fmla="*/ 181023 w 192052"/>
                <a:gd name="connsiteY33" fmla="*/ 7172 h 171551"/>
                <a:gd name="connsiteX34" fmla="*/ 181023 w 192052"/>
                <a:gd name="connsiteY34" fmla="*/ 58083 h 171551"/>
                <a:gd name="connsiteX35" fmla="*/ 166735 w 192052"/>
                <a:gd name="connsiteY35" fmla="*/ 57988 h 171551"/>
                <a:gd name="connsiteX36" fmla="*/ 166735 w 192052"/>
                <a:gd name="connsiteY36" fmla="*/ 7172 h 171551"/>
                <a:gd name="connsiteX37" fmla="*/ 173879 w 192052"/>
                <a:gd name="connsiteY37" fmla="*/ 29 h 17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2052" h="171551">
                  <a:moveTo>
                    <a:pt x="126254" y="95279"/>
                  </a:moveTo>
                  <a:cubicBezTo>
                    <a:pt x="135455" y="95279"/>
                    <a:pt x="142923" y="102737"/>
                    <a:pt x="142923" y="111947"/>
                  </a:cubicBezTo>
                  <a:lnTo>
                    <a:pt x="142923" y="154838"/>
                  </a:lnTo>
                  <a:cubicBezTo>
                    <a:pt x="142923" y="164044"/>
                    <a:pt x="135460" y="171507"/>
                    <a:pt x="126254" y="171507"/>
                  </a:cubicBezTo>
                  <a:lnTo>
                    <a:pt x="16716" y="171507"/>
                  </a:lnTo>
                  <a:cubicBezTo>
                    <a:pt x="7510" y="171507"/>
                    <a:pt x="48" y="164044"/>
                    <a:pt x="48" y="154838"/>
                  </a:cubicBezTo>
                  <a:lnTo>
                    <a:pt x="48" y="111947"/>
                  </a:lnTo>
                  <a:cubicBezTo>
                    <a:pt x="48" y="102737"/>
                    <a:pt x="7506" y="95279"/>
                    <a:pt x="16716" y="95279"/>
                  </a:cubicBezTo>
                  <a:lnTo>
                    <a:pt x="126254" y="95279"/>
                  </a:lnTo>
                  <a:close/>
                  <a:moveTo>
                    <a:pt x="181023" y="113328"/>
                  </a:moveTo>
                  <a:lnTo>
                    <a:pt x="181023" y="164335"/>
                  </a:lnTo>
                  <a:cubicBezTo>
                    <a:pt x="181063" y="168280"/>
                    <a:pt x="177897" y="171511"/>
                    <a:pt x="173952" y="171551"/>
                  </a:cubicBezTo>
                  <a:cubicBezTo>
                    <a:pt x="170327" y="171588"/>
                    <a:pt x="167248" y="168903"/>
                    <a:pt x="166792" y="165306"/>
                  </a:cubicBezTo>
                  <a:lnTo>
                    <a:pt x="166735" y="164335"/>
                  </a:lnTo>
                  <a:lnTo>
                    <a:pt x="166735" y="113433"/>
                  </a:lnTo>
                  <a:cubicBezTo>
                    <a:pt x="171429" y="114611"/>
                    <a:pt x="176345" y="114578"/>
                    <a:pt x="181023" y="113338"/>
                  </a:cubicBezTo>
                  <a:close/>
                  <a:moveTo>
                    <a:pt x="173879" y="67580"/>
                  </a:moveTo>
                  <a:cubicBezTo>
                    <a:pt x="183916" y="67580"/>
                    <a:pt x="192053" y="75717"/>
                    <a:pt x="192053" y="85754"/>
                  </a:cubicBezTo>
                  <a:cubicBezTo>
                    <a:pt x="192053" y="95791"/>
                    <a:pt x="183916" y="103927"/>
                    <a:pt x="173879" y="103927"/>
                  </a:cubicBezTo>
                  <a:cubicBezTo>
                    <a:pt x="163842" y="103927"/>
                    <a:pt x="155705" y="95791"/>
                    <a:pt x="155705" y="85754"/>
                  </a:cubicBezTo>
                  <a:cubicBezTo>
                    <a:pt x="155705" y="75717"/>
                    <a:pt x="163842" y="67580"/>
                    <a:pt x="173879" y="67580"/>
                  </a:cubicBezTo>
                  <a:close/>
                  <a:moveTo>
                    <a:pt x="126206" y="0"/>
                  </a:moveTo>
                  <a:cubicBezTo>
                    <a:pt x="135417" y="0"/>
                    <a:pt x="142875" y="7458"/>
                    <a:pt x="142875" y="16669"/>
                  </a:cubicBezTo>
                  <a:lnTo>
                    <a:pt x="142875" y="59560"/>
                  </a:lnTo>
                  <a:cubicBezTo>
                    <a:pt x="142875" y="68766"/>
                    <a:pt x="135412" y="76229"/>
                    <a:pt x="126206" y="76229"/>
                  </a:cubicBezTo>
                  <a:lnTo>
                    <a:pt x="16669" y="76229"/>
                  </a:lnTo>
                  <a:cubicBezTo>
                    <a:pt x="7463" y="76229"/>
                    <a:pt x="0" y="68766"/>
                    <a:pt x="0" y="59560"/>
                  </a:cubicBezTo>
                  <a:lnTo>
                    <a:pt x="0" y="16669"/>
                  </a:lnTo>
                  <a:cubicBezTo>
                    <a:pt x="-4" y="7988"/>
                    <a:pt x="6655" y="757"/>
                    <a:pt x="15307" y="48"/>
                  </a:cubicBezTo>
                  <a:lnTo>
                    <a:pt x="16669" y="0"/>
                  </a:lnTo>
                  <a:lnTo>
                    <a:pt x="126206" y="0"/>
                  </a:lnTo>
                  <a:close/>
                  <a:moveTo>
                    <a:pt x="173879" y="29"/>
                  </a:moveTo>
                  <a:cubicBezTo>
                    <a:pt x="177449" y="29"/>
                    <a:pt x="180470" y="2664"/>
                    <a:pt x="180956" y="6201"/>
                  </a:cubicBezTo>
                  <a:lnTo>
                    <a:pt x="181023" y="7172"/>
                  </a:lnTo>
                  <a:lnTo>
                    <a:pt x="181023" y="58083"/>
                  </a:lnTo>
                  <a:cubicBezTo>
                    <a:pt x="176345" y="56844"/>
                    <a:pt x="171429" y="56811"/>
                    <a:pt x="166735" y="57988"/>
                  </a:cubicBezTo>
                  <a:lnTo>
                    <a:pt x="166735" y="7172"/>
                  </a:lnTo>
                  <a:cubicBezTo>
                    <a:pt x="166735" y="3227"/>
                    <a:pt x="169934" y="29"/>
                    <a:pt x="173879" y="29"/>
                  </a:cubicBezTo>
                  <a:close/>
                </a:path>
              </a:pathLst>
            </a:custGeom>
            <a:solidFill>
              <a:srgbClr val="21212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5" name="Graphic 1130">
              <a:extLst>
                <a:ext uri="{FF2B5EF4-FFF2-40B4-BE49-F238E27FC236}">
                  <a16:creationId xmlns:a16="http://schemas.microsoft.com/office/drawing/2014/main" id="{2D716FC4-8CF2-AFB6-69A2-DB176520B3A7}"/>
                </a:ext>
                <a:ext uri="{C183D7F6-B498-43B3-948B-1728B52AA6E4}">
                  <adec:decorative xmlns:adec="http://schemas.microsoft.com/office/drawing/2017/decorative" val="1"/>
                </a:ext>
              </a:extLst>
            </p:cNvPr>
            <p:cNvSpPr/>
            <p:nvPr/>
          </p:nvSpPr>
          <p:spPr>
            <a:xfrm>
              <a:off x="4974837" y="3477998"/>
              <a:ext cx="284036" cy="253716"/>
            </a:xfrm>
            <a:custGeom>
              <a:avLst/>
              <a:gdLst>
                <a:gd name="connsiteX0" fmla="*/ 126254 w 192052"/>
                <a:gd name="connsiteY0" fmla="*/ 95279 h 171551"/>
                <a:gd name="connsiteX1" fmla="*/ 142923 w 192052"/>
                <a:gd name="connsiteY1" fmla="*/ 111947 h 171551"/>
                <a:gd name="connsiteX2" fmla="*/ 142923 w 192052"/>
                <a:gd name="connsiteY2" fmla="*/ 154838 h 171551"/>
                <a:gd name="connsiteX3" fmla="*/ 126254 w 192052"/>
                <a:gd name="connsiteY3" fmla="*/ 171507 h 171551"/>
                <a:gd name="connsiteX4" fmla="*/ 16716 w 192052"/>
                <a:gd name="connsiteY4" fmla="*/ 171507 h 171551"/>
                <a:gd name="connsiteX5" fmla="*/ 48 w 192052"/>
                <a:gd name="connsiteY5" fmla="*/ 154838 h 171551"/>
                <a:gd name="connsiteX6" fmla="*/ 48 w 192052"/>
                <a:gd name="connsiteY6" fmla="*/ 111947 h 171551"/>
                <a:gd name="connsiteX7" fmla="*/ 16716 w 192052"/>
                <a:gd name="connsiteY7" fmla="*/ 95279 h 171551"/>
                <a:gd name="connsiteX8" fmla="*/ 126254 w 192052"/>
                <a:gd name="connsiteY8" fmla="*/ 95279 h 171551"/>
                <a:gd name="connsiteX9" fmla="*/ 181023 w 192052"/>
                <a:gd name="connsiteY9" fmla="*/ 113328 h 171551"/>
                <a:gd name="connsiteX10" fmla="*/ 181023 w 192052"/>
                <a:gd name="connsiteY10" fmla="*/ 164335 h 171551"/>
                <a:gd name="connsiteX11" fmla="*/ 173952 w 192052"/>
                <a:gd name="connsiteY11" fmla="*/ 171551 h 171551"/>
                <a:gd name="connsiteX12" fmla="*/ 166792 w 192052"/>
                <a:gd name="connsiteY12" fmla="*/ 165306 h 171551"/>
                <a:gd name="connsiteX13" fmla="*/ 166735 w 192052"/>
                <a:gd name="connsiteY13" fmla="*/ 164335 h 171551"/>
                <a:gd name="connsiteX14" fmla="*/ 166735 w 192052"/>
                <a:gd name="connsiteY14" fmla="*/ 113433 h 171551"/>
                <a:gd name="connsiteX15" fmla="*/ 181023 w 192052"/>
                <a:gd name="connsiteY15" fmla="*/ 113338 h 171551"/>
                <a:gd name="connsiteX16" fmla="*/ 173879 w 192052"/>
                <a:gd name="connsiteY16" fmla="*/ 67580 h 171551"/>
                <a:gd name="connsiteX17" fmla="*/ 192053 w 192052"/>
                <a:gd name="connsiteY17" fmla="*/ 85754 h 171551"/>
                <a:gd name="connsiteX18" fmla="*/ 173879 w 192052"/>
                <a:gd name="connsiteY18" fmla="*/ 103927 h 171551"/>
                <a:gd name="connsiteX19" fmla="*/ 155705 w 192052"/>
                <a:gd name="connsiteY19" fmla="*/ 85754 h 171551"/>
                <a:gd name="connsiteX20" fmla="*/ 173879 w 192052"/>
                <a:gd name="connsiteY20" fmla="*/ 67580 h 171551"/>
                <a:gd name="connsiteX21" fmla="*/ 126206 w 192052"/>
                <a:gd name="connsiteY21" fmla="*/ 0 h 171551"/>
                <a:gd name="connsiteX22" fmla="*/ 142875 w 192052"/>
                <a:gd name="connsiteY22" fmla="*/ 16669 h 171551"/>
                <a:gd name="connsiteX23" fmla="*/ 142875 w 192052"/>
                <a:gd name="connsiteY23" fmla="*/ 59560 h 171551"/>
                <a:gd name="connsiteX24" fmla="*/ 126206 w 192052"/>
                <a:gd name="connsiteY24" fmla="*/ 76229 h 171551"/>
                <a:gd name="connsiteX25" fmla="*/ 16669 w 192052"/>
                <a:gd name="connsiteY25" fmla="*/ 76229 h 171551"/>
                <a:gd name="connsiteX26" fmla="*/ 0 w 192052"/>
                <a:gd name="connsiteY26" fmla="*/ 59560 h 171551"/>
                <a:gd name="connsiteX27" fmla="*/ 0 w 192052"/>
                <a:gd name="connsiteY27" fmla="*/ 16669 h 171551"/>
                <a:gd name="connsiteX28" fmla="*/ 15307 w 192052"/>
                <a:gd name="connsiteY28" fmla="*/ 48 h 171551"/>
                <a:gd name="connsiteX29" fmla="*/ 16669 w 192052"/>
                <a:gd name="connsiteY29" fmla="*/ 0 h 171551"/>
                <a:gd name="connsiteX30" fmla="*/ 126206 w 192052"/>
                <a:gd name="connsiteY30" fmla="*/ 0 h 171551"/>
                <a:gd name="connsiteX31" fmla="*/ 173879 w 192052"/>
                <a:gd name="connsiteY31" fmla="*/ 29 h 171551"/>
                <a:gd name="connsiteX32" fmla="*/ 180956 w 192052"/>
                <a:gd name="connsiteY32" fmla="*/ 6201 h 171551"/>
                <a:gd name="connsiteX33" fmla="*/ 181023 w 192052"/>
                <a:gd name="connsiteY33" fmla="*/ 7172 h 171551"/>
                <a:gd name="connsiteX34" fmla="*/ 181023 w 192052"/>
                <a:gd name="connsiteY34" fmla="*/ 58083 h 171551"/>
                <a:gd name="connsiteX35" fmla="*/ 166735 w 192052"/>
                <a:gd name="connsiteY35" fmla="*/ 57988 h 171551"/>
                <a:gd name="connsiteX36" fmla="*/ 166735 w 192052"/>
                <a:gd name="connsiteY36" fmla="*/ 7172 h 171551"/>
                <a:gd name="connsiteX37" fmla="*/ 173879 w 192052"/>
                <a:gd name="connsiteY37" fmla="*/ 29 h 17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2052" h="171551">
                  <a:moveTo>
                    <a:pt x="126254" y="95279"/>
                  </a:moveTo>
                  <a:cubicBezTo>
                    <a:pt x="135455" y="95279"/>
                    <a:pt x="142923" y="102737"/>
                    <a:pt x="142923" y="111947"/>
                  </a:cubicBezTo>
                  <a:lnTo>
                    <a:pt x="142923" y="154838"/>
                  </a:lnTo>
                  <a:cubicBezTo>
                    <a:pt x="142923" y="164044"/>
                    <a:pt x="135460" y="171507"/>
                    <a:pt x="126254" y="171507"/>
                  </a:cubicBezTo>
                  <a:lnTo>
                    <a:pt x="16716" y="171507"/>
                  </a:lnTo>
                  <a:cubicBezTo>
                    <a:pt x="7510" y="171507"/>
                    <a:pt x="48" y="164044"/>
                    <a:pt x="48" y="154838"/>
                  </a:cubicBezTo>
                  <a:lnTo>
                    <a:pt x="48" y="111947"/>
                  </a:lnTo>
                  <a:cubicBezTo>
                    <a:pt x="48" y="102737"/>
                    <a:pt x="7506" y="95279"/>
                    <a:pt x="16716" y="95279"/>
                  </a:cubicBezTo>
                  <a:lnTo>
                    <a:pt x="126254" y="95279"/>
                  </a:lnTo>
                  <a:close/>
                  <a:moveTo>
                    <a:pt x="181023" y="113328"/>
                  </a:moveTo>
                  <a:lnTo>
                    <a:pt x="181023" y="164335"/>
                  </a:lnTo>
                  <a:cubicBezTo>
                    <a:pt x="181063" y="168280"/>
                    <a:pt x="177897" y="171511"/>
                    <a:pt x="173952" y="171551"/>
                  </a:cubicBezTo>
                  <a:cubicBezTo>
                    <a:pt x="170327" y="171588"/>
                    <a:pt x="167248" y="168903"/>
                    <a:pt x="166792" y="165306"/>
                  </a:cubicBezTo>
                  <a:lnTo>
                    <a:pt x="166735" y="164335"/>
                  </a:lnTo>
                  <a:lnTo>
                    <a:pt x="166735" y="113433"/>
                  </a:lnTo>
                  <a:cubicBezTo>
                    <a:pt x="171429" y="114611"/>
                    <a:pt x="176345" y="114578"/>
                    <a:pt x="181023" y="113338"/>
                  </a:cubicBezTo>
                  <a:close/>
                  <a:moveTo>
                    <a:pt x="173879" y="67580"/>
                  </a:moveTo>
                  <a:cubicBezTo>
                    <a:pt x="183916" y="67580"/>
                    <a:pt x="192053" y="75717"/>
                    <a:pt x="192053" y="85754"/>
                  </a:cubicBezTo>
                  <a:cubicBezTo>
                    <a:pt x="192053" y="95791"/>
                    <a:pt x="183916" y="103927"/>
                    <a:pt x="173879" y="103927"/>
                  </a:cubicBezTo>
                  <a:cubicBezTo>
                    <a:pt x="163842" y="103927"/>
                    <a:pt x="155705" y="95791"/>
                    <a:pt x="155705" y="85754"/>
                  </a:cubicBezTo>
                  <a:cubicBezTo>
                    <a:pt x="155705" y="75717"/>
                    <a:pt x="163842" y="67580"/>
                    <a:pt x="173879" y="67580"/>
                  </a:cubicBezTo>
                  <a:close/>
                  <a:moveTo>
                    <a:pt x="126206" y="0"/>
                  </a:moveTo>
                  <a:cubicBezTo>
                    <a:pt x="135417" y="0"/>
                    <a:pt x="142875" y="7458"/>
                    <a:pt x="142875" y="16669"/>
                  </a:cubicBezTo>
                  <a:lnTo>
                    <a:pt x="142875" y="59560"/>
                  </a:lnTo>
                  <a:cubicBezTo>
                    <a:pt x="142875" y="68766"/>
                    <a:pt x="135412" y="76229"/>
                    <a:pt x="126206" y="76229"/>
                  </a:cubicBezTo>
                  <a:lnTo>
                    <a:pt x="16669" y="76229"/>
                  </a:lnTo>
                  <a:cubicBezTo>
                    <a:pt x="7463" y="76229"/>
                    <a:pt x="0" y="68766"/>
                    <a:pt x="0" y="59560"/>
                  </a:cubicBezTo>
                  <a:lnTo>
                    <a:pt x="0" y="16669"/>
                  </a:lnTo>
                  <a:cubicBezTo>
                    <a:pt x="-4" y="7988"/>
                    <a:pt x="6655" y="757"/>
                    <a:pt x="15307" y="48"/>
                  </a:cubicBezTo>
                  <a:lnTo>
                    <a:pt x="16669" y="0"/>
                  </a:lnTo>
                  <a:lnTo>
                    <a:pt x="126206" y="0"/>
                  </a:lnTo>
                  <a:close/>
                  <a:moveTo>
                    <a:pt x="173879" y="29"/>
                  </a:moveTo>
                  <a:cubicBezTo>
                    <a:pt x="177449" y="29"/>
                    <a:pt x="180470" y="2664"/>
                    <a:pt x="180956" y="6201"/>
                  </a:cubicBezTo>
                  <a:lnTo>
                    <a:pt x="181023" y="7172"/>
                  </a:lnTo>
                  <a:lnTo>
                    <a:pt x="181023" y="58083"/>
                  </a:lnTo>
                  <a:cubicBezTo>
                    <a:pt x="176345" y="56844"/>
                    <a:pt x="171429" y="56811"/>
                    <a:pt x="166735" y="57988"/>
                  </a:cubicBezTo>
                  <a:lnTo>
                    <a:pt x="166735" y="7172"/>
                  </a:lnTo>
                  <a:cubicBezTo>
                    <a:pt x="166735" y="3227"/>
                    <a:pt x="169934" y="29"/>
                    <a:pt x="173879" y="29"/>
                  </a:cubicBezTo>
                  <a:close/>
                </a:path>
              </a:pathLst>
            </a:custGeom>
            <a:solidFill>
              <a:srgbClr val="21212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4" name="Graphic 1136">
              <a:extLst>
                <a:ext uri="{FF2B5EF4-FFF2-40B4-BE49-F238E27FC236}">
                  <a16:creationId xmlns:a16="http://schemas.microsoft.com/office/drawing/2014/main" id="{F3EACF6D-EB38-5F0B-882D-BBBF34D57847}"/>
                </a:ext>
                <a:ext uri="{C183D7F6-B498-43B3-948B-1728B52AA6E4}">
                  <adec:decorative xmlns:adec="http://schemas.microsoft.com/office/drawing/2017/decorative" val="1"/>
                </a:ext>
              </a:extLst>
            </p:cNvPr>
            <p:cNvSpPr/>
            <p:nvPr/>
          </p:nvSpPr>
          <p:spPr>
            <a:xfrm>
              <a:off x="1570254" y="5339780"/>
              <a:ext cx="286402" cy="229121"/>
            </a:xfrm>
            <a:custGeom>
              <a:avLst/>
              <a:gdLst>
                <a:gd name="connsiteX0" fmla="*/ 153889 w 260365"/>
                <a:gd name="connsiteY0" fmla="*/ 32546 h 208292"/>
                <a:gd name="connsiteX1" fmla="*/ 231075 w 260365"/>
                <a:gd name="connsiteY1" fmla="*/ 32546 h 208292"/>
                <a:gd name="connsiteX2" fmla="*/ 260092 w 260365"/>
                <a:gd name="connsiteY2" fmla="*/ 57775 h 208292"/>
                <a:gd name="connsiteX3" fmla="*/ 260301 w 260365"/>
                <a:gd name="connsiteY3" fmla="*/ 59832 h 208292"/>
                <a:gd name="connsiteX4" fmla="*/ 260366 w 260365"/>
                <a:gd name="connsiteY4" fmla="*/ 61837 h 208292"/>
                <a:gd name="connsiteX5" fmla="*/ 260366 w 260365"/>
                <a:gd name="connsiteY5" fmla="*/ 179002 h 208292"/>
                <a:gd name="connsiteX6" fmla="*/ 233079 w 260365"/>
                <a:gd name="connsiteY6" fmla="*/ 208228 h 208292"/>
                <a:gd name="connsiteX7" fmla="*/ 231075 w 260365"/>
                <a:gd name="connsiteY7" fmla="*/ 208293 h 208292"/>
                <a:gd name="connsiteX8" fmla="*/ 29291 w 260365"/>
                <a:gd name="connsiteY8" fmla="*/ 208293 h 208292"/>
                <a:gd name="connsiteX9" fmla="*/ 65 w 260365"/>
                <a:gd name="connsiteY9" fmla="*/ 181006 h 208292"/>
                <a:gd name="connsiteX10" fmla="*/ 0 w 260365"/>
                <a:gd name="connsiteY10" fmla="*/ 179002 h 208292"/>
                <a:gd name="connsiteX11" fmla="*/ 0 w 260365"/>
                <a:gd name="connsiteY11" fmla="*/ 84606 h 208292"/>
                <a:gd name="connsiteX12" fmla="*/ 80805 w 260365"/>
                <a:gd name="connsiteY12" fmla="*/ 84619 h 208292"/>
                <a:gd name="connsiteX13" fmla="*/ 83356 w 260365"/>
                <a:gd name="connsiteY13" fmla="*/ 84502 h 208292"/>
                <a:gd name="connsiteX14" fmla="*/ 97520 w 260365"/>
                <a:gd name="connsiteY14" fmla="*/ 79386 h 208292"/>
                <a:gd name="connsiteX15" fmla="*/ 99551 w 260365"/>
                <a:gd name="connsiteY15" fmla="*/ 77823 h 208292"/>
                <a:gd name="connsiteX16" fmla="*/ 153889 w 260365"/>
                <a:gd name="connsiteY16" fmla="*/ 32546 h 208292"/>
                <a:gd name="connsiteX17" fmla="*/ 80805 w 260365"/>
                <a:gd name="connsiteY17" fmla="*/ 0 h 208292"/>
                <a:gd name="connsiteX18" fmla="*/ 97520 w 260365"/>
                <a:gd name="connsiteY18" fmla="*/ 5233 h 208292"/>
                <a:gd name="connsiteX19" fmla="*/ 99551 w 260365"/>
                <a:gd name="connsiteY19" fmla="*/ 6796 h 208292"/>
                <a:gd name="connsiteX20" fmla="*/ 126928 w 260365"/>
                <a:gd name="connsiteY20" fmla="*/ 29591 h 208292"/>
                <a:gd name="connsiteX21" fmla="*/ 87053 w 260365"/>
                <a:gd name="connsiteY21" fmla="*/ 62826 h 208292"/>
                <a:gd name="connsiteX22" fmla="*/ 85947 w 260365"/>
                <a:gd name="connsiteY22" fmla="*/ 63620 h 208292"/>
                <a:gd name="connsiteX23" fmla="*/ 82171 w 260365"/>
                <a:gd name="connsiteY23" fmla="*/ 65000 h 208292"/>
                <a:gd name="connsiteX24" fmla="*/ 80792 w 260365"/>
                <a:gd name="connsiteY24" fmla="*/ 65091 h 208292"/>
                <a:gd name="connsiteX25" fmla="*/ 0 w 260365"/>
                <a:gd name="connsiteY25" fmla="*/ 65078 h 208292"/>
                <a:gd name="connsiteX26" fmla="*/ 0 w 260365"/>
                <a:gd name="connsiteY26" fmla="*/ 29291 h 208292"/>
                <a:gd name="connsiteX27" fmla="*/ 27286 w 260365"/>
                <a:gd name="connsiteY27" fmla="*/ 65 h 208292"/>
                <a:gd name="connsiteX28" fmla="*/ 29291 w 260365"/>
                <a:gd name="connsiteY28" fmla="*/ 0 h 208292"/>
                <a:gd name="connsiteX29" fmla="*/ 80805 w 260365"/>
                <a:gd name="connsiteY29" fmla="*/ 0 h 20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60365" h="208292">
                  <a:moveTo>
                    <a:pt x="153889" y="32546"/>
                  </a:moveTo>
                  <a:lnTo>
                    <a:pt x="231075" y="32546"/>
                  </a:lnTo>
                  <a:cubicBezTo>
                    <a:pt x="245686" y="32541"/>
                    <a:pt x="258067" y="43305"/>
                    <a:pt x="260092" y="57775"/>
                  </a:cubicBezTo>
                  <a:lnTo>
                    <a:pt x="260301" y="59832"/>
                  </a:lnTo>
                  <a:lnTo>
                    <a:pt x="260366" y="61837"/>
                  </a:lnTo>
                  <a:lnTo>
                    <a:pt x="260366" y="179002"/>
                  </a:lnTo>
                  <a:cubicBezTo>
                    <a:pt x="260367" y="194402"/>
                    <a:pt x="248444" y="207173"/>
                    <a:pt x="233079" y="208228"/>
                  </a:cubicBezTo>
                  <a:lnTo>
                    <a:pt x="231075" y="208293"/>
                  </a:lnTo>
                  <a:lnTo>
                    <a:pt x="29291" y="208293"/>
                  </a:lnTo>
                  <a:cubicBezTo>
                    <a:pt x="13891" y="208294"/>
                    <a:pt x="1119" y="196371"/>
                    <a:pt x="65" y="181006"/>
                  </a:cubicBezTo>
                  <a:lnTo>
                    <a:pt x="0" y="179002"/>
                  </a:lnTo>
                  <a:lnTo>
                    <a:pt x="0" y="84606"/>
                  </a:lnTo>
                  <a:lnTo>
                    <a:pt x="80805" y="84619"/>
                  </a:lnTo>
                  <a:lnTo>
                    <a:pt x="83356" y="84502"/>
                  </a:lnTo>
                  <a:cubicBezTo>
                    <a:pt x="88443" y="84060"/>
                    <a:pt x="93325" y="82296"/>
                    <a:pt x="97520" y="79386"/>
                  </a:cubicBezTo>
                  <a:lnTo>
                    <a:pt x="99551" y="77823"/>
                  </a:lnTo>
                  <a:lnTo>
                    <a:pt x="153889" y="32546"/>
                  </a:lnTo>
                  <a:close/>
                  <a:moveTo>
                    <a:pt x="80805" y="0"/>
                  </a:moveTo>
                  <a:cubicBezTo>
                    <a:pt x="86793" y="0"/>
                    <a:pt x="92625" y="1836"/>
                    <a:pt x="97520" y="5233"/>
                  </a:cubicBezTo>
                  <a:lnTo>
                    <a:pt x="99551" y="6796"/>
                  </a:lnTo>
                  <a:lnTo>
                    <a:pt x="126928" y="29591"/>
                  </a:lnTo>
                  <a:lnTo>
                    <a:pt x="87053" y="62826"/>
                  </a:lnTo>
                  <a:lnTo>
                    <a:pt x="85947" y="63620"/>
                  </a:lnTo>
                  <a:cubicBezTo>
                    <a:pt x="84798" y="64337"/>
                    <a:pt x="83512" y="64807"/>
                    <a:pt x="82171" y="65000"/>
                  </a:cubicBezTo>
                  <a:lnTo>
                    <a:pt x="80792" y="65091"/>
                  </a:lnTo>
                  <a:lnTo>
                    <a:pt x="0" y="65078"/>
                  </a:lnTo>
                  <a:lnTo>
                    <a:pt x="0" y="29291"/>
                  </a:lnTo>
                  <a:cubicBezTo>
                    <a:pt x="-2" y="13891"/>
                    <a:pt x="11922" y="1119"/>
                    <a:pt x="27286" y="65"/>
                  </a:cubicBezTo>
                  <a:lnTo>
                    <a:pt x="29291" y="0"/>
                  </a:lnTo>
                  <a:lnTo>
                    <a:pt x="80805" y="0"/>
                  </a:lnTo>
                  <a:close/>
                </a:path>
              </a:pathLst>
            </a:custGeom>
            <a:solidFill>
              <a:srgbClr val="212121"/>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3" name="Graphic 1140">
              <a:extLst>
                <a:ext uri="{FF2B5EF4-FFF2-40B4-BE49-F238E27FC236}">
                  <a16:creationId xmlns:a16="http://schemas.microsoft.com/office/drawing/2014/main" id="{607036D7-F085-936F-005C-9ED0A3BB86CE}"/>
                </a:ext>
                <a:ext uri="{C183D7F6-B498-43B3-948B-1728B52AA6E4}">
                  <adec:decorative xmlns:adec="http://schemas.microsoft.com/office/drawing/2017/decorative" val="1"/>
                </a:ext>
              </a:extLst>
            </p:cNvPr>
            <p:cNvSpPr/>
            <p:nvPr/>
          </p:nvSpPr>
          <p:spPr>
            <a:xfrm>
              <a:off x="3853508" y="5325459"/>
              <a:ext cx="257762" cy="257762"/>
            </a:xfrm>
            <a:custGeom>
              <a:avLst/>
              <a:gdLst>
                <a:gd name="connsiteX0" fmla="*/ 84619 w 234329"/>
                <a:gd name="connsiteY0" fmla="*/ 234329 h 234329"/>
                <a:gd name="connsiteX1" fmla="*/ 149710 w 234329"/>
                <a:gd name="connsiteY1" fmla="*/ 234329 h 234329"/>
                <a:gd name="connsiteX2" fmla="*/ 149710 w 234329"/>
                <a:gd name="connsiteY2" fmla="*/ 169238 h 234329"/>
                <a:gd name="connsiteX3" fmla="*/ 84619 w 234329"/>
                <a:gd name="connsiteY3" fmla="*/ 169238 h 234329"/>
                <a:gd name="connsiteX4" fmla="*/ 84619 w 234329"/>
                <a:gd name="connsiteY4" fmla="*/ 234329 h 234329"/>
                <a:gd name="connsiteX5" fmla="*/ 169238 w 234329"/>
                <a:gd name="connsiteY5" fmla="*/ 234329 h 234329"/>
                <a:gd name="connsiteX6" fmla="*/ 192020 w 234329"/>
                <a:gd name="connsiteY6" fmla="*/ 234329 h 234329"/>
                <a:gd name="connsiteX7" fmla="*/ 234329 w 234329"/>
                <a:gd name="connsiteY7" fmla="*/ 192020 h 234329"/>
                <a:gd name="connsiteX8" fmla="*/ 234329 w 234329"/>
                <a:gd name="connsiteY8" fmla="*/ 169238 h 234329"/>
                <a:gd name="connsiteX9" fmla="*/ 169238 w 234329"/>
                <a:gd name="connsiteY9" fmla="*/ 169238 h 234329"/>
                <a:gd name="connsiteX10" fmla="*/ 169238 w 234329"/>
                <a:gd name="connsiteY10" fmla="*/ 234329 h 234329"/>
                <a:gd name="connsiteX11" fmla="*/ 234329 w 234329"/>
                <a:gd name="connsiteY11" fmla="*/ 149710 h 234329"/>
                <a:gd name="connsiteX12" fmla="*/ 234329 w 234329"/>
                <a:gd name="connsiteY12" fmla="*/ 84619 h 234329"/>
                <a:gd name="connsiteX13" fmla="*/ 169238 w 234329"/>
                <a:gd name="connsiteY13" fmla="*/ 84619 h 234329"/>
                <a:gd name="connsiteX14" fmla="*/ 169238 w 234329"/>
                <a:gd name="connsiteY14" fmla="*/ 149710 h 234329"/>
                <a:gd name="connsiteX15" fmla="*/ 234329 w 234329"/>
                <a:gd name="connsiteY15" fmla="*/ 149710 h 234329"/>
                <a:gd name="connsiteX16" fmla="*/ 234329 w 234329"/>
                <a:gd name="connsiteY16" fmla="*/ 65091 h 234329"/>
                <a:gd name="connsiteX17" fmla="*/ 234329 w 234329"/>
                <a:gd name="connsiteY17" fmla="*/ 42309 h 234329"/>
                <a:gd name="connsiteX18" fmla="*/ 192020 w 234329"/>
                <a:gd name="connsiteY18" fmla="*/ 0 h 234329"/>
                <a:gd name="connsiteX19" fmla="*/ 169238 w 234329"/>
                <a:gd name="connsiteY19" fmla="*/ 0 h 234329"/>
                <a:gd name="connsiteX20" fmla="*/ 169238 w 234329"/>
                <a:gd name="connsiteY20" fmla="*/ 65091 h 234329"/>
                <a:gd name="connsiteX21" fmla="*/ 234329 w 234329"/>
                <a:gd name="connsiteY21" fmla="*/ 65091 h 234329"/>
                <a:gd name="connsiteX22" fmla="*/ 149710 w 234329"/>
                <a:gd name="connsiteY22" fmla="*/ 0 h 234329"/>
                <a:gd name="connsiteX23" fmla="*/ 84619 w 234329"/>
                <a:gd name="connsiteY23" fmla="*/ 0 h 234329"/>
                <a:gd name="connsiteX24" fmla="*/ 84619 w 234329"/>
                <a:gd name="connsiteY24" fmla="*/ 65091 h 234329"/>
                <a:gd name="connsiteX25" fmla="*/ 149710 w 234329"/>
                <a:gd name="connsiteY25" fmla="*/ 65091 h 234329"/>
                <a:gd name="connsiteX26" fmla="*/ 149710 w 234329"/>
                <a:gd name="connsiteY26" fmla="*/ 0 h 234329"/>
                <a:gd name="connsiteX27" fmla="*/ 65091 w 234329"/>
                <a:gd name="connsiteY27" fmla="*/ 0 h 234329"/>
                <a:gd name="connsiteX28" fmla="*/ 42309 w 234329"/>
                <a:gd name="connsiteY28" fmla="*/ 0 h 234329"/>
                <a:gd name="connsiteX29" fmla="*/ 0 w 234329"/>
                <a:gd name="connsiteY29" fmla="*/ 42309 h 234329"/>
                <a:gd name="connsiteX30" fmla="*/ 0 w 234329"/>
                <a:gd name="connsiteY30" fmla="*/ 65091 h 234329"/>
                <a:gd name="connsiteX31" fmla="*/ 65091 w 234329"/>
                <a:gd name="connsiteY31" fmla="*/ 65091 h 234329"/>
                <a:gd name="connsiteX32" fmla="*/ 65091 w 234329"/>
                <a:gd name="connsiteY32" fmla="*/ 0 h 234329"/>
                <a:gd name="connsiteX33" fmla="*/ 0 w 234329"/>
                <a:gd name="connsiteY33" fmla="*/ 84619 h 234329"/>
                <a:gd name="connsiteX34" fmla="*/ 0 w 234329"/>
                <a:gd name="connsiteY34" fmla="*/ 149710 h 234329"/>
                <a:gd name="connsiteX35" fmla="*/ 65091 w 234329"/>
                <a:gd name="connsiteY35" fmla="*/ 149710 h 234329"/>
                <a:gd name="connsiteX36" fmla="*/ 65091 w 234329"/>
                <a:gd name="connsiteY36" fmla="*/ 84619 h 234329"/>
                <a:gd name="connsiteX37" fmla="*/ 0 w 234329"/>
                <a:gd name="connsiteY37" fmla="*/ 84619 h 234329"/>
                <a:gd name="connsiteX38" fmla="*/ 0 w 234329"/>
                <a:gd name="connsiteY38" fmla="*/ 169238 h 234329"/>
                <a:gd name="connsiteX39" fmla="*/ 0 w 234329"/>
                <a:gd name="connsiteY39" fmla="*/ 192020 h 234329"/>
                <a:gd name="connsiteX40" fmla="*/ 42309 w 234329"/>
                <a:gd name="connsiteY40" fmla="*/ 234329 h 234329"/>
                <a:gd name="connsiteX41" fmla="*/ 65091 w 234329"/>
                <a:gd name="connsiteY41" fmla="*/ 234329 h 234329"/>
                <a:gd name="connsiteX42" fmla="*/ 65091 w 234329"/>
                <a:gd name="connsiteY42" fmla="*/ 169238 h 234329"/>
                <a:gd name="connsiteX43" fmla="*/ 0 w 234329"/>
                <a:gd name="connsiteY43" fmla="*/ 169238 h 234329"/>
                <a:gd name="connsiteX44" fmla="*/ 149710 w 234329"/>
                <a:gd name="connsiteY44" fmla="*/ 84619 h 234329"/>
                <a:gd name="connsiteX45" fmla="*/ 149710 w 234329"/>
                <a:gd name="connsiteY45" fmla="*/ 149710 h 234329"/>
                <a:gd name="connsiteX46" fmla="*/ 84619 w 234329"/>
                <a:gd name="connsiteY46" fmla="*/ 149710 h 234329"/>
                <a:gd name="connsiteX47" fmla="*/ 84619 w 234329"/>
                <a:gd name="connsiteY47" fmla="*/ 84619 h 234329"/>
                <a:gd name="connsiteX48" fmla="*/ 149710 w 234329"/>
                <a:gd name="connsiteY48" fmla="*/ 84619 h 23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4329" h="234329">
                  <a:moveTo>
                    <a:pt x="84619" y="234329"/>
                  </a:moveTo>
                  <a:lnTo>
                    <a:pt x="149710" y="234329"/>
                  </a:lnTo>
                  <a:lnTo>
                    <a:pt x="149710" y="169238"/>
                  </a:lnTo>
                  <a:lnTo>
                    <a:pt x="84619" y="169238"/>
                  </a:lnTo>
                  <a:lnTo>
                    <a:pt x="84619" y="234329"/>
                  </a:lnTo>
                  <a:close/>
                  <a:moveTo>
                    <a:pt x="169238" y="234329"/>
                  </a:moveTo>
                  <a:lnTo>
                    <a:pt x="192020" y="234329"/>
                  </a:lnTo>
                  <a:cubicBezTo>
                    <a:pt x="215386" y="234329"/>
                    <a:pt x="234329" y="215386"/>
                    <a:pt x="234329" y="192020"/>
                  </a:cubicBezTo>
                  <a:lnTo>
                    <a:pt x="234329" y="169238"/>
                  </a:lnTo>
                  <a:lnTo>
                    <a:pt x="169238" y="169238"/>
                  </a:lnTo>
                  <a:lnTo>
                    <a:pt x="169238" y="234329"/>
                  </a:lnTo>
                  <a:close/>
                  <a:moveTo>
                    <a:pt x="234329" y="149710"/>
                  </a:moveTo>
                  <a:lnTo>
                    <a:pt x="234329" y="84619"/>
                  </a:lnTo>
                  <a:lnTo>
                    <a:pt x="169238" y="84619"/>
                  </a:lnTo>
                  <a:lnTo>
                    <a:pt x="169238" y="149710"/>
                  </a:lnTo>
                  <a:lnTo>
                    <a:pt x="234329" y="149710"/>
                  </a:lnTo>
                  <a:close/>
                  <a:moveTo>
                    <a:pt x="234329" y="65091"/>
                  </a:moveTo>
                  <a:lnTo>
                    <a:pt x="234329" y="42309"/>
                  </a:lnTo>
                  <a:cubicBezTo>
                    <a:pt x="234329" y="18943"/>
                    <a:pt x="215386" y="0"/>
                    <a:pt x="192020" y="0"/>
                  </a:cubicBezTo>
                  <a:lnTo>
                    <a:pt x="169238" y="0"/>
                  </a:lnTo>
                  <a:lnTo>
                    <a:pt x="169238" y="65091"/>
                  </a:lnTo>
                  <a:lnTo>
                    <a:pt x="234329" y="65091"/>
                  </a:lnTo>
                  <a:close/>
                  <a:moveTo>
                    <a:pt x="149710" y="0"/>
                  </a:moveTo>
                  <a:lnTo>
                    <a:pt x="84619" y="0"/>
                  </a:lnTo>
                  <a:lnTo>
                    <a:pt x="84619" y="65091"/>
                  </a:lnTo>
                  <a:lnTo>
                    <a:pt x="149710" y="65091"/>
                  </a:lnTo>
                  <a:lnTo>
                    <a:pt x="149710" y="0"/>
                  </a:lnTo>
                  <a:close/>
                  <a:moveTo>
                    <a:pt x="65091" y="0"/>
                  </a:moveTo>
                  <a:lnTo>
                    <a:pt x="42309" y="0"/>
                  </a:lnTo>
                  <a:cubicBezTo>
                    <a:pt x="18943" y="0"/>
                    <a:pt x="0" y="18943"/>
                    <a:pt x="0" y="42309"/>
                  </a:cubicBezTo>
                  <a:lnTo>
                    <a:pt x="0" y="65091"/>
                  </a:lnTo>
                  <a:lnTo>
                    <a:pt x="65091" y="65091"/>
                  </a:lnTo>
                  <a:lnTo>
                    <a:pt x="65091" y="0"/>
                  </a:lnTo>
                  <a:close/>
                  <a:moveTo>
                    <a:pt x="0" y="84619"/>
                  </a:moveTo>
                  <a:lnTo>
                    <a:pt x="0" y="149710"/>
                  </a:lnTo>
                  <a:lnTo>
                    <a:pt x="65091" y="149710"/>
                  </a:lnTo>
                  <a:lnTo>
                    <a:pt x="65091" y="84619"/>
                  </a:lnTo>
                  <a:lnTo>
                    <a:pt x="0" y="84619"/>
                  </a:lnTo>
                  <a:close/>
                  <a:moveTo>
                    <a:pt x="0" y="169238"/>
                  </a:moveTo>
                  <a:lnTo>
                    <a:pt x="0" y="192020"/>
                  </a:lnTo>
                  <a:cubicBezTo>
                    <a:pt x="0" y="215386"/>
                    <a:pt x="18943" y="234329"/>
                    <a:pt x="42309" y="234329"/>
                  </a:cubicBezTo>
                  <a:lnTo>
                    <a:pt x="65091" y="234329"/>
                  </a:lnTo>
                  <a:lnTo>
                    <a:pt x="65091" y="169238"/>
                  </a:lnTo>
                  <a:lnTo>
                    <a:pt x="0" y="169238"/>
                  </a:lnTo>
                  <a:close/>
                  <a:moveTo>
                    <a:pt x="149710" y="84619"/>
                  </a:moveTo>
                  <a:lnTo>
                    <a:pt x="149710" y="149710"/>
                  </a:lnTo>
                  <a:lnTo>
                    <a:pt x="84619" y="149710"/>
                  </a:lnTo>
                  <a:lnTo>
                    <a:pt x="84619" y="84619"/>
                  </a:lnTo>
                  <a:lnTo>
                    <a:pt x="149710" y="84619"/>
                  </a:lnTo>
                  <a:close/>
                </a:path>
              </a:pathLst>
            </a:custGeom>
            <a:solidFill>
              <a:srgbClr val="212121"/>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6" name="Graphic 1140">
              <a:extLst>
                <a:ext uri="{FF2B5EF4-FFF2-40B4-BE49-F238E27FC236}">
                  <a16:creationId xmlns:a16="http://schemas.microsoft.com/office/drawing/2014/main" id="{E0A57861-59D6-DF74-5300-496403A41C9F}"/>
                </a:ext>
                <a:ext uri="{C183D7F6-B498-43B3-948B-1728B52AA6E4}">
                  <adec:decorative xmlns:adec="http://schemas.microsoft.com/office/drawing/2017/decorative" val="1"/>
                </a:ext>
              </a:extLst>
            </p:cNvPr>
            <p:cNvSpPr/>
            <p:nvPr/>
          </p:nvSpPr>
          <p:spPr>
            <a:xfrm>
              <a:off x="4987974" y="5325459"/>
              <a:ext cx="257762" cy="257762"/>
            </a:xfrm>
            <a:custGeom>
              <a:avLst/>
              <a:gdLst>
                <a:gd name="connsiteX0" fmla="*/ 84619 w 234329"/>
                <a:gd name="connsiteY0" fmla="*/ 234329 h 234329"/>
                <a:gd name="connsiteX1" fmla="*/ 149710 w 234329"/>
                <a:gd name="connsiteY1" fmla="*/ 234329 h 234329"/>
                <a:gd name="connsiteX2" fmla="*/ 149710 w 234329"/>
                <a:gd name="connsiteY2" fmla="*/ 169238 h 234329"/>
                <a:gd name="connsiteX3" fmla="*/ 84619 w 234329"/>
                <a:gd name="connsiteY3" fmla="*/ 169238 h 234329"/>
                <a:gd name="connsiteX4" fmla="*/ 84619 w 234329"/>
                <a:gd name="connsiteY4" fmla="*/ 234329 h 234329"/>
                <a:gd name="connsiteX5" fmla="*/ 169238 w 234329"/>
                <a:gd name="connsiteY5" fmla="*/ 234329 h 234329"/>
                <a:gd name="connsiteX6" fmla="*/ 192020 w 234329"/>
                <a:gd name="connsiteY6" fmla="*/ 234329 h 234329"/>
                <a:gd name="connsiteX7" fmla="*/ 234329 w 234329"/>
                <a:gd name="connsiteY7" fmla="*/ 192020 h 234329"/>
                <a:gd name="connsiteX8" fmla="*/ 234329 w 234329"/>
                <a:gd name="connsiteY8" fmla="*/ 169238 h 234329"/>
                <a:gd name="connsiteX9" fmla="*/ 169238 w 234329"/>
                <a:gd name="connsiteY9" fmla="*/ 169238 h 234329"/>
                <a:gd name="connsiteX10" fmla="*/ 169238 w 234329"/>
                <a:gd name="connsiteY10" fmla="*/ 234329 h 234329"/>
                <a:gd name="connsiteX11" fmla="*/ 234329 w 234329"/>
                <a:gd name="connsiteY11" fmla="*/ 149710 h 234329"/>
                <a:gd name="connsiteX12" fmla="*/ 234329 w 234329"/>
                <a:gd name="connsiteY12" fmla="*/ 84619 h 234329"/>
                <a:gd name="connsiteX13" fmla="*/ 169238 w 234329"/>
                <a:gd name="connsiteY13" fmla="*/ 84619 h 234329"/>
                <a:gd name="connsiteX14" fmla="*/ 169238 w 234329"/>
                <a:gd name="connsiteY14" fmla="*/ 149710 h 234329"/>
                <a:gd name="connsiteX15" fmla="*/ 234329 w 234329"/>
                <a:gd name="connsiteY15" fmla="*/ 149710 h 234329"/>
                <a:gd name="connsiteX16" fmla="*/ 234329 w 234329"/>
                <a:gd name="connsiteY16" fmla="*/ 65091 h 234329"/>
                <a:gd name="connsiteX17" fmla="*/ 234329 w 234329"/>
                <a:gd name="connsiteY17" fmla="*/ 42309 h 234329"/>
                <a:gd name="connsiteX18" fmla="*/ 192020 w 234329"/>
                <a:gd name="connsiteY18" fmla="*/ 0 h 234329"/>
                <a:gd name="connsiteX19" fmla="*/ 169238 w 234329"/>
                <a:gd name="connsiteY19" fmla="*/ 0 h 234329"/>
                <a:gd name="connsiteX20" fmla="*/ 169238 w 234329"/>
                <a:gd name="connsiteY20" fmla="*/ 65091 h 234329"/>
                <a:gd name="connsiteX21" fmla="*/ 234329 w 234329"/>
                <a:gd name="connsiteY21" fmla="*/ 65091 h 234329"/>
                <a:gd name="connsiteX22" fmla="*/ 149710 w 234329"/>
                <a:gd name="connsiteY22" fmla="*/ 0 h 234329"/>
                <a:gd name="connsiteX23" fmla="*/ 84619 w 234329"/>
                <a:gd name="connsiteY23" fmla="*/ 0 h 234329"/>
                <a:gd name="connsiteX24" fmla="*/ 84619 w 234329"/>
                <a:gd name="connsiteY24" fmla="*/ 65091 h 234329"/>
                <a:gd name="connsiteX25" fmla="*/ 149710 w 234329"/>
                <a:gd name="connsiteY25" fmla="*/ 65091 h 234329"/>
                <a:gd name="connsiteX26" fmla="*/ 149710 w 234329"/>
                <a:gd name="connsiteY26" fmla="*/ 0 h 234329"/>
                <a:gd name="connsiteX27" fmla="*/ 65091 w 234329"/>
                <a:gd name="connsiteY27" fmla="*/ 0 h 234329"/>
                <a:gd name="connsiteX28" fmla="*/ 42309 w 234329"/>
                <a:gd name="connsiteY28" fmla="*/ 0 h 234329"/>
                <a:gd name="connsiteX29" fmla="*/ 0 w 234329"/>
                <a:gd name="connsiteY29" fmla="*/ 42309 h 234329"/>
                <a:gd name="connsiteX30" fmla="*/ 0 w 234329"/>
                <a:gd name="connsiteY30" fmla="*/ 65091 h 234329"/>
                <a:gd name="connsiteX31" fmla="*/ 65091 w 234329"/>
                <a:gd name="connsiteY31" fmla="*/ 65091 h 234329"/>
                <a:gd name="connsiteX32" fmla="*/ 65091 w 234329"/>
                <a:gd name="connsiteY32" fmla="*/ 0 h 234329"/>
                <a:gd name="connsiteX33" fmla="*/ 0 w 234329"/>
                <a:gd name="connsiteY33" fmla="*/ 84619 h 234329"/>
                <a:gd name="connsiteX34" fmla="*/ 0 w 234329"/>
                <a:gd name="connsiteY34" fmla="*/ 149710 h 234329"/>
                <a:gd name="connsiteX35" fmla="*/ 65091 w 234329"/>
                <a:gd name="connsiteY35" fmla="*/ 149710 h 234329"/>
                <a:gd name="connsiteX36" fmla="*/ 65091 w 234329"/>
                <a:gd name="connsiteY36" fmla="*/ 84619 h 234329"/>
                <a:gd name="connsiteX37" fmla="*/ 0 w 234329"/>
                <a:gd name="connsiteY37" fmla="*/ 84619 h 234329"/>
                <a:gd name="connsiteX38" fmla="*/ 0 w 234329"/>
                <a:gd name="connsiteY38" fmla="*/ 169238 h 234329"/>
                <a:gd name="connsiteX39" fmla="*/ 0 w 234329"/>
                <a:gd name="connsiteY39" fmla="*/ 192020 h 234329"/>
                <a:gd name="connsiteX40" fmla="*/ 42309 w 234329"/>
                <a:gd name="connsiteY40" fmla="*/ 234329 h 234329"/>
                <a:gd name="connsiteX41" fmla="*/ 65091 w 234329"/>
                <a:gd name="connsiteY41" fmla="*/ 234329 h 234329"/>
                <a:gd name="connsiteX42" fmla="*/ 65091 w 234329"/>
                <a:gd name="connsiteY42" fmla="*/ 169238 h 234329"/>
                <a:gd name="connsiteX43" fmla="*/ 0 w 234329"/>
                <a:gd name="connsiteY43" fmla="*/ 169238 h 234329"/>
                <a:gd name="connsiteX44" fmla="*/ 149710 w 234329"/>
                <a:gd name="connsiteY44" fmla="*/ 84619 h 234329"/>
                <a:gd name="connsiteX45" fmla="*/ 149710 w 234329"/>
                <a:gd name="connsiteY45" fmla="*/ 149710 h 234329"/>
                <a:gd name="connsiteX46" fmla="*/ 84619 w 234329"/>
                <a:gd name="connsiteY46" fmla="*/ 149710 h 234329"/>
                <a:gd name="connsiteX47" fmla="*/ 84619 w 234329"/>
                <a:gd name="connsiteY47" fmla="*/ 84619 h 234329"/>
                <a:gd name="connsiteX48" fmla="*/ 149710 w 234329"/>
                <a:gd name="connsiteY48" fmla="*/ 84619 h 23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4329" h="234329">
                  <a:moveTo>
                    <a:pt x="84619" y="234329"/>
                  </a:moveTo>
                  <a:lnTo>
                    <a:pt x="149710" y="234329"/>
                  </a:lnTo>
                  <a:lnTo>
                    <a:pt x="149710" y="169238"/>
                  </a:lnTo>
                  <a:lnTo>
                    <a:pt x="84619" y="169238"/>
                  </a:lnTo>
                  <a:lnTo>
                    <a:pt x="84619" y="234329"/>
                  </a:lnTo>
                  <a:close/>
                  <a:moveTo>
                    <a:pt x="169238" y="234329"/>
                  </a:moveTo>
                  <a:lnTo>
                    <a:pt x="192020" y="234329"/>
                  </a:lnTo>
                  <a:cubicBezTo>
                    <a:pt x="215386" y="234329"/>
                    <a:pt x="234329" y="215386"/>
                    <a:pt x="234329" y="192020"/>
                  </a:cubicBezTo>
                  <a:lnTo>
                    <a:pt x="234329" y="169238"/>
                  </a:lnTo>
                  <a:lnTo>
                    <a:pt x="169238" y="169238"/>
                  </a:lnTo>
                  <a:lnTo>
                    <a:pt x="169238" y="234329"/>
                  </a:lnTo>
                  <a:close/>
                  <a:moveTo>
                    <a:pt x="234329" y="149710"/>
                  </a:moveTo>
                  <a:lnTo>
                    <a:pt x="234329" y="84619"/>
                  </a:lnTo>
                  <a:lnTo>
                    <a:pt x="169238" y="84619"/>
                  </a:lnTo>
                  <a:lnTo>
                    <a:pt x="169238" y="149710"/>
                  </a:lnTo>
                  <a:lnTo>
                    <a:pt x="234329" y="149710"/>
                  </a:lnTo>
                  <a:close/>
                  <a:moveTo>
                    <a:pt x="234329" y="65091"/>
                  </a:moveTo>
                  <a:lnTo>
                    <a:pt x="234329" y="42309"/>
                  </a:lnTo>
                  <a:cubicBezTo>
                    <a:pt x="234329" y="18943"/>
                    <a:pt x="215386" y="0"/>
                    <a:pt x="192020" y="0"/>
                  </a:cubicBezTo>
                  <a:lnTo>
                    <a:pt x="169238" y="0"/>
                  </a:lnTo>
                  <a:lnTo>
                    <a:pt x="169238" y="65091"/>
                  </a:lnTo>
                  <a:lnTo>
                    <a:pt x="234329" y="65091"/>
                  </a:lnTo>
                  <a:close/>
                  <a:moveTo>
                    <a:pt x="149710" y="0"/>
                  </a:moveTo>
                  <a:lnTo>
                    <a:pt x="84619" y="0"/>
                  </a:lnTo>
                  <a:lnTo>
                    <a:pt x="84619" y="65091"/>
                  </a:lnTo>
                  <a:lnTo>
                    <a:pt x="149710" y="65091"/>
                  </a:lnTo>
                  <a:lnTo>
                    <a:pt x="149710" y="0"/>
                  </a:lnTo>
                  <a:close/>
                  <a:moveTo>
                    <a:pt x="65091" y="0"/>
                  </a:moveTo>
                  <a:lnTo>
                    <a:pt x="42309" y="0"/>
                  </a:lnTo>
                  <a:cubicBezTo>
                    <a:pt x="18943" y="0"/>
                    <a:pt x="0" y="18943"/>
                    <a:pt x="0" y="42309"/>
                  </a:cubicBezTo>
                  <a:lnTo>
                    <a:pt x="0" y="65091"/>
                  </a:lnTo>
                  <a:lnTo>
                    <a:pt x="65091" y="65091"/>
                  </a:lnTo>
                  <a:lnTo>
                    <a:pt x="65091" y="0"/>
                  </a:lnTo>
                  <a:close/>
                  <a:moveTo>
                    <a:pt x="0" y="84619"/>
                  </a:moveTo>
                  <a:lnTo>
                    <a:pt x="0" y="149710"/>
                  </a:lnTo>
                  <a:lnTo>
                    <a:pt x="65091" y="149710"/>
                  </a:lnTo>
                  <a:lnTo>
                    <a:pt x="65091" y="84619"/>
                  </a:lnTo>
                  <a:lnTo>
                    <a:pt x="0" y="84619"/>
                  </a:lnTo>
                  <a:close/>
                  <a:moveTo>
                    <a:pt x="0" y="169238"/>
                  </a:moveTo>
                  <a:lnTo>
                    <a:pt x="0" y="192020"/>
                  </a:lnTo>
                  <a:cubicBezTo>
                    <a:pt x="0" y="215386"/>
                    <a:pt x="18943" y="234329"/>
                    <a:pt x="42309" y="234329"/>
                  </a:cubicBezTo>
                  <a:lnTo>
                    <a:pt x="65091" y="234329"/>
                  </a:lnTo>
                  <a:lnTo>
                    <a:pt x="65091" y="169238"/>
                  </a:lnTo>
                  <a:lnTo>
                    <a:pt x="0" y="169238"/>
                  </a:lnTo>
                  <a:close/>
                  <a:moveTo>
                    <a:pt x="149710" y="84619"/>
                  </a:moveTo>
                  <a:lnTo>
                    <a:pt x="149710" y="149710"/>
                  </a:lnTo>
                  <a:lnTo>
                    <a:pt x="84619" y="149710"/>
                  </a:lnTo>
                  <a:lnTo>
                    <a:pt x="84619" y="84619"/>
                  </a:lnTo>
                  <a:lnTo>
                    <a:pt x="149710" y="84619"/>
                  </a:lnTo>
                  <a:close/>
                </a:path>
              </a:pathLst>
            </a:custGeom>
            <a:solidFill>
              <a:srgbClr val="212121"/>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148" name="Straight Connector 1147">
              <a:extLst>
                <a:ext uri="{FF2B5EF4-FFF2-40B4-BE49-F238E27FC236}">
                  <a16:creationId xmlns:a16="http://schemas.microsoft.com/office/drawing/2014/main" id="{457EBAD2-FB52-DF37-4BBB-7D5BDCB6DCB2}"/>
                </a:ext>
                <a:ext uri="{C183D7F6-B498-43B3-948B-1728B52AA6E4}">
                  <adec:decorative xmlns:adec="http://schemas.microsoft.com/office/drawing/2017/decorative" val="1"/>
                </a:ext>
              </a:extLst>
            </p:cNvPr>
            <p:cNvCxnSpPr>
              <a:stCxn id="1035" idx="2"/>
            </p:cNvCxnSpPr>
            <p:nvPr/>
          </p:nvCxnSpPr>
          <p:spPr>
            <a:xfrm>
              <a:off x="3415156" y="4062707"/>
              <a:ext cx="0" cy="678929"/>
            </a:xfrm>
            <a:prstGeom prst="line">
              <a:avLst/>
            </a:prstGeom>
            <a:noFill/>
            <a:ln w="12700" cap="rnd">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10" name="Elbow Connector 9" descr="Arrow pointing to: Microsoft Fabric (SaaS tenant).">
            <a:extLst>
              <a:ext uri="{FF2B5EF4-FFF2-40B4-BE49-F238E27FC236}">
                <a16:creationId xmlns:a16="http://schemas.microsoft.com/office/drawing/2014/main" id="{CC05583C-367F-90C0-F1B2-FF9E34CB8E33}"/>
              </a:ext>
              <a:ext uri="{C183D7F6-B498-43B3-948B-1728B52AA6E4}">
                <adec:decorative xmlns:adec="http://schemas.microsoft.com/office/drawing/2017/decorative" val="0"/>
              </a:ext>
            </a:extLst>
          </p:cNvPr>
          <p:cNvCxnSpPr>
            <a:cxnSpLocks/>
          </p:cNvCxnSpPr>
          <p:nvPr/>
        </p:nvCxnSpPr>
        <p:spPr>
          <a:xfrm rot="10800000" flipV="1">
            <a:off x="4708525" y="1577666"/>
            <a:ext cx="2357462" cy="225733"/>
          </a:xfrm>
          <a:prstGeom prst="bentConnector3">
            <a:avLst>
              <a:gd name="adj1" fmla="val 18365"/>
            </a:avLst>
          </a:prstGeom>
          <a:noFill/>
          <a:ln w="12700" cap="rnd">
            <a:solidFill>
              <a:schemeClr val="tx1"/>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1149" name="TextBox 1148">
            <a:extLst>
              <a:ext uri="{FF2B5EF4-FFF2-40B4-BE49-F238E27FC236}">
                <a16:creationId xmlns:a16="http://schemas.microsoft.com/office/drawing/2014/main" id="{AC8419E9-56E2-512E-F86B-E08681B976AD}"/>
              </a:ext>
            </a:extLst>
          </p:cNvPr>
          <p:cNvSpPr txBox="1"/>
          <p:nvPr/>
        </p:nvSpPr>
        <p:spPr>
          <a:xfrm>
            <a:off x="7185025" y="1436688"/>
            <a:ext cx="4424363" cy="76944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itchFamily="34" charset="0"/>
              </a:rPr>
              <a:t>Platform level access. </a:t>
            </a:r>
            <a:br>
              <a:rPr kumimoji="0" lang="en-US" sz="1800" b="1"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mn-cs"/>
              </a:rPr>
              <a:t>Authentication through Entra ID. Inbound through Private Link or Conditional access </a:t>
            </a:r>
            <a:endParaRPr kumimoji="0" lang="en-NL" sz="16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1" name="Elbow Connector 10" descr="Arrow pointing to: Domain.">
            <a:extLst>
              <a:ext uri="{FF2B5EF4-FFF2-40B4-BE49-F238E27FC236}">
                <a16:creationId xmlns:a16="http://schemas.microsoft.com/office/drawing/2014/main" id="{ED23E3B4-C1C4-24BE-1E9B-F405D4CA6ABE}"/>
              </a:ext>
              <a:ext uri="{C183D7F6-B498-43B3-948B-1728B52AA6E4}">
                <adec:decorative xmlns:adec="http://schemas.microsoft.com/office/drawing/2017/decorative" val="0"/>
              </a:ext>
            </a:extLst>
          </p:cNvPr>
          <p:cNvCxnSpPr>
            <a:cxnSpLocks/>
          </p:cNvCxnSpPr>
          <p:nvPr/>
        </p:nvCxnSpPr>
        <p:spPr>
          <a:xfrm rot="10800000">
            <a:off x="2046803" y="2543365"/>
            <a:ext cx="5019182" cy="57315"/>
          </a:xfrm>
          <a:prstGeom prst="bentConnector3">
            <a:avLst>
              <a:gd name="adj1" fmla="val 8738"/>
            </a:avLst>
          </a:prstGeom>
          <a:noFill/>
          <a:ln w="12700" cap="rnd">
            <a:solidFill>
              <a:schemeClr val="tx1"/>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1150" name="TextBox 1149">
            <a:extLst>
              <a:ext uri="{FF2B5EF4-FFF2-40B4-BE49-F238E27FC236}">
                <a16:creationId xmlns:a16="http://schemas.microsoft.com/office/drawing/2014/main" id="{120EC0F0-27EA-87A2-93BD-9526ECC14914}"/>
              </a:ext>
            </a:extLst>
          </p:cNvPr>
          <p:cNvSpPr txBox="1"/>
          <p:nvPr/>
        </p:nvSpPr>
        <p:spPr>
          <a:xfrm>
            <a:off x="7185025" y="2455804"/>
            <a:ext cx="4424363" cy="52322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itchFamily="34" charset="0"/>
              </a:rPr>
              <a:t>Domain specific configuration. </a:t>
            </a:r>
            <a:br>
              <a:rPr kumimoji="0" lang="en-US" sz="1800" b="1"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mn-cs"/>
              </a:rPr>
              <a:t>by domain admins</a:t>
            </a:r>
            <a:endParaRPr kumimoji="0" lang="en-NL" sz="16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2" name="Elbow Connector 11" descr="Arrow pointing to: Workspace.">
            <a:extLst>
              <a:ext uri="{FF2B5EF4-FFF2-40B4-BE49-F238E27FC236}">
                <a16:creationId xmlns:a16="http://schemas.microsoft.com/office/drawing/2014/main" id="{0FE23452-3E7F-DED3-882E-D544CAA43DFD}"/>
              </a:ext>
              <a:ext uri="{C183D7F6-B498-43B3-948B-1728B52AA6E4}">
                <adec:decorative xmlns:adec="http://schemas.microsoft.com/office/drawing/2017/decorative" val="0"/>
              </a:ext>
            </a:extLst>
          </p:cNvPr>
          <p:cNvCxnSpPr>
            <a:cxnSpLocks/>
          </p:cNvCxnSpPr>
          <p:nvPr/>
        </p:nvCxnSpPr>
        <p:spPr>
          <a:xfrm rot="10800000">
            <a:off x="2224763" y="2912249"/>
            <a:ext cx="4841223" cy="464250"/>
          </a:xfrm>
          <a:prstGeom prst="bentConnector3">
            <a:avLst>
              <a:gd name="adj1" fmla="val 8891"/>
            </a:avLst>
          </a:prstGeom>
          <a:noFill/>
          <a:ln w="12700" cap="rnd">
            <a:solidFill>
              <a:schemeClr val="tx1"/>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1151" name="TextBox 1150">
            <a:extLst>
              <a:ext uri="{FF2B5EF4-FFF2-40B4-BE49-F238E27FC236}">
                <a16:creationId xmlns:a16="http://schemas.microsoft.com/office/drawing/2014/main" id="{A98B0685-C51A-7367-2710-5BA12F345225}"/>
              </a:ext>
            </a:extLst>
          </p:cNvPr>
          <p:cNvSpPr txBox="1"/>
          <p:nvPr/>
        </p:nvSpPr>
        <p:spPr>
          <a:xfrm>
            <a:off x="7185025" y="3228699"/>
            <a:ext cx="4424363" cy="769441"/>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flip="none">
                  <a:gsLst>
                    <a:gs pos="0">
                      <a:srgbClr val="0A6BBA"/>
                    </a:gs>
                    <a:gs pos="80000">
                      <a:srgbClr val="318581"/>
                    </a:gs>
                  </a:gsLst>
                  <a:path path="circle">
                    <a:fillToRect l="100000" t="100000"/>
                  </a:path>
                  <a:tileRect r="-100000" b="-100000"/>
                </a:gradFill>
                <a:effectLst/>
                <a:uLnTx/>
                <a:uFillTx/>
                <a:latin typeface="Segoe UI Semibold"/>
                <a:ea typeface="+mn-ea"/>
                <a:cs typeface="Segoe UI"/>
              </a:rPr>
              <a:t>Workspace level access. </a:t>
            </a:r>
            <a:br>
              <a:rPr lang="en-US" sz="1800" b="1" i="0" u="none" strike="noStrike" kern="1200" cap="none" spc="0" normalizeH="0" baseline="0" noProof="0">
                <a:ln w="3175">
                  <a:noFill/>
                </a:ln>
                <a:effectLst/>
                <a:uLnTx/>
                <a:uFillTx/>
                <a:latin typeface="Segoe UI Semibold"/>
                <a:cs typeface="Segoe UI"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mn-cs"/>
              </a:rPr>
              <a:t>Boundary for managing </a:t>
            </a:r>
            <a:r>
              <a:rPr lang="en-US" sz="1600">
                <a:solidFill>
                  <a:srgbClr val="000000"/>
                </a:solidFill>
                <a:latin typeface="Segoe UI"/>
              </a:rPr>
              <a:t>items</a:t>
            </a:r>
            <a:r>
              <a:rPr kumimoji="0" lang="en-US" sz="1600" b="0" i="0" u="none" strike="noStrike" kern="1200" cap="none" spc="0" normalizeH="0" baseline="0" noProof="0">
                <a:ln>
                  <a:noFill/>
                </a:ln>
                <a:solidFill>
                  <a:srgbClr val="000000"/>
                </a:solidFill>
                <a:effectLst/>
                <a:uLnTx/>
                <a:uFillTx/>
                <a:latin typeface="Segoe UI"/>
                <a:ea typeface="+mn-ea"/>
                <a:cs typeface="+mn-cs"/>
              </a:rPr>
              <a:t>. E.g. admin, contributor and viewers.</a:t>
            </a:r>
            <a:endParaRPr kumimoji="0" lang="en-NL"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4" name="Group 33" descr="Arrow pointing to: Artifact.">
            <a:extLst>
              <a:ext uri="{FF2B5EF4-FFF2-40B4-BE49-F238E27FC236}">
                <a16:creationId xmlns:a16="http://schemas.microsoft.com/office/drawing/2014/main" id="{32CBD5F3-F5F7-DF7F-2441-CA71060D3D1D}"/>
              </a:ext>
              <a:ext uri="{C183D7F6-B498-43B3-948B-1728B52AA6E4}">
                <adec:decorative xmlns:adec="http://schemas.microsoft.com/office/drawing/2017/decorative" val="0"/>
              </a:ext>
            </a:extLst>
          </p:cNvPr>
          <p:cNvGrpSpPr/>
          <p:nvPr/>
        </p:nvGrpSpPr>
        <p:grpSpPr>
          <a:xfrm>
            <a:off x="3955186" y="3888915"/>
            <a:ext cx="3110802" cy="515842"/>
            <a:chOff x="3955186" y="3888915"/>
            <a:chExt cx="3110802" cy="515842"/>
          </a:xfrm>
        </p:grpSpPr>
        <p:cxnSp>
          <p:nvCxnSpPr>
            <p:cNvPr id="13" name="Elbow Connector 12">
              <a:extLst>
                <a:ext uri="{FF2B5EF4-FFF2-40B4-BE49-F238E27FC236}">
                  <a16:creationId xmlns:a16="http://schemas.microsoft.com/office/drawing/2014/main" id="{FF90E230-89DC-CD30-82BC-498AD4DC5410}"/>
                </a:ext>
                <a:ext uri="{C183D7F6-B498-43B3-948B-1728B52AA6E4}">
                  <adec:decorative xmlns:adec="http://schemas.microsoft.com/office/drawing/2017/decorative" val="1"/>
                </a:ext>
              </a:extLst>
            </p:cNvPr>
            <p:cNvCxnSpPr>
              <a:cxnSpLocks/>
            </p:cNvCxnSpPr>
            <p:nvPr/>
          </p:nvCxnSpPr>
          <p:spPr>
            <a:xfrm rot="10800000">
              <a:off x="3955187" y="4177023"/>
              <a:ext cx="3110801" cy="227734"/>
            </a:xfrm>
            <a:prstGeom prst="bentConnector3">
              <a:avLst>
                <a:gd name="adj1" fmla="val 13822"/>
              </a:avLst>
            </a:prstGeom>
            <a:noFill/>
            <a:ln w="12700" cap="rnd">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9" name="Straight Connector 28">
              <a:extLst>
                <a:ext uri="{FF2B5EF4-FFF2-40B4-BE49-F238E27FC236}">
                  <a16:creationId xmlns:a16="http://schemas.microsoft.com/office/drawing/2014/main" id="{2ADC3BCF-51C2-D3AF-B0B5-43787C57409A}"/>
                </a:ext>
                <a:ext uri="{C183D7F6-B498-43B3-948B-1728B52AA6E4}">
                  <adec:decorative xmlns:adec="http://schemas.microsoft.com/office/drawing/2017/decorative" val="1"/>
                </a:ext>
              </a:extLst>
            </p:cNvPr>
            <p:cNvCxnSpPr>
              <a:cxnSpLocks/>
            </p:cNvCxnSpPr>
            <p:nvPr/>
          </p:nvCxnSpPr>
          <p:spPr>
            <a:xfrm>
              <a:off x="5116855" y="3888915"/>
              <a:ext cx="0" cy="282697"/>
            </a:xfrm>
            <a:prstGeom prst="line">
              <a:avLst/>
            </a:prstGeom>
            <a:noFill/>
            <a:ln w="12700" cap="rnd">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1" name="Straight Connector 30">
              <a:extLst>
                <a:ext uri="{FF2B5EF4-FFF2-40B4-BE49-F238E27FC236}">
                  <a16:creationId xmlns:a16="http://schemas.microsoft.com/office/drawing/2014/main" id="{D6F8402F-CE2E-8856-EBA4-31F92BBEB793}"/>
                </a:ext>
                <a:ext uri="{C183D7F6-B498-43B3-948B-1728B52AA6E4}">
                  <adec:decorative xmlns:adec="http://schemas.microsoft.com/office/drawing/2017/decorative" val="1"/>
                </a:ext>
              </a:extLst>
            </p:cNvPr>
            <p:cNvCxnSpPr>
              <a:cxnSpLocks/>
            </p:cNvCxnSpPr>
            <p:nvPr/>
          </p:nvCxnSpPr>
          <p:spPr>
            <a:xfrm>
              <a:off x="3955186" y="3888915"/>
              <a:ext cx="0" cy="282697"/>
            </a:xfrm>
            <a:prstGeom prst="line">
              <a:avLst/>
            </a:prstGeom>
            <a:noFill/>
            <a:ln w="12700" cap="rnd">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153" name="TextBox 1152">
            <a:extLst>
              <a:ext uri="{FF2B5EF4-FFF2-40B4-BE49-F238E27FC236}">
                <a16:creationId xmlns:a16="http://schemas.microsoft.com/office/drawing/2014/main" id="{35E97A98-0925-FA9D-69C3-245B7FC6C6A7}"/>
              </a:ext>
            </a:extLst>
          </p:cNvPr>
          <p:cNvSpPr txBox="1"/>
          <p:nvPr/>
        </p:nvSpPr>
        <p:spPr>
          <a:xfrm>
            <a:off x="7185025" y="4247815"/>
            <a:ext cx="4424363" cy="76944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itchFamily="34" charset="0"/>
              </a:rPr>
              <a:t>Compute security. </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e.g. Warehouse access through GRANT/DENY or Semantic Models &amp; Warehouse RLS \ OLS.</a:t>
            </a:r>
            <a:endParaRPr kumimoji="0" lang="en-NL" sz="16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4" name="Elbow Connector 13" descr="Arrow pointing to: Tables.">
            <a:extLst>
              <a:ext uri="{FF2B5EF4-FFF2-40B4-BE49-F238E27FC236}">
                <a16:creationId xmlns:a16="http://schemas.microsoft.com/office/drawing/2014/main" id="{CB739620-7DC6-E1EF-3E7C-902AC76535EE}"/>
              </a:ext>
              <a:ext uri="{C183D7F6-B498-43B3-948B-1728B52AA6E4}">
                <adec:decorative xmlns:adec="http://schemas.microsoft.com/office/drawing/2017/decorative" val="0"/>
              </a:ext>
            </a:extLst>
          </p:cNvPr>
          <p:cNvCxnSpPr>
            <a:cxnSpLocks/>
            <a:endCxn id="1085" idx="3"/>
          </p:cNvCxnSpPr>
          <p:nvPr/>
        </p:nvCxnSpPr>
        <p:spPr>
          <a:xfrm rot="10800000">
            <a:off x="5888071" y="5331640"/>
            <a:ext cx="1177917" cy="82039"/>
          </a:xfrm>
          <a:prstGeom prst="bentConnector3">
            <a:avLst>
              <a:gd name="adj1" fmla="val 36985"/>
            </a:avLst>
          </a:prstGeom>
          <a:noFill/>
          <a:ln w="12700" cap="rnd">
            <a:solidFill>
              <a:schemeClr val="tx1"/>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1152" name="TextBox 1151">
            <a:extLst>
              <a:ext uri="{FF2B5EF4-FFF2-40B4-BE49-F238E27FC236}">
                <a16:creationId xmlns:a16="http://schemas.microsoft.com/office/drawing/2014/main" id="{8E9CAA87-D654-0778-5876-495EA9F773DD}"/>
              </a:ext>
            </a:extLst>
          </p:cNvPr>
          <p:cNvSpPr txBox="1"/>
          <p:nvPr/>
        </p:nvSpPr>
        <p:spPr>
          <a:xfrm>
            <a:off x="7185025" y="5266929"/>
            <a:ext cx="4424363" cy="101566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itchFamily="34" charset="0"/>
              </a:rPr>
              <a:t>Item level access. </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e.g. read all only via </a:t>
            </a:r>
            <a:r>
              <a:rPr kumimoji="0" lang="en-US" sz="1600" b="0" i="0" u="none" strike="noStrike" kern="1200" cap="none" spc="0" normalizeH="0" baseline="0" noProof="0" err="1">
                <a:ln>
                  <a:noFill/>
                </a:ln>
                <a:solidFill>
                  <a:srgbClr val="000000"/>
                </a:solidFill>
                <a:effectLst/>
                <a:uLnTx/>
                <a:uFillTx/>
                <a:latin typeface="Segoe UI"/>
                <a:ea typeface="+mn-ea"/>
                <a:cs typeface="+mn-cs"/>
              </a:rPr>
              <a:t>OneLake</a:t>
            </a:r>
            <a:r>
              <a:rPr kumimoji="0" lang="en-US" sz="1600" b="0" i="0" u="none" strike="noStrike" kern="1200" cap="none" spc="0" normalizeH="0" baseline="0" noProof="0">
                <a:ln>
                  <a:noFill/>
                </a:ln>
                <a:solidFill>
                  <a:srgbClr val="000000"/>
                </a:solidFill>
                <a:effectLst/>
                <a:uLnTx/>
                <a:uFillTx/>
                <a:latin typeface="Segoe UI"/>
                <a:ea typeface="+mn-ea"/>
                <a:cs typeface="+mn-cs"/>
              </a:rPr>
              <a:t> or read access to only subset of data. More granular roles for files and folders. </a:t>
            </a:r>
            <a:endParaRPr kumimoji="0" lang="en-NL"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3" name="Graphic 2">
            <a:extLst>
              <a:ext uri="{FF2B5EF4-FFF2-40B4-BE49-F238E27FC236}">
                <a16:creationId xmlns:a16="http://schemas.microsoft.com/office/drawing/2014/main" id="{56AF0E11-AE56-9877-41FB-680A23590B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54818" y="5140307"/>
            <a:ext cx="519070" cy="537510"/>
          </a:xfrm>
          <a:prstGeom prst="rect">
            <a:avLst/>
          </a:prstGeom>
        </p:spPr>
      </p:pic>
      <p:sp>
        <p:nvSpPr>
          <p:cNvPr id="5" name="Slide Number Placeholder 4">
            <a:extLst>
              <a:ext uri="{FF2B5EF4-FFF2-40B4-BE49-F238E27FC236}">
                <a16:creationId xmlns:a16="http://schemas.microsoft.com/office/drawing/2014/main" id="{C07845AE-B7B4-E2A7-58F1-D09B64AA27B0}"/>
              </a:ext>
            </a:extLst>
          </p:cNvPr>
          <p:cNvSpPr>
            <a:spLocks noGrp="1"/>
          </p:cNvSpPr>
          <p:nvPr>
            <p:ph type="sldNum" sz="quarter" idx="11"/>
          </p:nvPr>
        </p:nvSpPr>
        <p:spPr/>
        <p:txBody>
          <a:bodyPr/>
          <a:lstStyle/>
          <a:p>
            <a:fld id="{B1356FBF-028C-F74E-A7B4-9B8ED246DD1B}" type="slidenum">
              <a:rPr lang="en-US" smtClean="0"/>
              <a:pPr/>
              <a:t>106</a:t>
            </a:fld>
            <a:endParaRPr lang="en-US"/>
          </a:p>
        </p:txBody>
      </p:sp>
    </p:spTree>
    <p:extLst>
      <p:ext uri="{BB962C8B-B14F-4D97-AF65-F5344CB8AC3E}">
        <p14:creationId xmlns:p14="http://schemas.microsoft.com/office/powerpoint/2010/main" val="254841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50000" fill="hold" grpId="1" nodeType="withEffect">
                                  <p:stCondLst>
                                    <p:cond delay="0"/>
                                  </p:stCondLst>
                                  <p:childTnLst>
                                    <p:animMotion origin="layout" path="M -0.01836 2.59259E-6 L 0 2.59259E-6 " pathEditMode="relative" rAng="0" ptsTypes="AA">
                                      <p:cBhvr>
                                        <p:cTn id="9" dur="500" fill="hold"/>
                                        <p:tgtEl>
                                          <p:spTgt spid="8"/>
                                        </p:tgtEl>
                                        <p:attrNameLst>
                                          <p:attrName>ppt_x</p:attrName>
                                          <p:attrName>ppt_y</p:attrName>
                                        </p:attrNameLst>
                                      </p:cBhvr>
                                      <p:rCtr x="911" y="0"/>
                                    </p:animMotion>
                                  </p:childTnLst>
                                </p:cTn>
                              </p:par>
                              <p:par>
                                <p:cTn id="10" presetID="10" presetClass="entr" presetSubtype="0" fill="hold" nodeType="withEffect">
                                  <p:stCondLst>
                                    <p:cond delay="10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42" presetClass="path" presetSubtype="0" decel="50000" fill="hold" nodeType="withEffect">
                                  <p:stCondLst>
                                    <p:cond delay="100"/>
                                  </p:stCondLst>
                                  <p:childTnLst>
                                    <p:animMotion origin="layout" path="M -0.01836 4.44444E-6 L 1.875E-6 4.44444E-6 " pathEditMode="relative" rAng="0" ptsTypes="AA">
                                      <p:cBhvr>
                                        <p:cTn id="14" dur="500" fill="hold"/>
                                        <p:tgtEl>
                                          <p:spTgt spid="35"/>
                                        </p:tgtEl>
                                        <p:attrNameLst>
                                          <p:attrName>ppt_x</p:attrName>
                                          <p:attrName>ppt_y</p:attrName>
                                        </p:attrNameLst>
                                      </p:cBhvr>
                                      <p:rCtr x="911" y="0"/>
                                    </p:animMotion>
                                  </p:childTnLst>
                                </p:cTn>
                              </p:par>
                              <p:par>
                                <p:cTn id="15" presetID="10" presetClass="entr" presetSubtype="0" fill="hold" nodeType="withEffect">
                                  <p:stCondLst>
                                    <p:cond delay="2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50000" fill="hold" nodeType="withEffect">
                                  <p:stCondLst>
                                    <p:cond delay="200"/>
                                  </p:stCondLst>
                                  <p:childTnLst>
                                    <p:animMotion origin="layout" path="M -0.01835 7.40741E-7 L -4.375E-6 7.40741E-7 " pathEditMode="relative" rAng="0" ptsTypes="AA">
                                      <p:cBhvr>
                                        <p:cTn id="19" dur="500" fill="hold"/>
                                        <p:tgtEl>
                                          <p:spTgt spid="10"/>
                                        </p:tgtEl>
                                        <p:attrNameLst>
                                          <p:attrName>ppt_x</p:attrName>
                                          <p:attrName>ppt_y</p:attrName>
                                        </p:attrNameLst>
                                      </p:cBhvr>
                                      <p:rCtr x="911" y="0"/>
                                    </p:animMotion>
                                  </p:childTnLst>
                                </p:cTn>
                              </p:par>
                              <p:par>
                                <p:cTn id="20" presetID="10" presetClass="entr" presetSubtype="0" fill="hold" nodeType="withEffect">
                                  <p:stCondLst>
                                    <p:cond delay="2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50000" fill="hold" nodeType="withEffect">
                                  <p:stCondLst>
                                    <p:cond delay="200"/>
                                  </p:stCondLst>
                                  <p:childTnLst>
                                    <p:animMotion origin="layout" path="M -0.01835 7.40741E-7 L -4.375E-6 7.40741E-7 " pathEditMode="relative" rAng="0" ptsTypes="AA">
                                      <p:cBhvr>
                                        <p:cTn id="24" dur="500" fill="hold"/>
                                        <p:tgtEl>
                                          <p:spTgt spid="11"/>
                                        </p:tgtEl>
                                        <p:attrNameLst>
                                          <p:attrName>ppt_x</p:attrName>
                                          <p:attrName>ppt_y</p:attrName>
                                        </p:attrNameLst>
                                      </p:cBhvr>
                                      <p:rCtr x="911" y="0"/>
                                    </p:animMotion>
                                  </p:childTnLst>
                                </p:cTn>
                              </p:par>
                              <p:par>
                                <p:cTn id="25" presetID="10" presetClass="entr" presetSubtype="0" fill="hold" nodeType="withEffect">
                                  <p:stCondLst>
                                    <p:cond delay="2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decel="50000" fill="hold" nodeType="withEffect">
                                  <p:stCondLst>
                                    <p:cond delay="200"/>
                                  </p:stCondLst>
                                  <p:childTnLst>
                                    <p:animMotion origin="layout" path="M -0.01835 7.40741E-7 L -4.375E-6 7.40741E-7 " pathEditMode="relative" rAng="0" ptsTypes="AA">
                                      <p:cBhvr>
                                        <p:cTn id="29" dur="500" fill="hold"/>
                                        <p:tgtEl>
                                          <p:spTgt spid="12"/>
                                        </p:tgtEl>
                                        <p:attrNameLst>
                                          <p:attrName>ppt_x</p:attrName>
                                          <p:attrName>ppt_y</p:attrName>
                                        </p:attrNameLst>
                                      </p:cBhvr>
                                      <p:rCtr x="911" y="0"/>
                                    </p:animMotion>
                                  </p:childTnLst>
                                </p:cTn>
                              </p:par>
                              <p:par>
                                <p:cTn id="30" presetID="10" presetClass="entr" presetSubtype="0" fill="hold" nodeType="withEffect">
                                  <p:stCondLst>
                                    <p:cond delay="20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42" presetClass="path" presetSubtype="0" decel="50000" fill="hold" nodeType="withEffect">
                                  <p:stCondLst>
                                    <p:cond delay="200"/>
                                  </p:stCondLst>
                                  <p:childTnLst>
                                    <p:animMotion origin="layout" path="M -0.01835 7.40741E-7 L -4.375E-6 7.40741E-7 " pathEditMode="relative" rAng="0" ptsTypes="AA">
                                      <p:cBhvr>
                                        <p:cTn id="34" dur="500" fill="hold"/>
                                        <p:tgtEl>
                                          <p:spTgt spid="34"/>
                                        </p:tgtEl>
                                        <p:attrNameLst>
                                          <p:attrName>ppt_x</p:attrName>
                                          <p:attrName>ppt_y</p:attrName>
                                        </p:attrNameLst>
                                      </p:cBhvr>
                                      <p:rCtr x="911" y="0"/>
                                    </p:animMotion>
                                  </p:childTnLst>
                                </p:cTn>
                              </p:par>
                              <p:par>
                                <p:cTn id="35" presetID="10" presetClass="entr" presetSubtype="0" fill="hold" nodeType="withEffect">
                                  <p:stCondLst>
                                    <p:cond delay="2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42" presetClass="path" presetSubtype="0" decel="50000" fill="hold" nodeType="withEffect">
                                  <p:stCondLst>
                                    <p:cond delay="200"/>
                                  </p:stCondLst>
                                  <p:childTnLst>
                                    <p:animMotion origin="layout" path="M -0.01835 7.40741E-7 L -4.375E-6 7.40741E-7 " pathEditMode="relative" rAng="0" ptsTypes="AA">
                                      <p:cBhvr>
                                        <p:cTn id="39" dur="500" fill="hold"/>
                                        <p:tgtEl>
                                          <p:spTgt spid="14"/>
                                        </p:tgtEl>
                                        <p:attrNameLst>
                                          <p:attrName>ppt_x</p:attrName>
                                          <p:attrName>ppt_y</p:attrName>
                                        </p:attrNameLst>
                                      </p:cBhvr>
                                      <p:rCtr x="911" y="0"/>
                                    </p:animMotion>
                                  </p:childTnLst>
                                </p:cTn>
                              </p:par>
                              <p:par>
                                <p:cTn id="40" presetID="10" presetClass="entr" presetSubtype="0" fill="hold" grpId="0" nodeType="withEffect">
                                  <p:stCondLst>
                                    <p:cond delay="300"/>
                                  </p:stCondLst>
                                  <p:childTnLst>
                                    <p:set>
                                      <p:cBhvr>
                                        <p:cTn id="41" dur="1" fill="hold">
                                          <p:stCondLst>
                                            <p:cond delay="0"/>
                                          </p:stCondLst>
                                        </p:cTn>
                                        <p:tgtEl>
                                          <p:spTgt spid="1149"/>
                                        </p:tgtEl>
                                        <p:attrNameLst>
                                          <p:attrName>style.visibility</p:attrName>
                                        </p:attrNameLst>
                                      </p:cBhvr>
                                      <p:to>
                                        <p:strVal val="visible"/>
                                      </p:to>
                                    </p:set>
                                    <p:animEffect transition="in" filter="fade">
                                      <p:cBhvr>
                                        <p:cTn id="42" dur="500"/>
                                        <p:tgtEl>
                                          <p:spTgt spid="1149"/>
                                        </p:tgtEl>
                                      </p:cBhvr>
                                    </p:animEffect>
                                  </p:childTnLst>
                                </p:cTn>
                              </p:par>
                              <p:par>
                                <p:cTn id="43" presetID="42" presetClass="path" presetSubtype="0" decel="50000" fill="hold" grpId="1" nodeType="withEffect">
                                  <p:stCondLst>
                                    <p:cond delay="300"/>
                                  </p:stCondLst>
                                  <p:childTnLst>
                                    <p:animMotion origin="layout" path="M -0.01835 7.40741E-7 L -4.375E-6 7.40741E-7 " pathEditMode="relative" rAng="0" ptsTypes="AA">
                                      <p:cBhvr>
                                        <p:cTn id="44" dur="500" fill="hold"/>
                                        <p:tgtEl>
                                          <p:spTgt spid="1149"/>
                                        </p:tgtEl>
                                        <p:attrNameLst>
                                          <p:attrName>ppt_x</p:attrName>
                                          <p:attrName>ppt_y</p:attrName>
                                        </p:attrNameLst>
                                      </p:cBhvr>
                                      <p:rCtr x="911" y="0"/>
                                    </p:animMotion>
                                  </p:childTnLst>
                                </p:cTn>
                              </p:par>
                              <p:par>
                                <p:cTn id="45" presetID="10" presetClass="entr" presetSubtype="0" fill="hold" grpId="0" nodeType="withEffect">
                                  <p:stCondLst>
                                    <p:cond delay="300"/>
                                  </p:stCondLst>
                                  <p:childTnLst>
                                    <p:set>
                                      <p:cBhvr>
                                        <p:cTn id="46" dur="1" fill="hold">
                                          <p:stCondLst>
                                            <p:cond delay="0"/>
                                          </p:stCondLst>
                                        </p:cTn>
                                        <p:tgtEl>
                                          <p:spTgt spid="1150"/>
                                        </p:tgtEl>
                                        <p:attrNameLst>
                                          <p:attrName>style.visibility</p:attrName>
                                        </p:attrNameLst>
                                      </p:cBhvr>
                                      <p:to>
                                        <p:strVal val="visible"/>
                                      </p:to>
                                    </p:set>
                                    <p:animEffect transition="in" filter="fade">
                                      <p:cBhvr>
                                        <p:cTn id="47" dur="500"/>
                                        <p:tgtEl>
                                          <p:spTgt spid="1150"/>
                                        </p:tgtEl>
                                      </p:cBhvr>
                                    </p:animEffect>
                                  </p:childTnLst>
                                </p:cTn>
                              </p:par>
                              <p:par>
                                <p:cTn id="48" presetID="42" presetClass="path" presetSubtype="0" decel="50000" fill="hold" grpId="1" nodeType="withEffect">
                                  <p:stCondLst>
                                    <p:cond delay="300"/>
                                  </p:stCondLst>
                                  <p:childTnLst>
                                    <p:animMotion origin="layout" path="M -0.01835 7.40741E-7 L -4.375E-6 7.40741E-7 " pathEditMode="relative" rAng="0" ptsTypes="AA">
                                      <p:cBhvr>
                                        <p:cTn id="49" dur="500" fill="hold"/>
                                        <p:tgtEl>
                                          <p:spTgt spid="1150"/>
                                        </p:tgtEl>
                                        <p:attrNameLst>
                                          <p:attrName>ppt_x</p:attrName>
                                          <p:attrName>ppt_y</p:attrName>
                                        </p:attrNameLst>
                                      </p:cBhvr>
                                      <p:rCtr x="911" y="0"/>
                                    </p:animMotion>
                                  </p:childTnLst>
                                </p:cTn>
                              </p:par>
                              <p:par>
                                <p:cTn id="50" presetID="10" presetClass="entr" presetSubtype="0" fill="hold" grpId="0" nodeType="withEffect">
                                  <p:stCondLst>
                                    <p:cond delay="300"/>
                                  </p:stCondLst>
                                  <p:childTnLst>
                                    <p:set>
                                      <p:cBhvr>
                                        <p:cTn id="51" dur="1" fill="hold">
                                          <p:stCondLst>
                                            <p:cond delay="0"/>
                                          </p:stCondLst>
                                        </p:cTn>
                                        <p:tgtEl>
                                          <p:spTgt spid="1151"/>
                                        </p:tgtEl>
                                        <p:attrNameLst>
                                          <p:attrName>style.visibility</p:attrName>
                                        </p:attrNameLst>
                                      </p:cBhvr>
                                      <p:to>
                                        <p:strVal val="visible"/>
                                      </p:to>
                                    </p:set>
                                    <p:animEffect transition="in" filter="fade">
                                      <p:cBhvr>
                                        <p:cTn id="52" dur="500"/>
                                        <p:tgtEl>
                                          <p:spTgt spid="1151"/>
                                        </p:tgtEl>
                                      </p:cBhvr>
                                    </p:animEffect>
                                  </p:childTnLst>
                                </p:cTn>
                              </p:par>
                              <p:par>
                                <p:cTn id="53" presetID="42" presetClass="path" presetSubtype="0" decel="50000" fill="hold" grpId="1" nodeType="withEffect">
                                  <p:stCondLst>
                                    <p:cond delay="300"/>
                                  </p:stCondLst>
                                  <p:childTnLst>
                                    <p:animMotion origin="layout" path="M -0.01835 7.40741E-7 L -4.375E-6 7.40741E-7 " pathEditMode="relative" rAng="0" ptsTypes="AA">
                                      <p:cBhvr>
                                        <p:cTn id="54" dur="500" fill="hold"/>
                                        <p:tgtEl>
                                          <p:spTgt spid="1151"/>
                                        </p:tgtEl>
                                        <p:attrNameLst>
                                          <p:attrName>ppt_x</p:attrName>
                                          <p:attrName>ppt_y</p:attrName>
                                        </p:attrNameLst>
                                      </p:cBhvr>
                                      <p:rCtr x="911" y="0"/>
                                    </p:animMotion>
                                  </p:childTnLst>
                                </p:cTn>
                              </p:par>
                              <p:par>
                                <p:cTn id="55" presetID="10" presetClass="entr" presetSubtype="0" fill="hold" grpId="0" nodeType="withEffect">
                                  <p:stCondLst>
                                    <p:cond delay="300"/>
                                  </p:stCondLst>
                                  <p:childTnLst>
                                    <p:set>
                                      <p:cBhvr>
                                        <p:cTn id="56" dur="1" fill="hold">
                                          <p:stCondLst>
                                            <p:cond delay="0"/>
                                          </p:stCondLst>
                                        </p:cTn>
                                        <p:tgtEl>
                                          <p:spTgt spid="1153"/>
                                        </p:tgtEl>
                                        <p:attrNameLst>
                                          <p:attrName>style.visibility</p:attrName>
                                        </p:attrNameLst>
                                      </p:cBhvr>
                                      <p:to>
                                        <p:strVal val="visible"/>
                                      </p:to>
                                    </p:set>
                                    <p:animEffect transition="in" filter="fade">
                                      <p:cBhvr>
                                        <p:cTn id="57" dur="500"/>
                                        <p:tgtEl>
                                          <p:spTgt spid="1153"/>
                                        </p:tgtEl>
                                      </p:cBhvr>
                                    </p:animEffect>
                                  </p:childTnLst>
                                </p:cTn>
                              </p:par>
                              <p:par>
                                <p:cTn id="58" presetID="42" presetClass="path" presetSubtype="0" decel="50000" fill="hold" grpId="1" nodeType="withEffect">
                                  <p:stCondLst>
                                    <p:cond delay="300"/>
                                  </p:stCondLst>
                                  <p:childTnLst>
                                    <p:animMotion origin="layout" path="M -0.01835 7.40741E-7 L -4.375E-6 7.40741E-7 " pathEditMode="relative" rAng="0" ptsTypes="AA">
                                      <p:cBhvr>
                                        <p:cTn id="59" dur="500" fill="hold"/>
                                        <p:tgtEl>
                                          <p:spTgt spid="1153"/>
                                        </p:tgtEl>
                                        <p:attrNameLst>
                                          <p:attrName>ppt_x</p:attrName>
                                          <p:attrName>ppt_y</p:attrName>
                                        </p:attrNameLst>
                                      </p:cBhvr>
                                      <p:rCtr x="911" y="0"/>
                                    </p:animMotion>
                                  </p:childTnLst>
                                </p:cTn>
                              </p:par>
                              <p:par>
                                <p:cTn id="60" presetID="10" presetClass="entr" presetSubtype="0" fill="hold" grpId="0" nodeType="withEffect">
                                  <p:stCondLst>
                                    <p:cond delay="300"/>
                                  </p:stCondLst>
                                  <p:childTnLst>
                                    <p:set>
                                      <p:cBhvr>
                                        <p:cTn id="61" dur="1" fill="hold">
                                          <p:stCondLst>
                                            <p:cond delay="0"/>
                                          </p:stCondLst>
                                        </p:cTn>
                                        <p:tgtEl>
                                          <p:spTgt spid="1152"/>
                                        </p:tgtEl>
                                        <p:attrNameLst>
                                          <p:attrName>style.visibility</p:attrName>
                                        </p:attrNameLst>
                                      </p:cBhvr>
                                      <p:to>
                                        <p:strVal val="visible"/>
                                      </p:to>
                                    </p:set>
                                    <p:animEffect transition="in" filter="fade">
                                      <p:cBhvr>
                                        <p:cTn id="62" dur="500"/>
                                        <p:tgtEl>
                                          <p:spTgt spid="1152"/>
                                        </p:tgtEl>
                                      </p:cBhvr>
                                    </p:animEffect>
                                  </p:childTnLst>
                                </p:cTn>
                              </p:par>
                              <p:par>
                                <p:cTn id="63" presetID="42" presetClass="path" presetSubtype="0" decel="50000" fill="hold" grpId="1" nodeType="withEffect">
                                  <p:stCondLst>
                                    <p:cond delay="300"/>
                                  </p:stCondLst>
                                  <p:childTnLst>
                                    <p:animMotion origin="layout" path="M -0.01835 7.40741E-7 L -4.375E-6 7.40741E-7 " pathEditMode="relative" rAng="0" ptsTypes="AA">
                                      <p:cBhvr>
                                        <p:cTn id="64" dur="500" fill="hold"/>
                                        <p:tgtEl>
                                          <p:spTgt spid="1152"/>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149" grpId="0"/>
      <p:bldP spid="1149" grpId="1"/>
      <p:bldP spid="1150" grpId="0"/>
      <p:bldP spid="1150" grpId="1"/>
      <p:bldP spid="1151" grpId="0"/>
      <p:bldP spid="1151" grpId="1"/>
      <p:bldP spid="1153" grpId="0"/>
      <p:bldP spid="1153" grpId="1"/>
      <p:bldP spid="1152" grpId="0"/>
      <p:bldP spid="1152" grpId="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87742-1DDB-0A2D-7602-F1D3DB5819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FDF437-233D-2EB2-A985-6AD4606C91E7}"/>
              </a:ext>
            </a:extLst>
          </p:cNvPr>
          <p:cNvSpPr>
            <a:spLocks noGrp="1"/>
          </p:cNvSpPr>
          <p:nvPr>
            <p:ph type="title"/>
          </p:nvPr>
        </p:nvSpPr>
        <p:spPr/>
        <p:txBody>
          <a:bodyPr/>
          <a:lstStyle/>
          <a:p>
            <a:r>
              <a:rPr lang="en-US"/>
              <a:t>Information Protection labels</a:t>
            </a:r>
          </a:p>
        </p:txBody>
      </p:sp>
      <p:sp>
        <p:nvSpPr>
          <p:cNvPr id="14" name="Rounded Rectangle 13">
            <a:extLst>
              <a:ext uri="{FF2B5EF4-FFF2-40B4-BE49-F238E27FC236}">
                <a16:creationId xmlns:a16="http://schemas.microsoft.com/office/drawing/2014/main" id="{FACC68A3-3CA7-31C9-A7BE-86323BC6BD2E}"/>
              </a:ext>
              <a:ext uri="{C183D7F6-B498-43B3-948B-1728B52AA6E4}">
                <adec:decorative xmlns:adec="http://schemas.microsoft.com/office/drawing/2017/decorative" val="1"/>
              </a:ext>
            </a:extLst>
          </p:cNvPr>
          <p:cNvSpPr/>
          <p:nvPr/>
        </p:nvSpPr>
        <p:spPr bwMode="auto">
          <a:xfrm>
            <a:off x="584200" y="2227332"/>
            <a:ext cx="4424363" cy="3281928"/>
          </a:xfrm>
          <a:prstGeom prst="roundRect">
            <a:avLst>
              <a:gd name="adj" fmla="val 4561"/>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err="1">
              <a:solidFill>
                <a:srgbClr val="091F2C"/>
              </a:solidFill>
              <a:latin typeface="Segoe Sans Text" panose="020F0502020204030204"/>
              <a:cs typeface="Segoe UI" panose="020B0502040204020203" pitchFamily="34" charset="0"/>
            </a:endParaRPr>
          </a:p>
        </p:txBody>
      </p:sp>
      <p:sp>
        <p:nvSpPr>
          <p:cNvPr id="11" name="TextBox 10">
            <a:extLst>
              <a:ext uri="{FF2B5EF4-FFF2-40B4-BE49-F238E27FC236}">
                <a16:creationId xmlns:a16="http://schemas.microsoft.com/office/drawing/2014/main" id="{5FCA8D58-E2DD-5B69-FF02-366C5BB054CE}"/>
              </a:ext>
            </a:extLst>
          </p:cNvPr>
          <p:cNvSpPr txBox="1"/>
          <p:nvPr/>
        </p:nvSpPr>
        <p:spPr>
          <a:xfrm>
            <a:off x="880110" y="2621801"/>
            <a:ext cx="3832542" cy="2492990"/>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30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Sensitivity Labels </a:t>
            </a:r>
            <a:r>
              <a:rPr kumimoji="0" lang="en-US" sz="1600" b="1" i="0" u="none" strike="noStrike" kern="1200" cap="none" spc="0" normalizeH="0" baseline="0" noProof="0">
                <a:ln w="3175">
                  <a:noFill/>
                </a:ln>
                <a:solidFill>
                  <a:srgbClr val="0078D4"/>
                </a:solidFill>
                <a:effectLst/>
                <a:uLnTx/>
                <a:uFillTx/>
                <a:latin typeface="Segoe UI Semibold"/>
                <a:ea typeface="+mn-ea"/>
                <a:cs typeface="Segoe UI Semibold" panose="020B0502040204020203" pitchFamily="34" charset="0"/>
              </a:rPr>
              <a:t>guard sensitive </a:t>
            </a:r>
            <a:br>
              <a:rPr kumimoji="0" lang="en-US" sz="1600" b="1" i="0" u="none" strike="noStrike" kern="1200" cap="none" spc="0" normalizeH="0" baseline="0" noProof="0">
                <a:ln w="3175">
                  <a:noFill/>
                </a:ln>
                <a:solidFill>
                  <a:srgbClr val="0078D4"/>
                </a:solidFill>
                <a:effectLst/>
                <a:uLnTx/>
                <a:uFillTx/>
                <a:latin typeface="Segoe UI Semibold"/>
                <a:ea typeface="+mn-ea"/>
                <a:cs typeface="Segoe UI Semibold" panose="020B0502040204020203" pitchFamily="34" charset="0"/>
              </a:rPr>
            </a:br>
            <a:r>
              <a:rPr kumimoji="0" lang="en-US" sz="1600" b="1" i="0" u="none" strike="noStrike" kern="1200" cap="none" spc="0" normalizeH="0" baseline="0" noProof="0">
                <a:ln w="3175">
                  <a:noFill/>
                </a:ln>
                <a:solidFill>
                  <a:srgbClr val="0078D4"/>
                </a:solidFill>
                <a:effectLst/>
                <a:uLnTx/>
                <a:uFillTx/>
                <a:latin typeface="Segoe UI Semibold"/>
                <a:ea typeface="+mn-ea"/>
                <a:cs typeface="Segoe UI Semibold" panose="020B0502040204020203" pitchFamily="34" charset="0"/>
              </a:rPr>
              <a:t>content against unauthorized data </a:t>
            </a:r>
            <a:br>
              <a:rPr kumimoji="0" lang="en-US" sz="1600" b="1" i="0" u="none" strike="noStrike" kern="1200" cap="none" spc="0" normalizeH="0" baseline="0" noProof="0">
                <a:ln w="3175">
                  <a:noFill/>
                </a:ln>
                <a:solidFill>
                  <a:srgbClr val="0078D4"/>
                </a:solidFill>
                <a:effectLst/>
                <a:uLnTx/>
                <a:uFillTx/>
                <a:latin typeface="Segoe UI Semibold"/>
                <a:ea typeface="+mn-ea"/>
                <a:cs typeface="Segoe UI Semibold" panose="020B0502040204020203" pitchFamily="34" charset="0"/>
              </a:rPr>
            </a:br>
            <a:r>
              <a:rPr kumimoji="0" lang="en-US" sz="1600" b="1" i="0" u="none" strike="noStrike" kern="1200" cap="none" spc="0" normalizeH="0" baseline="0" noProof="0">
                <a:ln w="3175">
                  <a:noFill/>
                </a:ln>
                <a:solidFill>
                  <a:srgbClr val="0078D4"/>
                </a:solidFill>
                <a:effectLst/>
                <a:uLnTx/>
                <a:uFillTx/>
                <a:latin typeface="Segoe UI Semibold"/>
                <a:ea typeface="+mn-ea"/>
                <a:cs typeface="Segoe UI Semibold" panose="020B0502040204020203" pitchFamily="34" charset="0"/>
              </a:rPr>
              <a:t>access and leakage.</a:t>
            </a:r>
          </a:p>
          <a:p>
            <a:pPr marL="0" marR="0" lvl="0" indent="0" algn="l" defTabSz="914400" rtl="0" eaLnBrk="1" fontAlgn="auto" latinLnBrk="0" hangingPunct="1">
              <a:lnSpc>
                <a:spcPct val="100000"/>
              </a:lnSpc>
              <a:spcBef>
                <a:spcPts val="0"/>
              </a:spcBef>
              <a:spcAft>
                <a:spcPts val="3000"/>
              </a:spcAft>
              <a:buClrTx/>
              <a:buSzTx/>
              <a:buFont typeface="Arial" panose="020B0604020202020204" pitchFamily="34" charset="0"/>
              <a:buNone/>
              <a:tabLst/>
              <a:defRPr/>
            </a:pPr>
            <a:r>
              <a:rPr kumimoji="0" lang="en-US" sz="1600" b="1" i="0" u="none" strike="noStrike" kern="1200" cap="none" spc="0" normalizeH="0" baseline="0" noProof="0">
                <a:ln w="3175">
                  <a:noFill/>
                </a:ln>
                <a:solidFill>
                  <a:srgbClr val="0078D4"/>
                </a:solidFill>
                <a:effectLst/>
                <a:uLnTx/>
                <a:uFillTx/>
                <a:latin typeface="Segoe UI Semibold"/>
                <a:ea typeface="+mn-ea"/>
                <a:cs typeface="Segoe UI Semibold" panose="020B0502040204020203" pitchFamily="34" charset="0"/>
              </a:rPr>
              <a:t>Travels with the </a:t>
            </a:r>
            <a:r>
              <a:rPr kumimoji="0" lang="en-US" sz="16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data and enforced even when the data is exported to Office.</a:t>
            </a: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30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Gives </a:t>
            </a:r>
            <a:r>
              <a:rPr kumimoji="0" lang="en-US" sz="1600" b="1" i="0" u="none" strike="noStrike" kern="1200" cap="none" spc="0" normalizeH="0" baseline="0" noProof="0">
                <a:ln w="3175">
                  <a:noFill/>
                </a:ln>
                <a:solidFill>
                  <a:srgbClr val="0078D4"/>
                </a:solidFill>
                <a:effectLst/>
                <a:uLnTx/>
                <a:uFillTx/>
                <a:latin typeface="Segoe UI Semibold"/>
                <a:ea typeface="+mn-ea"/>
                <a:cs typeface="Segoe UI Semibold" panose="020B0502040204020203" pitchFamily="34" charset="0"/>
              </a:rPr>
              <a:t>insights into usage </a:t>
            </a: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to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security admin</a:t>
            </a:r>
          </a:p>
        </p:txBody>
      </p:sp>
      <p:cxnSp>
        <p:nvCxnSpPr>
          <p:cNvPr id="18" name="Straight Connector 17">
            <a:extLst>
              <a:ext uri="{FF2B5EF4-FFF2-40B4-BE49-F238E27FC236}">
                <a16:creationId xmlns:a16="http://schemas.microsoft.com/office/drawing/2014/main" id="{7402FF71-F629-0A88-536B-43A1ECBCFD8A}"/>
              </a:ext>
              <a:ext uri="{C183D7F6-B498-43B3-948B-1728B52AA6E4}">
                <adec:decorative xmlns:adec="http://schemas.microsoft.com/office/drawing/2017/decorative" val="1"/>
              </a:ext>
            </a:extLst>
          </p:cNvPr>
          <p:cNvCxnSpPr>
            <a:cxnSpLocks/>
          </p:cNvCxnSpPr>
          <p:nvPr/>
        </p:nvCxnSpPr>
        <p:spPr>
          <a:xfrm flipH="1">
            <a:off x="880110" y="3541298"/>
            <a:ext cx="3832542"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 name="Straight Connector 14">
            <a:extLst>
              <a:ext uri="{FF2B5EF4-FFF2-40B4-BE49-F238E27FC236}">
                <a16:creationId xmlns:a16="http://schemas.microsoft.com/office/drawing/2014/main" id="{F10A6296-4B72-B9BD-CEA1-A1D39DEE07B6}"/>
              </a:ext>
              <a:ext uri="{C183D7F6-B498-43B3-948B-1728B52AA6E4}">
                <adec:decorative xmlns:adec="http://schemas.microsoft.com/office/drawing/2017/decorative" val="1"/>
              </a:ext>
            </a:extLst>
          </p:cNvPr>
          <p:cNvCxnSpPr>
            <a:cxnSpLocks/>
          </p:cNvCxnSpPr>
          <p:nvPr/>
        </p:nvCxnSpPr>
        <p:spPr>
          <a:xfrm flipH="1">
            <a:off x="880110" y="4407385"/>
            <a:ext cx="3832542"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 name="Rounded Rectangle 9">
            <a:extLst>
              <a:ext uri="{FF2B5EF4-FFF2-40B4-BE49-F238E27FC236}">
                <a16:creationId xmlns:a16="http://schemas.microsoft.com/office/drawing/2014/main" id="{A822F97E-87DE-CD24-A2F0-518145C1A2E3}"/>
              </a:ext>
              <a:ext uri="{C183D7F6-B498-43B3-948B-1728B52AA6E4}">
                <adec:decorative xmlns:adec="http://schemas.microsoft.com/office/drawing/2017/decorative" val="1"/>
              </a:ext>
            </a:extLst>
          </p:cNvPr>
          <p:cNvSpPr/>
          <p:nvPr/>
        </p:nvSpPr>
        <p:spPr bwMode="auto">
          <a:xfrm>
            <a:off x="5218611" y="2227332"/>
            <a:ext cx="6387597" cy="3281928"/>
          </a:xfrm>
          <a:prstGeom prst="roundRect">
            <a:avLst>
              <a:gd name="adj" fmla="val 4561"/>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err="1">
              <a:solidFill>
                <a:srgbClr val="091F2C"/>
              </a:solidFill>
              <a:latin typeface="Segoe Sans Text" panose="020F0502020204030204"/>
              <a:cs typeface="Segoe UI" panose="020B0502040204020203" pitchFamily="34" charset="0"/>
            </a:endParaRPr>
          </a:p>
        </p:txBody>
      </p:sp>
      <p:grpSp>
        <p:nvGrpSpPr>
          <p:cNvPr id="12" name="Group 11" descr="A print screen of a data sensitivity classification menu in Microsoft Fabric, showing different sensitivity levels such as Public, General, Confidential, and Highly Confidential, with the selected option being Confidential \ Microsoft Extended.">
            <a:extLst>
              <a:ext uri="{FF2B5EF4-FFF2-40B4-BE49-F238E27FC236}">
                <a16:creationId xmlns:a16="http://schemas.microsoft.com/office/drawing/2014/main" id="{F999214A-75E3-7D28-5FD0-ECA1D09AFA5F}"/>
              </a:ext>
            </a:extLst>
          </p:cNvPr>
          <p:cNvGrpSpPr/>
          <p:nvPr/>
        </p:nvGrpSpPr>
        <p:grpSpPr>
          <a:xfrm>
            <a:off x="5362131" y="2373206"/>
            <a:ext cx="6100557" cy="2990181"/>
            <a:chOff x="5362131" y="2487506"/>
            <a:chExt cx="6100557" cy="2990181"/>
          </a:xfrm>
        </p:grpSpPr>
        <p:pic>
          <p:nvPicPr>
            <p:cNvPr id="7" name="Picture 6">
              <a:extLst>
                <a:ext uri="{FF2B5EF4-FFF2-40B4-BE49-F238E27FC236}">
                  <a16:creationId xmlns:a16="http://schemas.microsoft.com/office/drawing/2014/main" id="{B6B02256-E929-5125-E3B3-3F39554C17A2}"/>
                </a:ext>
                <a:ext uri="{C183D7F6-B498-43B3-948B-1728B52AA6E4}">
                  <adec:decorative xmlns:adec="http://schemas.microsoft.com/office/drawing/2017/decorative" val="1"/>
                </a:ext>
              </a:extLst>
            </p:cNvPr>
            <p:cNvPicPr>
              <a:picLocks/>
            </p:cNvPicPr>
            <p:nvPr/>
          </p:nvPicPr>
          <p:blipFill rotWithShape="1">
            <a:blip r:embed="rId3"/>
            <a:srcRect l="-213" t="2" r="35733" b="40903"/>
            <a:stretch/>
          </p:blipFill>
          <p:spPr>
            <a:xfrm>
              <a:off x="5362131" y="2487506"/>
              <a:ext cx="6100557" cy="2990181"/>
            </a:xfrm>
            <a:prstGeom prst="roundRect">
              <a:avLst>
                <a:gd name="adj" fmla="val 3823"/>
              </a:avLst>
            </a:prstGeom>
            <a:solidFill>
              <a:srgbClr val="F0F0F0"/>
            </a:solidFill>
          </p:spPr>
        </p:pic>
        <p:pic>
          <p:nvPicPr>
            <p:cNvPr id="8" name="Picture 7">
              <a:extLst>
                <a:ext uri="{FF2B5EF4-FFF2-40B4-BE49-F238E27FC236}">
                  <a16:creationId xmlns:a16="http://schemas.microsoft.com/office/drawing/2014/main" id="{92320CB4-A5E4-2427-A165-47026882CEDC}"/>
                </a:ext>
                <a:ext uri="{C183D7F6-B498-43B3-948B-1728B52AA6E4}">
                  <adec:decorative xmlns:adec="http://schemas.microsoft.com/office/drawing/2017/decorative" val="1"/>
                </a:ext>
              </a:extLst>
            </p:cNvPr>
            <p:cNvPicPr>
              <a:picLocks/>
            </p:cNvPicPr>
            <p:nvPr/>
          </p:nvPicPr>
          <p:blipFill rotWithShape="1">
            <a:blip r:embed="rId3"/>
            <a:srcRect l="50532" t="46551" r="26386" b="47148"/>
            <a:stretch/>
          </p:blipFill>
          <p:spPr>
            <a:xfrm>
              <a:off x="9278956" y="4812776"/>
              <a:ext cx="2183731" cy="318837"/>
            </a:xfrm>
            <a:prstGeom prst="rect">
              <a:avLst/>
            </a:prstGeom>
            <a:solidFill>
              <a:srgbClr val="F0F0F0"/>
            </a:solidFill>
          </p:spPr>
        </p:pic>
      </p:grpSp>
      <p:sp>
        <p:nvSpPr>
          <p:cNvPr id="5" name="Slide Number Placeholder 4">
            <a:extLst>
              <a:ext uri="{FF2B5EF4-FFF2-40B4-BE49-F238E27FC236}">
                <a16:creationId xmlns:a16="http://schemas.microsoft.com/office/drawing/2014/main" id="{2395F4C0-0BB9-1497-28BE-BBF4742B229B}"/>
              </a:ext>
            </a:extLst>
          </p:cNvPr>
          <p:cNvSpPr>
            <a:spLocks noGrp="1"/>
          </p:cNvSpPr>
          <p:nvPr>
            <p:ph type="sldNum" sz="quarter" idx="11"/>
          </p:nvPr>
        </p:nvSpPr>
        <p:spPr/>
        <p:txBody>
          <a:bodyPr/>
          <a:lstStyle/>
          <a:p>
            <a:fld id="{B1356FBF-028C-F74E-A7B4-9B8ED246DD1B}" type="slidenum">
              <a:rPr lang="en-US" smtClean="0"/>
              <a:pPr/>
              <a:t>107</a:t>
            </a:fld>
            <a:endParaRPr lang="en-US"/>
          </a:p>
        </p:txBody>
      </p:sp>
    </p:spTree>
    <p:extLst>
      <p:ext uri="{BB962C8B-B14F-4D97-AF65-F5344CB8AC3E}">
        <p14:creationId xmlns:p14="http://schemas.microsoft.com/office/powerpoint/2010/main" val="161538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8.33333E-7 -2.96296E-6 L -8.33333E-7 0.03542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nodeType="withEffect">
                                  <p:stCondLst>
                                    <p:cond delay="200"/>
                                  </p:stCondLst>
                                  <p:childTnLst>
                                    <p:animMotion origin="layout" path="M -8.33333E-7 -2.96296E-6 L -8.33333E-7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8.33333E-7 -2.96296E-6 L -8.33333E-7 0.03542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grpId="1" nodeType="withEffect">
                                  <p:stCondLst>
                                    <p:cond delay="100"/>
                                  </p:stCondLst>
                                  <p:childTnLst>
                                    <p:animMotion origin="layout" path="M -8.33333E-7 -2.96296E-6 L -8.33333E-7 0.03542 " pathEditMode="relative" rAng="0" ptsTypes="AA">
                                      <p:cBhvr>
                                        <p:cTn id="29" dur="700" spd="-100000" fill="hold"/>
                                        <p:tgtEl>
                                          <p:spTgt spid="11"/>
                                        </p:tgtEl>
                                        <p:attrNameLst>
                                          <p:attrName>ppt_x</p:attrName>
                                          <p:attrName>ppt_y</p:attrName>
                                        </p:attrNameLst>
                                      </p:cBhvr>
                                      <p:rCtr x="0" y="1759"/>
                                    </p:animMotion>
                                  </p:childTnLst>
                                </p:cTn>
                              </p:par>
                              <p:par>
                                <p:cTn id="30" presetID="10" presetClass="entr" presetSubtype="0" fill="hold" nodeType="withEffect">
                                  <p:stCondLst>
                                    <p:cond delay="1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42" presetClass="path" presetSubtype="0" decel="100000" fill="hold" nodeType="withEffect">
                                  <p:stCondLst>
                                    <p:cond delay="100"/>
                                  </p:stCondLst>
                                  <p:childTnLst>
                                    <p:animMotion origin="layout" path="M -8.33333E-7 -2.96296E-6 L -8.33333E-7 0.03542 " pathEditMode="relative" rAng="0" ptsTypes="AA">
                                      <p:cBhvr>
                                        <p:cTn id="34" dur="700" spd="-100000" fill="hold"/>
                                        <p:tgtEl>
                                          <p:spTgt spid="18"/>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42" presetClass="path" presetSubtype="0" decel="100000" fill="hold" nodeType="withEffect">
                                  <p:stCondLst>
                                    <p:cond delay="100"/>
                                  </p:stCondLst>
                                  <p:childTnLst>
                                    <p:animMotion origin="layout" path="M 3.125E-6 -2.59259E-6 L 3.125E-6 0.03542 " pathEditMode="relative" rAng="0" ptsTypes="AA">
                                      <p:cBhvr>
                                        <p:cTn id="39" dur="700" spd="-100000" fill="hold"/>
                                        <p:tgtEl>
                                          <p:spTgt spid="1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 grpId="0" animBg="1"/>
      <p:bldP spid="14" grpId="1" animBg="1"/>
      <p:bldP spid="11" grpId="0"/>
      <p:bldP spid="11" grpId="1"/>
      <p:bldP spid="10" grpId="0" animBg="1"/>
      <p:bldP spid="10" grpId="1"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03618-07BC-E955-4512-E67FE4BCF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61D941-5C95-A610-C41F-7B81350D3152}"/>
              </a:ext>
            </a:extLst>
          </p:cNvPr>
          <p:cNvSpPr>
            <a:spLocks noGrp="1"/>
          </p:cNvSpPr>
          <p:nvPr>
            <p:ph type="title"/>
          </p:nvPr>
        </p:nvSpPr>
        <p:spPr/>
        <p:txBody>
          <a:bodyPr/>
          <a:lstStyle/>
          <a:p>
            <a:r>
              <a:rPr lang="en-US"/>
              <a:t>Data Loss Prevention policies (Preview)</a:t>
            </a:r>
          </a:p>
        </p:txBody>
      </p:sp>
      <p:sp>
        <p:nvSpPr>
          <p:cNvPr id="14" name="Rounded Rectangle 13">
            <a:extLst>
              <a:ext uri="{FF2B5EF4-FFF2-40B4-BE49-F238E27FC236}">
                <a16:creationId xmlns:a16="http://schemas.microsoft.com/office/drawing/2014/main" id="{E341E79B-0A3E-474D-569B-0CF35808ECB7}"/>
              </a:ext>
              <a:ext uri="{C183D7F6-B498-43B3-948B-1728B52AA6E4}">
                <adec:decorative xmlns:adec="http://schemas.microsoft.com/office/drawing/2017/decorative" val="1"/>
              </a:ext>
            </a:extLst>
          </p:cNvPr>
          <p:cNvSpPr/>
          <p:nvPr/>
        </p:nvSpPr>
        <p:spPr bwMode="auto">
          <a:xfrm>
            <a:off x="584201" y="2227332"/>
            <a:ext cx="3433992" cy="3281928"/>
          </a:xfrm>
          <a:prstGeom prst="roundRect">
            <a:avLst>
              <a:gd name="adj" fmla="val 4561"/>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err="1">
              <a:solidFill>
                <a:srgbClr val="091F2C"/>
              </a:solidFill>
              <a:latin typeface="Segoe Sans Text" panose="020F0502020204030204"/>
              <a:cs typeface="Segoe UI" panose="020B0502040204020203" pitchFamily="34" charset="0"/>
            </a:endParaRPr>
          </a:p>
        </p:txBody>
      </p:sp>
      <p:sp>
        <p:nvSpPr>
          <p:cNvPr id="11" name="TextBox 10">
            <a:extLst>
              <a:ext uri="{FF2B5EF4-FFF2-40B4-BE49-F238E27FC236}">
                <a16:creationId xmlns:a16="http://schemas.microsoft.com/office/drawing/2014/main" id="{77B4EA43-B879-1558-823C-E584E1F2AE45}"/>
              </a:ext>
            </a:extLst>
          </p:cNvPr>
          <p:cNvSpPr txBox="1"/>
          <p:nvPr/>
        </p:nvSpPr>
        <p:spPr>
          <a:xfrm>
            <a:off x="880110" y="2621801"/>
            <a:ext cx="2828861" cy="2492990"/>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30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Define </a:t>
            </a:r>
            <a:r>
              <a:rPr kumimoji="0" lang="en-US" sz="1600" b="1" i="0" u="none" strike="noStrike" kern="1200" cap="none" spc="0" normalizeH="0" baseline="0" noProof="0">
                <a:ln w="3175">
                  <a:noFill/>
                </a:ln>
                <a:solidFill>
                  <a:srgbClr val="0078D4"/>
                </a:solidFill>
                <a:effectLst/>
                <a:uLnTx/>
                <a:uFillTx/>
                <a:latin typeface="Segoe UI Semibold" panose="020B0502040204020203" pitchFamily="34" charset="0"/>
                <a:ea typeface="+mn-ea"/>
                <a:cs typeface="Segoe UI Semibold" panose="020B0502040204020203" pitchFamily="34" charset="0"/>
              </a:rPr>
              <a:t>Purview Data Loss Prevention (DLP) Policies </a:t>
            </a:r>
          </a:p>
          <a:p>
            <a:pPr marL="0" marR="0" lvl="0" indent="0" algn="l" defTabSz="914400" rtl="0" eaLnBrk="1" fontAlgn="auto" latinLnBrk="0" hangingPunct="1">
              <a:lnSpc>
                <a:spcPct val="100000"/>
              </a:lnSpc>
              <a:spcBef>
                <a:spcPts val="0"/>
              </a:spcBef>
              <a:spcAft>
                <a:spcPts val="3000"/>
              </a:spcAft>
              <a:buClrTx/>
              <a:buSzTx/>
              <a:buFont typeface="Arial" panose="020B0604020202020204" pitchFamily="34" charset="0"/>
              <a:buNone/>
              <a:tabLst/>
              <a:defRPr/>
            </a:pPr>
            <a:r>
              <a:rPr kumimoji="0" lang="en-US" sz="1600" b="1" i="0" u="none" strike="noStrike" kern="1200" cap="none" spc="0" normalizeH="0" baseline="0" noProof="0">
                <a:ln w="3175">
                  <a:noFill/>
                </a:ln>
                <a:solidFill>
                  <a:srgbClr val="0078D4"/>
                </a:solidFill>
                <a:effectLst/>
                <a:uLnTx/>
                <a:uFillTx/>
                <a:latin typeface="Segoe UI Semibold" panose="020B0502040204020203" pitchFamily="34" charset="0"/>
                <a:ea typeface="+mn-ea"/>
                <a:cs typeface="Segoe UI Semibold" panose="020B0502040204020203" pitchFamily="34" charset="0"/>
              </a:rPr>
              <a:t>Automatically detect sensitive data </a:t>
            </a: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proactively as it is loaded</a:t>
            </a:r>
          </a:p>
          <a:p>
            <a:pPr marL="0" marR="0" lvl="0" indent="0" algn="l" defTabSz="914400" rtl="0" eaLnBrk="1" fontAlgn="auto" latinLnBrk="0" hangingPunct="1">
              <a:lnSpc>
                <a:spcPct val="100000"/>
              </a:lnSpc>
              <a:spcBef>
                <a:spcPts val="0"/>
              </a:spcBef>
              <a:spcAft>
                <a:spcPts val="30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Trigger </a:t>
            </a:r>
            <a:r>
              <a:rPr kumimoji="0" lang="en-US" sz="1600" b="1" i="0" u="none" strike="noStrike" kern="1200" cap="none" spc="0" normalizeH="0" baseline="0" noProof="0">
                <a:ln w="3175">
                  <a:noFill/>
                </a:ln>
                <a:solidFill>
                  <a:srgbClr val="0078D4"/>
                </a:solidFill>
                <a:effectLst/>
                <a:uLnTx/>
                <a:uFillTx/>
                <a:latin typeface="Segoe UI Semibold" panose="020B0502040204020203" pitchFamily="34" charset="0"/>
                <a:ea typeface="+mn-ea"/>
                <a:cs typeface="Segoe UI Semibold" panose="020B0502040204020203" pitchFamily="34" charset="0"/>
              </a:rPr>
              <a:t>immediate risk remediation </a:t>
            </a: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such as alerts  or restrict access. </a:t>
            </a:r>
          </a:p>
        </p:txBody>
      </p:sp>
      <p:cxnSp>
        <p:nvCxnSpPr>
          <p:cNvPr id="18" name="Straight Connector 17">
            <a:extLst>
              <a:ext uri="{FF2B5EF4-FFF2-40B4-BE49-F238E27FC236}">
                <a16:creationId xmlns:a16="http://schemas.microsoft.com/office/drawing/2014/main" id="{F8E5C403-370C-8CE2-77AE-428B0D122E51}"/>
              </a:ext>
              <a:ext uri="{C183D7F6-B498-43B3-948B-1728B52AA6E4}">
                <adec:decorative xmlns:adec="http://schemas.microsoft.com/office/drawing/2017/decorative" val="1"/>
              </a:ext>
            </a:extLst>
          </p:cNvPr>
          <p:cNvCxnSpPr>
            <a:cxnSpLocks/>
          </p:cNvCxnSpPr>
          <p:nvPr/>
        </p:nvCxnSpPr>
        <p:spPr>
          <a:xfrm flipH="1">
            <a:off x="880110" y="3291838"/>
            <a:ext cx="2828861"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a:extLst>
              <a:ext uri="{FF2B5EF4-FFF2-40B4-BE49-F238E27FC236}">
                <a16:creationId xmlns:a16="http://schemas.microsoft.com/office/drawing/2014/main" id="{3A88833E-37D4-7BC7-060C-D9D75785123B}"/>
              </a:ext>
              <a:ext uri="{C183D7F6-B498-43B3-948B-1728B52AA6E4}">
                <adec:decorative xmlns:adec="http://schemas.microsoft.com/office/drawing/2017/decorative" val="1"/>
              </a:ext>
            </a:extLst>
          </p:cNvPr>
          <p:cNvCxnSpPr>
            <a:cxnSpLocks/>
          </p:cNvCxnSpPr>
          <p:nvPr/>
        </p:nvCxnSpPr>
        <p:spPr>
          <a:xfrm flipH="1">
            <a:off x="880110" y="4185456"/>
            <a:ext cx="2828861"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 name="Rounded Rectangle 9">
            <a:extLst>
              <a:ext uri="{FF2B5EF4-FFF2-40B4-BE49-F238E27FC236}">
                <a16:creationId xmlns:a16="http://schemas.microsoft.com/office/drawing/2014/main" id="{14734A5E-795A-3E77-9D54-F37A93FDFF18}"/>
              </a:ext>
              <a:ext uri="{C183D7F6-B498-43B3-948B-1728B52AA6E4}">
                <adec:decorative xmlns:adec="http://schemas.microsoft.com/office/drawing/2017/decorative" val="1"/>
              </a:ext>
            </a:extLst>
          </p:cNvPr>
          <p:cNvSpPr/>
          <p:nvPr/>
        </p:nvSpPr>
        <p:spPr bwMode="auto">
          <a:xfrm>
            <a:off x="4232953" y="2227332"/>
            <a:ext cx="7373255" cy="3281928"/>
          </a:xfrm>
          <a:prstGeom prst="roundRect">
            <a:avLst>
              <a:gd name="adj" fmla="val 4561"/>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err="1">
              <a:solidFill>
                <a:srgbClr val="091F2C"/>
              </a:solidFill>
              <a:latin typeface="Segoe Sans Text" panose="020F0502020204030204"/>
              <a:cs typeface="Segoe UI" panose="020B0502040204020203" pitchFamily="34" charset="0"/>
            </a:endParaRPr>
          </a:p>
        </p:txBody>
      </p:sp>
      <p:pic>
        <p:nvPicPr>
          <p:cNvPr id="3" name="Picture 2" descr="A print screen of a lakehouse list view in Microsoft Fabric, showing different lakehouses including &quot;Human Resources,&quot; &quot;Customer Satisfaction,&quot; and &quot;Marketing,&quot; with an information icon highlighted next to &quot;Human Resources.&quot; When selected, a tooltip appears displaying details about the lakehouse, including its purpose and policy issues that require attention.">
            <a:extLst>
              <a:ext uri="{FF2B5EF4-FFF2-40B4-BE49-F238E27FC236}">
                <a16:creationId xmlns:a16="http://schemas.microsoft.com/office/drawing/2014/main" id="{8718BF52-2400-A665-2034-971E61D43A5C}"/>
              </a:ext>
            </a:extLst>
          </p:cNvPr>
          <p:cNvPicPr>
            <a:picLocks noChangeArrowheads="1"/>
          </p:cNvPicPr>
          <p:nvPr/>
        </p:nvPicPr>
        <p:blipFill rotWithShape="1">
          <a:blip r:embed="rId3">
            <a:extLst>
              <a:ext uri="{28A0092B-C50C-407E-A947-70E740481C1C}">
                <a14:useLocalDpi xmlns:a14="http://schemas.microsoft.com/office/drawing/2010/main" val="0"/>
              </a:ext>
            </a:extLst>
          </a:blip>
          <a:srcRect l="540" t="1488" r="540" b="1488"/>
          <a:stretch/>
        </p:blipFill>
        <p:spPr bwMode="auto">
          <a:xfrm>
            <a:off x="4415137" y="2403639"/>
            <a:ext cx="7008886" cy="2929315"/>
          </a:xfrm>
          <a:prstGeom prst="roundRect">
            <a:avLst>
              <a:gd name="adj" fmla="val 3823"/>
            </a:avLst>
          </a:prstGeom>
          <a:solidFill>
            <a:srgbClr val="F0F0F0"/>
          </a:solidFill>
        </p:spPr>
      </p:pic>
      <p:sp>
        <p:nvSpPr>
          <p:cNvPr id="6" name="Slide Number Placeholder 5">
            <a:extLst>
              <a:ext uri="{FF2B5EF4-FFF2-40B4-BE49-F238E27FC236}">
                <a16:creationId xmlns:a16="http://schemas.microsoft.com/office/drawing/2014/main" id="{7A590E12-5F3A-0831-240E-A6046272535B}"/>
              </a:ext>
            </a:extLst>
          </p:cNvPr>
          <p:cNvSpPr>
            <a:spLocks noGrp="1"/>
          </p:cNvSpPr>
          <p:nvPr>
            <p:ph type="sldNum" sz="quarter" idx="11"/>
          </p:nvPr>
        </p:nvSpPr>
        <p:spPr/>
        <p:txBody>
          <a:bodyPr/>
          <a:lstStyle/>
          <a:p>
            <a:fld id="{B1356FBF-028C-F74E-A7B4-9B8ED246DD1B}" type="slidenum">
              <a:rPr lang="en-US" smtClean="0"/>
              <a:pPr/>
              <a:t>108</a:t>
            </a:fld>
            <a:endParaRPr lang="en-US"/>
          </a:p>
        </p:txBody>
      </p:sp>
    </p:spTree>
    <p:extLst>
      <p:ext uri="{BB962C8B-B14F-4D97-AF65-F5344CB8AC3E}">
        <p14:creationId xmlns:p14="http://schemas.microsoft.com/office/powerpoint/2010/main" val="179952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59259E-6 L 0 0.03541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100"/>
                                  </p:stCondLst>
                                  <p:childTnLst>
                                    <p:animMotion origin="layout" path="M -8.33333E-7 -2.96296E-6 L -8.33333E-7 0.03542 " pathEditMode="relative" rAng="0" ptsTypes="AA">
                                      <p:cBhvr>
                                        <p:cTn id="14" dur="700" spd="-100000" fill="hold"/>
                                        <p:tgtEl>
                                          <p:spTgt spid="11"/>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200"/>
                                  </p:stCondLst>
                                  <p:childTnLst>
                                    <p:animMotion origin="layout" path="M -8.33333E-7 -2.96296E-6 L -8.33333E-7 0.03542 " pathEditMode="relative" rAng="0" ptsTypes="AA">
                                      <p:cBhvr>
                                        <p:cTn id="19" dur="700" spd="-100000" fill="hold"/>
                                        <p:tgtEl>
                                          <p:spTgt spid="3"/>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8.33333E-7 -2.96296E-6 L -8.33333E-7 0.03542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42" presetClass="path" presetSubtype="0" decel="100000" fill="hold" nodeType="withEffect">
                                  <p:stCondLst>
                                    <p:cond delay="100"/>
                                  </p:stCondLst>
                                  <p:childTnLst>
                                    <p:animMotion origin="layout" path="M -8.33333E-7 -2.96296E-6 L -8.33333E-7 0.03542 " pathEditMode="relative" rAng="0" ptsTypes="AA">
                                      <p:cBhvr>
                                        <p:cTn id="29" dur="700" spd="-100000" fill="hold"/>
                                        <p:tgtEl>
                                          <p:spTgt spid="18"/>
                                        </p:tgtEl>
                                        <p:attrNameLst>
                                          <p:attrName>ppt_x</p:attrName>
                                          <p:attrName>ppt_y</p:attrName>
                                        </p:attrNameLst>
                                      </p:cBhvr>
                                      <p:rCtr x="0" y="1759"/>
                                    </p:animMotion>
                                  </p:childTnLst>
                                </p:cTn>
                              </p:par>
                              <p:par>
                                <p:cTn id="30" presetID="10" presetClass="entr" presetSubtype="0" fill="hold" nodeType="withEffect">
                                  <p:stCondLst>
                                    <p:cond delay="10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42" presetClass="path" presetSubtype="0" decel="100000" fill="hold" nodeType="withEffect">
                                  <p:stCondLst>
                                    <p:cond delay="100"/>
                                  </p:stCondLst>
                                  <p:childTnLst>
                                    <p:animMotion origin="layout" path="M -8.33333E-7 -2.96296E-6 L -8.33333E-7 0.03542 " pathEditMode="relative" rAng="0" ptsTypes="AA">
                                      <p:cBhvr>
                                        <p:cTn id="34" dur="700" spd="-100000" fill="hold"/>
                                        <p:tgtEl>
                                          <p:spTgt spid="17"/>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42" presetClass="path" presetSubtype="0" decel="100000" fill="hold" grpId="1" nodeType="withEffect">
                                  <p:stCondLst>
                                    <p:cond delay="100"/>
                                  </p:stCondLst>
                                  <p:childTnLst>
                                    <p:animMotion origin="layout" path="M -8.33333E-7 -2.96296E-6 L -8.33333E-7 0.03542 " pathEditMode="relative" rAng="0" ptsTypes="AA">
                                      <p:cBhvr>
                                        <p:cTn id="39"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 grpId="0" animBg="1"/>
      <p:bldP spid="14" grpId="1" animBg="1"/>
      <p:bldP spid="11" grpId="0"/>
      <p:bldP spid="11" grpId="1"/>
      <p:bldP spid="10" grpId="0" animBg="1"/>
      <p:bldP spid="10" grpId="1"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814B-EE91-7C18-2756-A3CA40B6C2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688F5C-8E2C-380E-89FB-B574B9230374}"/>
              </a:ext>
            </a:extLst>
          </p:cNvPr>
          <p:cNvSpPr>
            <a:spLocks noGrp="1"/>
          </p:cNvSpPr>
          <p:nvPr>
            <p:ph type="title"/>
          </p:nvPr>
        </p:nvSpPr>
        <p:spPr/>
        <p:txBody>
          <a:bodyPr/>
          <a:lstStyle/>
          <a:p>
            <a:r>
              <a:rPr lang="en-US"/>
              <a:t>Eventstream</a:t>
            </a:r>
          </a:p>
        </p:txBody>
      </p:sp>
    </p:spTree>
    <p:extLst>
      <p:ext uri="{BB962C8B-B14F-4D97-AF65-F5344CB8AC3E}">
        <p14:creationId xmlns:p14="http://schemas.microsoft.com/office/powerpoint/2010/main" val="2438405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BEE6-1377-48B3-AD20-80829BE24D4E}"/>
              </a:ext>
            </a:extLst>
          </p:cNvPr>
          <p:cNvSpPr>
            <a:spLocks noGrp="1"/>
          </p:cNvSpPr>
          <p:nvPr>
            <p:ph type="title"/>
          </p:nvPr>
        </p:nvSpPr>
        <p:spPr>
          <a:xfrm>
            <a:off x="563880" y="503396"/>
            <a:ext cx="11064240" cy="724535"/>
          </a:xfrm>
        </p:spPr>
        <p:txBody>
          <a:bodyPr/>
          <a:lstStyle/>
          <a:p>
            <a:r>
              <a:rPr lang="en-US"/>
              <a:t>Usage Tips</a:t>
            </a:r>
          </a:p>
        </p:txBody>
      </p:sp>
      <p:sp>
        <p:nvSpPr>
          <p:cNvPr id="5" name="Text Placeholder 4">
            <a:extLst>
              <a:ext uri="{FF2B5EF4-FFF2-40B4-BE49-F238E27FC236}">
                <a16:creationId xmlns:a16="http://schemas.microsoft.com/office/drawing/2014/main" id="{7401AA21-FC1E-C9EA-1242-A6A7053DBE33}"/>
              </a:ext>
            </a:extLst>
          </p:cNvPr>
          <p:cNvSpPr>
            <a:spLocks noGrp="1"/>
          </p:cNvSpPr>
          <p:nvPr>
            <p:ph type="body" sz="quarter" idx="27"/>
          </p:nvPr>
        </p:nvSpPr>
        <p:spPr>
          <a:xfrm>
            <a:off x="563563" y="1447800"/>
            <a:ext cx="11064875" cy="4732338"/>
          </a:xfrm>
        </p:spPr>
        <p:txBody>
          <a:bodyPr/>
          <a:lstStyle/>
          <a:p>
            <a:r>
              <a:rPr lang="en-US"/>
              <a:t>If update policies are used to perform data transformations and original data does not need to be preserved, set soft delete to 0sec and the update policy to be transactional.</a:t>
            </a:r>
          </a:p>
          <a:p>
            <a:pPr marL="0" indent="0">
              <a:buNone/>
            </a:pPr>
            <a:r>
              <a:rPr lang="en-US"/>
              <a:t>Example:</a:t>
            </a:r>
          </a:p>
          <a:p>
            <a:endParaRPr lang="en-US"/>
          </a:p>
        </p:txBody>
      </p:sp>
      <p:grpSp>
        <p:nvGrpSpPr>
          <p:cNvPr id="24" name="Group 23">
            <a:extLst>
              <a:ext uri="{FF2B5EF4-FFF2-40B4-BE49-F238E27FC236}">
                <a16:creationId xmlns:a16="http://schemas.microsoft.com/office/drawing/2014/main" id="{CA51E3E7-47FE-27C8-7628-8DADFE299442}"/>
              </a:ext>
            </a:extLst>
          </p:cNvPr>
          <p:cNvGrpSpPr/>
          <p:nvPr/>
        </p:nvGrpSpPr>
        <p:grpSpPr>
          <a:xfrm>
            <a:off x="648018" y="2564109"/>
            <a:ext cx="10562527" cy="3231654"/>
            <a:chOff x="648018" y="2564109"/>
            <a:chExt cx="10562527" cy="3231654"/>
          </a:xfrm>
        </p:grpSpPr>
        <p:sp>
          <p:nvSpPr>
            <p:cNvPr id="18" name="TextBox 17">
              <a:extLst>
                <a:ext uri="{FF2B5EF4-FFF2-40B4-BE49-F238E27FC236}">
                  <a16:creationId xmlns:a16="http://schemas.microsoft.com/office/drawing/2014/main" id="{0FC7E5F7-ACE3-E1E2-E0ED-EE5EADA29E74}"/>
                </a:ext>
              </a:extLst>
            </p:cNvPr>
            <p:cNvSpPr txBox="1"/>
            <p:nvPr/>
          </p:nvSpPr>
          <p:spPr>
            <a:xfrm>
              <a:off x="648018" y="2564109"/>
              <a:ext cx="10562527" cy="369332"/>
            </a:xfrm>
            <a:prstGeom prst="rect">
              <a:avLst/>
            </a:prstGeom>
            <a:solidFill>
              <a:srgbClr val="FFFFFF">
                <a:lumMod val="85000"/>
              </a:srgb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a:rPr>
                <a:t>KQL Command</a:t>
              </a:r>
              <a:endParaRPr kumimoji="0" lang="en-US" sz="1800" b="0" i="0" u="none" strike="noStrike" kern="0" cap="none" spc="0" normalizeH="0" baseline="0" noProof="0">
                <a:ln>
                  <a:noFill/>
                </a:ln>
                <a:solidFill>
                  <a:srgbClr val="000000"/>
                </a:solidFill>
                <a:effectLst/>
                <a:uLnTx/>
                <a:uFillTx/>
                <a:latin typeface="Segoe UI"/>
              </a:endParaRPr>
            </a:p>
          </p:txBody>
        </p:sp>
        <p:sp>
          <p:nvSpPr>
            <p:cNvPr id="19" name="TextBox 18">
              <a:extLst>
                <a:ext uri="{FF2B5EF4-FFF2-40B4-BE49-F238E27FC236}">
                  <a16:creationId xmlns:a16="http://schemas.microsoft.com/office/drawing/2014/main" id="{4A634B86-42D2-9EA3-3BA9-A3F45CCD5B97}"/>
                </a:ext>
              </a:extLst>
            </p:cNvPr>
            <p:cNvSpPr txBox="1"/>
            <p:nvPr/>
          </p:nvSpPr>
          <p:spPr>
            <a:xfrm>
              <a:off x="1140597" y="2933441"/>
              <a:ext cx="10069948" cy="2862322"/>
            </a:xfrm>
            <a:prstGeom prst="rect">
              <a:avLst/>
            </a:prstGeom>
            <a:solidFill>
              <a:srgbClr val="FFFFFF">
                <a:lumMod val="95000"/>
              </a:srgb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.alter-merge table </a:t>
              </a:r>
              <a:r>
                <a:rPr kumimoji="0" lang="en-GB" sz="1800" b="0" i="0" u="none" strike="noStrike" kern="0" cap="none" spc="0" normalizeH="0" baseline="0" noProof="0">
                  <a:ln>
                    <a:noFill/>
                  </a:ln>
                  <a:solidFill>
                    <a:srgbClr val="000000"/>
                  </a:solidFill>
                  <a:effectLst/>
                  <a:uLnTx/>
                  <a:uFillTx/>
                  <a:latin typeface="Consolas" panose="020B0609020204030204" pitchFamily="49" charset="0"/>
                </a:rPr>
                <a:t>SourceTable</a:t>
              </a:r>
              <a:r>
                <a:rPr kumimoji="0" lang="en-GB"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 policy retention softdelete </a:t>
              </a:r>
              <a:r>
                <a:rPr kumimoji="0" lang="en-GB" sz="1800" b="0" i="0" u="none" strike="noStrike" kern="0" cap="none" spc="0" normalizeH="0" baseline="0" noProof="0">
                  <a:ln>
                    <a:noFill/>
                  </a:ln>
                  <a:solidFill>
                    <a:srgbClr val="000000"/>
                  </a:solidFill>
                  <a:effectLst/>
                  <a:uLnTx/>
                  <a:uFillTx/>
                  <a:latin typeface="Consolas" panose="020B0609020204030204" pitchFamily="49" charset="0"/>
                </a:rPr>
                <a:t>= </a:t>
              </a:r>
              <a:r>
                <a:rPr kumimoji="0" lang="en-GB" sz="1800" b="0" i="0" u="none" strike="noStrike" kern="0" cap="none" spc="0" normalizeH="0" baseline="0" noProof="0">
                  <a:ln>
                    <a:noFill/>
                  </a:ln>
                  <a:solidFill>
                    <a:srgbClr val="FF0000"/>
                  </a:solidFill>
                  <a:effectLst/>
                  <a:uLnTx/>
                  <a:uFillTx/>
                  <a:latin typeface="Consolas" panose="020B0609020204030204" pitchFamily="49" charset="0"/>
                </a:rPr>
                <a:t>0sec</a:t>
              </a:r>
              <a:r>
                <a:rPr kumimoji="0" lang="en-GB" sz="1800" b="0" i="0" u="none" strike="noStrike" kern="0" cap="none" spc="0" normalizeH="0" baseline="0" noProof="0">
                  <a:ln>
                    <a:noFill/>
                  </a:ln>
                  <a:solidFill>
                    <a:srgbClr val="000000"/>
                  </a:solidFill>
                  <a:effectLst/>
                  <a:uLnTx/>
                  <a:uFillTx/>
                  <a:latin typeface="Consolas" panose="020B0609020204030204" pitchFamily="49" charset="0"/>
                </a:rPr>
                <a:t> </a:t>
              </a:r>
              <a:r>
                <a:rPr kumimoji="0" lang="en-GB"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recoverability </a:t>
              </a:r>
              <a:r>
                <a:rPr kumimoji="0" lang="en-GB" sz="1800" b="0" i="0" u="none" strike="noStrike" kern="0" cap="none" spc="0" normalizeH="0" baseline="0" noProof="0">
                  <a:ln>
                    <a:noFill/>
                  </a:ln>
                  <a:solidFill>
                    <a:srgbClr val="000000"/>
                  </a:solidFill>
                  <a:effectLst/>
                  <a:uLnTx/>
                  <a:uFillTx/>
                  <a:latin typeface="Consolas" panose="020B0609020204030204" pitchFamily="49" charset="0"/>
                </a:rPr>
                <a:t>= disabled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.create function </a:t>
              </a:r>
              <a:r>
                <a:rPr kumimoji="0" lang="en-US" sz="1800" b="0" i="0" u="none" strike="noStrike" kern="0" cap="none" spc="0" normalizeH="0" baseline="0" noProof="0">
                  <a:ln>
                    <a:noFill/>
                  </a:ln>
                  <a:solidFill>
                    <a:srgbClr val="000000"/>
                  </a:solidFill>
                  <a:effectLst/>
                  <a:uLnTx/>
                  <a:uFillTx/>
                  <a:latin typeface="Consolas" panose="020B0609020204030204" pitchFamily="49" charset="0"/>
                </a:rPr>
                <a:t>TransformData()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onsolas" panose="020B0609020204030204" pitchFamily="49" charset="0"/>
                </a:rPr>
                <a:t>    SourceTable | </a:t>
              </a:r>
              <a:r>
                <a:rPr kumimoji="0" lang="en-US"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extend</a:t>
              </a:r>
              <a:r>
                <a:rPr kumimoji="0" lang="en-US" sz="1800" b="0" i="0" u="none" strike="noStrike" kern="0" cap="none" spc="0" normalizeH="0" baseline="0" noProof="0">
                  <a:ln>
                    <a:noFill/>
                  </a:ln>
                  <a:solidFill>
                    <a:srgbClr val="000000"/>
                  </a:solidFill>
                  <a:effectLst/>
                  <a:uLnTx/>
                  <a:uFillTx/>
                  <a:latin typeface="Consolas" panose="020B0609020204030204" pitchFamily="49" charset="0"/>
                </a:rPr>
                <a:t> Counter = Counter * 2 </a:t>
              </a:r>
              <a:r>
                <a:rPr kumimoji="0" lang="en-US" sz="1800" b="0" i="0" u="none" strike="noStrike" kern="0" cap="none" spc="0" normalizeH="0" baseline="0" noProof="0">
                  <a:ln>
                    <a:noFill/>
                  </a:ln>
                  <a:solidFill>
                    <a:srgbClr val="00B050"/>
                  </a:solidFill>
                  <a:effectLst/>
                  <a:uLnTx/>
                  <a:uFillTx/>
                  <a:latin typeface="Consolas" panose="020B0609020204030204" pitchFamily="49" charset="0"/>
                </a:rPr>
                <a:t>//your business logic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.alter table </a:t>
              </a:r>
              <a:r>
                <a:rPr kumimoji="0" lang="en-US" sz="1800" b="0" i="0" u="none" strike="noStrike" kern="0" cap="none" spc="0" normalizeH="0" baseline="0" noProof="0" err="1">
                  <a:ln>
                    <a:noFill/>
                  </a:ln>
                  <a:solidFill>
                    <a:srgbClr val="000000"/>
                  </a:solidFill>
                  <a:effectLst/>
                  <a:uLnTx/>
                  <a:uFillTx/>
                  <a:latin typeface="Consolas" panose="020B0609020204030204" pitchFamily="49" charset="0"/>
                </a:rPr>
                <a:t>TargetTable</a:t>
              </a:r>
              <a:r>
                <a:rPr kumimoji="0" lang="en-US" sz="18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policy update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0000"/>
                  </a:solidFill>
                  <a:effectLst/>
                  <a:uLnTx/>
                  <a:uFillTx/>
                  <a:latin typeface="Consolas" panose="020B0609020204030204" pitchFamily="49" charset="0"/>
                </a:rPr>
                <a:t>@'[{ "</a:t>
              </a:r>
              <a:r>
                <a:rPr kumimoji="0" lang="en-US" sz="1800" b="0" i="0" u="none" strike="noStrike" kern="0" cap="none" spc="0" normalizeH="0" baseline="0" noProof="0" err="1">
                  <a:ln>
                    <a:noFill/>
                  </a:ln>
                  <a:solidFill>
                    <a:srgbClr val="FF0000"/>
                  </a:solidFill>
                  <a:effectLst/>
                  <a:uLnTx/>
                  <a:uFillTx/>
                  <a:latin typeface="Consolas" panose="020B0609020204030204" pitchFamily="49" charset="0"/>
                </a:rPr>
                <a:t>IsEnabled</a:t>
              </a:r>
              <a:r>
                <a:rPr kumimoji="0" lang="en-US" sz="1800" b="0" i="0" u="none" strike="noStrike" kern="0" cap="none" spc="0" normalizeH="0" baseline="0" noProof="0">
                  <a:ln>
                    <a:noFill/>
                  </a:ln>
                  <a:solidFill>
                    <a:srgbClr val="FF0000"/>
                  </a:solidFill>
                  <a:effectLst/>
                  <a:uLnTx/>
                  <a:uFillTx/>
                  <a:latin typeface="Consolas" panose="020B0609020204030204" pitchFamily="49" charset="0"/>
                </a:rPr>
                <a:t>": true, "Source": "SourceTable", "Query": "TransformData()", "IsTransactional": true, "PropagateIngestionProperties": true}]'</a:t>
              </a:r>
            </a:p>
          </p:txBody>
        </p:sp>
        <p:sp>
          <p:nvSpPr>
            <p:cNvPr id="20" name="TextBox 19">
              <a:extLst>
                <a:ext uri="{FF2B5EF4-FFF2-40B4-BE49-F238E27FC236}">
                  <a16:creationId xmlns:a16="http://schemas.microsoft.com/office/drawing/2014/main" id="{72DB8195-5797-F26A-83A9-7354680A0068}"/>
                </a:ext>
              </a:extLst>
            </p:cNvPr>
            <p:cNvSpPr txBox="1"/>
            <p:nvPr/>
          </p:nvSpPr>
          <p:spPr>
            <a:xfrm>
              <a:off x="648018" y="2933441"/>
              <a:ext cx="492578" cy="2862322"/>
            </a:xfrm>
            <a:prstGeom prst="rect">
              <a:avLst/>
            </a:prstGeom>
            <a:solidFill>
              <a:srgbClr val="FFFFFF">
                <a:lumMod val="95000"/>
              </a:srgbClr>
            </a:solidFill>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1</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2</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3</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4</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5</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6</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7</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8</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9</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10</a:t>
              </a:r>
            </a:p>
          </p:txBody>
        </p:sp>
        <p:sp>
          <p:nvSpPr>
            <p:cNvPr id="21" name="Rectangle 20" descr="hightlight source table">
              <a:extLst>
                <a:ext uri="{FF2B5EF4-FFF2-40B4-BE49-F238E27FC236}">
                  <a16:creationId xmlns:a16="http://schemas.microsoft.com/office/drawing/2014/main" id="{75F36BEA-A850-D1D7-7287-18AE9E60696F}"/>
                </a:ext>
              </a:extLst>
            </p:cNvPr>
            <p:cNvSpPr/>
            <p:nvPr/>
          </p:nvSpPr>
          <p:spPr bwMode="auto">
            <a:xfrm>
              <a:off x="5468112" y="5172302"/>
              <a:ext cx="1627633" cy="315685"/>
            </a:xfrm>
            <a:prstGeom prst="rect">
              <a:avLst/>
            </a:prstGeom>
            <a:solidFill>
              <a:srgbClr val="0078D3">
                <a:alpha val="17000"/>
              </a:srgbClr>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descr="highlight function transformdata()">
              <a:extLst>
                <a:ext uri="{FF2B5EF4-FFF2-40B4-BE49-F238E27FC236}">
                  <a16:creationId xmlns:a16="http://schemas.microsoft.com/office/drawing/2014/main" id="{E6F03395-F68D-27F1-58E6-FE19A22D7B80}"/>
                </a:ext>
              </a:extLst>
            </p:cNvPr>
            <p:cNvSpPr/>
            <p:nvPr/>
          </p:nvSpPr>
          <p:spPr bwMode="auto">
            <a:xfrm>
              <a:off x="8449056" y="5172302"/>
              <a:ext cx="2157984" cy="315685"/>
            </a:xfrm>
            <a:prstGeom prst="rect">
              <a:avLst/>
            </a:prstGeom>
            <a:solidFill>
              <a:srgbClr val="0078D3">
                <a:alpha val="17000"/>
              </a:srgbClr>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 name="Slide Number Placeholder 3">
            <a:extLst>
              <a:ext uri="{FF2B5EF4-FFF2-40B4-BE49-F238E27FC236}">
                <a16:creationId xmlns:a16="http://schemas.microsoft.com/office/drawing/2014/main" id="{D6D835F3-C63E-8E49-F4D1-4F845D92AB8A}"/>
              </a:ext>
            </a:extLst>
          </p:cNvPr>
          <p:cNvSpPr>
            <a:spLocks noGrp="1"/>
          </p:cNvSpPr>
          <p:nvPr>
            <p:ph type="sldNum" sz="quarter" idx="29"/>
          </p:nvPr>
        </p:nvSpPr>
        <p:spPr/>
        <p:txBody>
          <a:bodyPr/>
          <a:lstStyle/>
          <a:p>
            <a:fld id="{B1356FBF-028C-F74E-A7B4-9B8ED246DD1B}" type="slidenum">
              <a:rPr lang="en-US" smtClean="0"/>
              <a:pPr/>
              <a:t>11</a:t>
            </a:fld>
            <a:endParaRPr lang="en-US"/>
          </a:p>
        </p:txBody>
      </p:sp>
    </p:spTree>
    <p:extLst>
      <p:ext uri="{BB962C8B-B14F-4D97-AF65-F5344CB8AC3E}">
        <p14:creationId xmlns:p14="http://schemas.microsoft.com/office/powerpoint/2010/main" val="2267671332"/>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03618-07BC-E955-4512-E67FE4BCF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61D941-5C95-A610-C41F-7B81350D3152}"/>
              </a:ext>
            </a:extLst>
          </p:cNvPr>
          <p:cNvSpPr>
            <a:spLocks noGrp="1"/>
          </p:cNvSpPr>
          <p:nvPr>
            <p:ph type="title"/>
          </p:nvPr>
        </p:nvSpPr>
        <p:spPr>
          <a:xfrm>
            <a:off x="563880" y="503396"/>
            <a:ext cx="11064240" cy="724535"/>
          </a:xfrm>
        </p:spPr>
        <p:txBody>
          <a:bodyPr/>
          <a:lstStyle/>
          <a:p>
            <a:r>
              <a:rPr lang="en-US"/>
              <a:t>Custom Endpoint Security</a:t>
            </a:r>
          </a:p>
        </p:txBody>
      </p:sp>
      <p:pic>
        <p:nvPicPr>
          <p:cNvPr id="3" name="Picture 2" descr="Screenshot that shows the eventstream in the live view.">
            <a:extLst>
              <a:ext uri="{FF2B5EF4-FFF2-40B4-BE49-F238E27FC236}">
                <a16:creationId xmlns:a16="http://schemas.microsoft.com/office/drawing/2014/main" id="{F44CC7EB-AC9B-B948-12AD-2A99E863B7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 y="1447800"/>
            <a:ext cx="11064240" cy="4232648"/>
          </a:xfrm>
          <a:prstGeom prst="roundRect">
            <a:avLst>
              <a:gd name="adj" fmla="val 3975"/>
            </a:avLst>
          </a:prstGeom>
          <a:solidFill>
            <a:schemeClr val="bg2"/>
          </a:solidFill>
          <a:ln w="12700">
            <a:solidFill>
              <a:schemeClr val="bg2">
                <a:lumMod val="85000"/>
              </a:schemeClr>
            </a:solidFill>
          </a:ln>
        </p:spPr>
      </p:pic>
      <p:sp>
        <p:nvSpPr>
          <p:cNvPr id="6" name="Slide Number Placeholder 5">
            <a:extLst>
              <a:ext uri="{FF2B5EF4-FFF2-40B4-BE49-F238E27FC236}">
                <a16:creationId xmlns:a16="http://schemas.microsoft.com/office/drawing/2014/main" id="{C1083DEC-00DA-BEC5-9B6B-CE8CC9AE71C7}"/>
              </a:ext>
            </a:extLst>
          </p:cNvPr>
          <p:cNvSpPr>
            <a:spLocks noGrp="1"/>
          </p:cNvSpPr>
          <p:nvPr>
            <p:ph type="sldNum" sz="quarter" idx="11"/>
          </p:nvPr>
        </p:nvSpPr>
        <p:spPr/>
        <p:txBody>
          <a:bodyPr/>
          <a:lstStyle/>
          <a:p>
            <a:fld id="{B1356FBF-028C-F74E-A7B4-9B8ED246DD1B}" type="slidenum">
              <a:rPr lang="en-US" smtClean="0"/>
              <a:pPr/>
              <a:t>110</a:t>
            </a:fld>
            <a:endParaRPr lang="en-US"/>
          </a:p>
        </p:txBody>
      </p:sp>
    </p:spTree>
    <p:extLst>
      <p:ext uri="{BB962C8B-B14F-4D97-AF65-F5344CB8AC3E}">
        <p14:creationId xmlns:p14="http://schemas.microsoft.com/office/powerpoint/2010/main" val="104360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59259E-6 L 0 0.03541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100"/>
                                  </p:stCondLst>
                                  <p:childTnLst>
                                    <p:animMotion origin="layout" path="M -8.33333E-7 -2.96296E-6 L -8.33333E-7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314AD-3B1E-83D6-03F9-E5A7907934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6E2CABD-9061-2A5D-8B14-C3E3CFE3E2DB}"/>
              </a:ext>
            </a:extLst>
          </p:cNvPr>
          <p:cNvSpPr>
            <a:spLocks noGrp="1"/>
          </p:cNvSpPr>
          <p:nvPr>
            <p:ph type="title"/>
          </p:nvPr>
        </p:nvSpPr>
        <p:spPr/>
        <p:txBody>
          <a:bodyPr/>
          <a:lstStyle/>
          <a:p>
            <a:r>
              <a:rPr lang="en-US" err="1"/>
              <a:t>Eventhouse</a:t>
            </a:r>
            <a:endParaRPr lang="en-US"/>
          </a:p>
        </p:txBody>
      </p:sp>
    </p:spTree>
    <p:extLst>
      <p:ext uri="{BB962C8B-B14F-4D97-AF65-F5344CB8AC3E}">
        <p14:creationId xmlns:p14="http://schemas.microsoft.com/office/powerpoint/2010/main" val="12507020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E9C23-1B85-E20C-6696-D211A9910302}"/>
              </a:ext>
            </a:extLst>
          </p:cNvPr>
          <p:cNvSpPr>
            <a:spLocks noGrp="1"/>
          </p:cNvSpPr>
          <p:nvPr>
            <p:ph type="title"/>
          </p:nvPr>
        </p:nvSpPr>
        <p:spPr/>
        <p:txBody>
          <a:bodyPr/>
          <a:lstStyle/>
          <a:p>
            <a:r>
              <a:rPr lang="en-US"/>
              <a:t>Share KQL Database</a:t>
            </a:r>
          </a:p>
        </p:txBody>
      </p:sp>
      <p:pic>
        <p:nvPicPr>
          <p:cNvPr id="8" name="Picture 7">
            <a:extLst>
              <a:ext uri="{FF2B5EF4-FFF2-40B4-BE49-F238E27FC236}">
                <a16:creationId xmlns:a16="http://schemas.microsoft.com/office/drawing/2014/main" id="{C4134FD4-333E-A7C7-A75A-78E04B9A64B6}"/>
              </a:ext>
            </a:extLst>
          </p:cNvPr>
          <p:cNvPicPr>
            <a:picLocks noChangeAspect="1"/>
          </p:cNvPicPr>
          <p:nvPr/>
        </p:nvPicPr>
        <p:blipFill>
          <a:blip r:embed="rId2"/>
          <a:stretch>
            <a:fillRect/>
          </a:stretch>
        </p:blipFill>
        <p:spPr>
          <a:xfrm>
            <a:off x="8546414" y="2868058"/>
            <a:ext cx="3074086" cy="3312080"/>
          </a:xfrm>
          <a:prstGeom prst="roundRect">
            <a:avLst>
              <a:gd name="adj" fmla="val 5027"/>
            </a:avLst>
          </a:prstGeom>
          <a:solidFill>
            <a:srgbClr val="FFFFFF">
              <a:shade val="85000"/>
            </a:srgbClr>
          </a:solidFill>
          <a:ln w="88900" cap="sq">
            <a:noFill/>
            <a:miter lim="800000"/>
          </a:ln>
          <a:effectLst>
            <a:outerShdw blurRad="63500" dist="63500" dir="2700000" algn="tl" rotWithShape="0">
              <a:srgbClr val="000000">
                <a:alpha val="20000"/>
              </a:srgbClr>
            </a:outerShdw>
          </a:effectLst>
        </p:spPr>
      </p:pic>
      <p:pic>
        <p:nvPicPr>
          <p:cNvPr id="4" name="Picture 3">
            <a:extLst>
              <a:ext uri="{FF2B5EF4-FFF2-40B4-BE49-F238E27FC236}">
                <a16:creationId xmlns:a16="http://schemas.microsoft.com/office/drawing/2014/main" id="{D21D18C1-7724-3067-0255-C3FD9E1395C2}"/>
              </a:ext>
            </a:extLst>
          </p:cNvPr>
          <p:cNvPicPr>
            <a:picLocks noChangeAspect="1"/>
          </p:cNvPicPr>
          <p:nvPr/>
        </p:nvPicPr>
        <p:blipFill>
          <a:blip r:embed="rId3"/>
          <a:stretch>
            <a:fillRect/>
          </a:stretch>
        </p:blipFill>
        <p:spPr>
          <a:xfrm>
            <a:off x="4574061" y="2068214"/>
            <a:ext cx="4195682" cy="3255728"/>
          </a:xfrm>
          <a:prstGeom prst="roundRect">
            <a:avLst>
              <a:gd name="adj" fmla="val 5114"/>
            </a:avLst>
          </a:prstGeom>
          <a:solidFill>
            <a:srgbClr val="FFFFFF">
              <a:shade val="85000"/>
            </a:srgbClr>
          </a:solidFill>
          <a:ln w="88900" cap="sq">
            <a:noFill/>
            <a:miter lim="800000"/>
          </a:ln>
          <a:effectLst>
            <a:outerShdw blurRad="63500" dist="63500" dir="2700000" algn="tl" rotWithShape="0">
              <a:srgbClr val="000000">
                <a:alpha val="20000"/>
              </a:srgbClr>
            </a:outerShdw>
          </a:effectLst>
        </p:spPr>
      </p:pic>
      <p:pic>
        <p:nvPicPr>
          <p:cNvPr id="6" name="Picture 5">
            <a:extLst>
              <a:ext uri="{FF2B5EF4-FFF2-40B4-BE49-F238E27FC236}">
                <a16:creationId xmlns:a16="http://schemas.microsoft.com/office/drawing/2014/main" id="{2F70A624-607A-1780-BBD3-088CB6F66338}"/>
              </a:ext>
            </a:extLst>
          </p:cNvPr>
          <p:cNvPicPr>
            <a:picLocks noChangeAspect="1"/>
          </p:cNvPicPr>
          <p:nvPr/>
        </p:nvPicPr>
        <p:blipFill>
          <a:blip r:embed="rId4"/>
          <a:stretch>
            <a:fillRect/>
          </a:stretch>
        </p:blipFill>
        <p:spPr>
          <a:xfrm>
            <a:off x="563880" y="1443945"/>
            <a:ext cx="4673336" cy="3080153"/>
          </a:xfrm>
          <a:prstGeom prst="roundRect">
            <a:avLst>
              <a:gd name="adj" fmla="val 5406"/>
            </a:avLst>
          </a:prstGeom>
          <a:solidFill>
            <a:srgbClr val="FFFFFF">
              <a:shade val="85000"/>
            </a:srgbClr>
          </a:solidFill>
          <a:ln w="88900" cap="sq">
            <a:noFill/>
            <a:miter lim="800000"/>
          </a:ln>
          <a:effectLst>
            <a:outerShdw blurRad="63500" dist="63500" dir="2700000" algn="tl" rotWithShape="0">
              <a:srgbClr val="000000">
                <a:alpha val="20000"/>
              </a:srgbClr>
            </a:outerShdw>
          </a:effectLst>
        </p:spPr>
      </p:pic>
      <p:sp>
        <p:nvSpPr>
          <p:cNvPr id="7" name="Slide Number Placeholder 6">
            <a:extLst>
              <a:ext uri="{FF2B5EF4-FFF2-40B4-BE49-F238E27FC236}">
                <a16:creationId xmlns:a16="http://schemas.microsoft.com/office/drawing/2014/main" id="{B5D5FABF-050E-9E44-1158-F72A30425DEA}"/>
              </a:ext>
            </a:extLst>
          </p:cNvPr>
          <p:cNvSpPr>
            <a:spLocks noGrp="1"/>
          </p:cNvSpPr>
          <p:nvPr>
            <p:ph type="sldNum" sz="quarter" idx="11"/>
          </p:nvPr>
        </p:nvSpPr>
        <p:spPr/>
        <p:txBody>
          <a:bodyPr/>
          <a:lstStyle/>
          <a:p>
            <a:fld id="{B1356FBF-028C-F74E-A7B4-9B8ED246DD1B}" type="slidenum">
              <a:rPr lang="en-US" smtClean="0"/>
              <a:pPr/>
              <a:t>112</a:t>
            </a:fld>
            <a:endParaRPr lang="en-US"/>
          </a:p>
        </p:txBody>
      </p:sp>
    </p:spTree>
    <p:extLst>
      <p:ext uri="{BB962C8B-B14F-4D97-AF65-F5344CB8AC3E}">
        <p14:creationId xmlns:p14="http://schemas.microsoft.com/office/powerpoint/2010/main" val="2860330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CACF7-D209-1987-1A8F-982298F8F0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388A17-13A4-5FD7-27D6-D9750B8AD153}"/>
              </a:ext>
            </a:extLst>
          </p:cNvPr>
          <p:cNvSpPr>
            <a:spLocks noGrp="1"/>
          </p:cNvSpPr>
          <p:nvPr>
            <p:ph type="title"/>
          </p:nvPr>
        </p:nvSpPr>
        <p:spPr/>
        <p:txBody>
          <a:bodyPr/>
          <a:lstStyle/>
          <a:p>
            <a:r>
              <a:rPr lang="en-US" noProof="0"/>
              <a:t>Networking</a:t>
            </a:r>
          </a:p>
        </p:txBody>
      </p:sp>
      <p:sp>
        <p:nvSpPr>
          <p:cNvPr id="3" name="Subtitle 2">
            <a:extLst>
              <a:ext uri="{FF2B5EF4-FFF2-40B4-BE49-F238E27FC236}">
                <a16:creationId xmlns:a16="http://schemas.microsoft.com/office/drawing/2014/main" id="{CEC3C59A-7746-1E6B-5459-0D44804469C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8532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79A3F-4DAF-B1A8-C02A-5F5D2CBF3BBE}"/>
            </a:ext>
          </a:extLst>
        </p:cNvPr>
        <p:cNvGrpSpPr/>
        <p:nvPr/>
      </p:nvGrpSpPr>
      <p:grpSpPr>
        <a:xfrm>
          <a:off x="0" y="0"/>
          <a:ext cx="0" cy="0"/>
          <a:chOff x="0" y="0"/>
          <a:chExt cx="0" cy="0"/>
        </a:xfrm>
      </p:grpSpPr>
      <p:sp>
        <p:nvSpPr>
          <p:cNvPr id="25" name="Round Same Side Corner Rectangle 24">
            <a:extLst>
              <a:ext uri="{FF2B5EF4-FFF2-40B4-BE49-F238E27FC236}">
                <a16:creationId xmlns:a16="http://schemas.microsoft.com/office/drawing/2014/main" id="{E588F62F-245D-8A45-A124-4DD806028592}"/>
              </a:ext>
            </a:extLst>
          </p:cNvPr>
          <p:cNvSpPr/>
          <p:nvPr/>
        </p:nvSpPr>
        <p:spPr>
          <a:xfrm rot="5400000">
            <a:off x="5868597" y="258592"/>
            <a:ext cx="4070306" cy="7399978"/>
          </a:xfrm>
          <a:prstGeom prst="round2SameRect">
            <a:avLst>
              <a:gd name="adj1" fmla="val 2841"/>
              <a:gd name="adj2" fmla="val 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F21B1825-C722-68DD-0F88-A7370A1D2737}"/>
              </a:ext>
            </a:extLst>
          </p:cNvPr>
          <p:cNvSpPr>
            <a:spLocks noGrp="1"/>
          </p:cNvSpPr>
          <p:nvPr>
            <p:ph type="title"/>
          </p:nvPr>
        </p:nvSpPr>
        <p:spPr>
          <a:xfrm>
            <a:off x="563880" y="503396"/>
            <a:ext cx="11064240" cy="724535"/>
          </a:xfrm>
        </p:spPr>
        <p:txBody>
          <a:bodyPr/>
          <a:lstStyle/>
          <a:p>
            <a:r>
              <a:rPr lang="en-US"/>
              <a:t>Microsoft Fabric Architecture</a:t>
            </a:r>
          </a:p>
        </p:txBody>
      </p:sp>
      <p:sp>
        <p:nvSpPr>
          <p:cNvPr id="11" name="Title 2">
            <a:extLst>
              <a:ext uri="{FF2B5EF4-FFF2-40B4-BE49-F238E27FC236}">
                <a16:creationId xmlns:a16="http://schemas.microsoft.com/office/drawing/2014/main" id="{D909CC29-DDA2-5DDF-797D-8963F214A5BF}"/>
              </a:ext>
            </a:extLst>
          </p:cNvPr>
          <p:cNvSpPr txBox="1">
            <a:spLocks/>
          </p:cNvSpPr>
          <p:nvPr/>
        </p:nvSpPr>
        <p:spPr>
          <a:xfrm>
            <a:off x="588263" y="1067356"/>
            <a:ext cx="1101795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CA" sz="2000" b="1"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itchFamily="34" charset="0"/>
            </a:endParaRPr>
          </a:p>
        </p:txBody>
      </p:sp>
      <p:sp>
        <p:nvSpPr>
          <p:cNvPr id="13" name="Rounded Rectangle 12">
            <a:extLst>
              <a:ext uri="{FF2B5EF4-FFF2-40B4-BE49-F238E27FC236}">
                <a16:creationId xmlns:a16="http://schemas.microsoft.com/office/drawing/2014/main" id="{D90248E8-ECA6-A345-5EA9-B2B0B7DE8F66}"/>
              </a:ext>
              <a:ext uri="{C183D7F6-B498-43B3-948B-1728B52AA6E4}">
                <adec:decorative xmlns:adec="http://schemas.microsoft.com/office/drawing/2017/decorative" val="1"/>
              </a:ext>
            </a:extLst>
          </p:cNvPr>
          <p:cNvSpPr/>
          <p:nvPr/>
        </p:nvSpPr>
        <p:spPr bwMode="auto">
          <a:xfrm>
            <a:off x="588263" y="1924889"/>
            <a:ext cx="11017945" cy="4070306"/>
          </a:xfrm>
          <a:prstGeom prst="roundRect">
            <a:avLst>
              <a:gd name="adj" fmla="val 3417"/>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err="1">
              <a:solidFill>
                <a:srgbClr val="091F2C"/>
              </a:solidFill>
              <a:latin typeface="Segoe Sans Text" panose="020F0502020204030204"/>
              <a:cs typeface="Segoe UI" panose="020B0502040204020203" pitchFamily="34" charset="0"/>
            </a:endParaRPr>
          </a:p>
        </p:txBody>
      </p:sp>
      <p:sp>
        <p:nvSpPr>
          <p:cNvPr id="15" name="TextBox 14">
            <a:extLst>
              <a:ext uri="{FF2B5EF4-FFF2-40B4-BE49-F238E27FC236}">
                <a16:creationId xmlns:a16="http://schemas.microsoft.com/office/drawing/2014/main" id="{2D9241D8-5257-4917-8811-64FB9C709AA5}"/>
              </a:ext>
            </a:extLst>
          </p:cNvPr>
          <p:cNvSpPr txBox="1"/>
          <p:nvPr/>
        </p:nvSpPr>
        <p:spPr>
          <a:xfrm>
            <a:off x="899962" y="2436548"/>
            <a:ext cx="2768785" cy="3046988"/>
          </a:xfrm>
          <a:prstGeom prst="rect">
            <a:avLst/>
          </a:prstGeom>
          <a:noFill/>
        </p:spPr>
        <p:txBody>
          <a:bodyPr wrap="square" lIns="0" tIns="0" rIns="0" bIns="0" rtlCol="0">
            <a:spAutoFit/>
          </a:bodyPr>
          <a:lstStyle/>
          <a:p>
            <a:pPr marL="162000" marR="0" lvl="0" indent="-162000" algn="l" defTabSz="914367" rtl="0" eaLnBrk="1" fontAlgn="auto" latinLnBrk="0" hangingPunct="1">
              <a:lnSpc>
                <a:spcPct val="100000"/>
              </a:lnSpc>
              <a:spcBef>
                <a:spcPts val="0"/>
              </a:spcBef>
              <a:spcAft>
                <a:spcPts val="120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Sans Small" pitchFamily="2" charset="0"/>
                <a:cs typeface="Segoe Sans Small" pitchFamily="2" charset="0"/>
              </a:rPr>
              <a:t>Users connect to “Front End Services” and we are using “Entra ID” to authenticate and </a:t>
            </a:r>
            <a:r>
              <a:rPr kumimoji="0" lang="en-US" sz="1400" b="1" i="0" u="none" strike="noStrike" kern="1200" cap="none" spc="0" normalizeH="0" baseline="0" noProof="0">
                <a:ln>
                  <a:noFill/>
                </a:ln>
                <a:solidFill>
                  <a:srgbClr val="000000"/>
                </a:solidFill>
                <a:effectLst/>
                <a:uLnTx/>
                <a:uFillTx/>
                <a:latin typeface="Segoe Sans Small" pitchFamily="2" charset="0"/>
                <a:cs typeface="Segoe Sans Small" pitchFamily="2" charset="0"/>
              </a:rPr>
              <a:t>trust all requests.</a:t>
            </a:r>
          </a:p>
          <a:p>
            <a:pPr marL="162000" marR="0" lvl="0" indent="-162000" algn="l" defTabSz="914367" rtl="0" eaLnBrk="1" fontAlgn="auto" latinLnBrk="0" hangingPunct="1">
              <a:lnSpc>
                <a:spcPct val="100000"/>
              </a:lnSpc>
              <a:spcBef>
                <a:spcPts val="0"/>
              </a:spcBef>
              <a:spcAft>
                <a:spcPts val="120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Sans Small" pitchFamily="2" charset="0"/>
                <a:cs typeface="Segoe Sans Small" pitchFamily="2" charset="0"/>
              </a:rPr>
              <a:t>All the clusters </a:t>
            </a:r>
            <a:r>
              <a:rPr kumimoji="0" lang="en-US" sz="1400" b="1" i="0" u="none" strike="noStrike" kern="1200" cap="none" spc="0" normalizeH="0" baseline="0" noProof="0">
                <a:ln>
                  <a:noFill/>
                </a:ln>
                <a:solidFill>
                  <a:srgbClr val="000000"/>
                </a:solidFill>
                <a:effectLst/>
                <a:uLnTx/>
                <a:uFillTx/>
                <a:latin typeface="Segoe Sans Small" pitchFamily="2" charset="0"/>
                <a:cs typeface="Segoe Sans Small" pitchFamily="2" charset="0"/>
              </a:rPr>
              <a:t>are protected behind “back-end services”</a:t>
            </a:r>
            <a:r>
              <a:rPr kumimoji="0" lang="en-US" sz="1400" b="1" i="0" u="none" strike="noStrike" kern="1200" cap="none" spc="0" normalizeH="0" noProof="0">
                <a:ln>
                  <a:noFill/>
                </a:ln>
                <a:solidFill>
                  <a:srgbClr val="000000"/>
                </a:solidFill>
                <a:effectLst/>
                <a:uLnTx/>
                <a:uFillTx/>
                <a:latin typeface="Segoe Sans Small" pitchFamily="2" charset="0"/>
                <a:cs typeface="Segoe Sans Small" pitchFamily="2" charset="0"/>
              </a:rPr>
              <a:t> </a:t>
            </a:r>
            <a:r>
              <a:rPr kumimoji="0" lang="en-US" sz="1400" b="1" i="0" u="none" strike="noStrike" kern="1200" cap="none" spc="0" normalizeH="0" baseline="0" noProof="0">
                <a:ln>
                  <a:noFill/>
                </a:ln>
                <a:solidFill>
                  <a:srgbClr val="000000"/>
                </a:solidFill>
                <a:effectLst/>
                <a:uLnTx/>
                <a:uFillTx/>
                <a:latin typeface="Segoe Sans Small" pitchFamily="2" charset="0"/>
                <a:cs typeface="Segoe Sans Small" pitchFamily="2" charset="0"/>
              </a:rPr>
              <a:t>and v-nets.</a:t>
            </a:r>
          </a:p>
          <a:p>
            <a:pPr marL="162000" marR="0" lvl="0" indent="-162000" algn="l" defTabSz="914367" rtl="0" eaLnBrk="1" fontAlgn="auto" latinLnBrk="0" hangingPunct="1">
              <a:lnSpc>
                <a:spcPct val="100000"/>
              </a:lnSpc>
              <a:spcBef>
                <a:spcPts val="0"/>
              </a:spcBef>
              <a:spcAft>
                <a:spcPts val="120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Sans Small" pitchFamily="2" charset="0"/>
                <a:cs typeface="Segoe Sans Small" pitchFamily="2" charset="0"/>
              </a:rPr>
              <a:t>Traffic between experiences is </a:t>
            </a:r>
            <a:r>
              <a:rPr kumimoji="0" lang="en-US" sz="1400" b="1" i="0" u="none" strike="noStrike" kern="1200" cap="none" spc="0" normalizeH="0" baseline="0" noProof="0">
                <a:ln>
                  <a:noFill/>
                </a:ln>
                <a:solidFill>
                  <a:srgbClr val="000000"/>
                </a:solidFill>
                <a:effectLst/>
                <a:uLnTx/>
                <a:uFillTx/>
                <a:latin typeface="Segoe Sans Small" pitchFamily="2" charset="0"/>
                <a:cs typeface="Segoe Sans Small" pitchFamily="2" charset="0"/>
              </a:rPr>
              <a:t>going over MS backend network</a:t>
            </a:r>
          </a:p>
          <a:p>
            <a:pPr marL="162000" marR="0" lvl="0" indent="-162000" algn="l" defTabSz="914367" rtl="0" eaLnBrk="1" fontAlgn="auto" latinLnBrk="0" hangingPunct="1">
              <a:lnSpc>
                <a:spcPct val="100000"/>
              </a:lnSpc>
              <a:spcBef>
                <a:spcPts val="0"/>
              </a:spcBef>
              <a:spcAft>
                <a:spcPts val="120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Sans Small" pitchFamily="2" charset="0"/>
                <a:cs typeface="Segoe Sans Small" pitchFamily="2" charset="0"/>
              </a:rPr>
              <a:t>Traffic to Fabric will be using</a:t>
            </a:r>
            <a:br>
              <a:rPr kumimoji="0" lang="en-US" sz="1400" b="0" i="0" u="none" strike="noStrike" kern="1200" cap="none" spc="0" normalizeH="0" baseline="0" noProof="0">
                <a:ln>
                  <a:noFill/>
                </a:ln>
                <a:solidFill>
                  <a:srgbClr val="000000"/>
                </a:solidFill>
                <a:effectLst/>
                <a:uLnTx/>
                <a:uFillTx/>
                <a:latin typeface="Segoe Sans Small" pitchFamily="2" charset="0"/>
                <a:cs typeface="Segoe Sans Small" pitchFamily="2" charset="0"/>
              </a:rPr>
            </a:br>
            <a:r>
              <a:rPr kumimoji="0" lang="en-US" sz="1400" b="0" i="0" u="none" strike="noStrike" kern="1200" cap="none" spc="0" normalizeH="0" baseline="0" noProof="0">
                <a:ln>
                  <a:noFill/>
                </a:ln>
                <a:solidFill>
                  <a:srgbClr val="000000"/>
                </a:solidFill>
                <a:effectLst/>
                <a:uLnTx/>
                <a:uFillTx/>
                <a:latin typeface="Segoe Sans Small" pitchFamily="2" charset="0"/>
                <a:cs typeface="Segoe Sans Small" pitchFamily="2" charset="0"/>
              </a:rPr>
              <a:t>at </a:t>
            </a:r>
            <a:r>
              <a:rPr kumimoji="0" lang="en-US" sz="1400" b="1" i="0" u="none" strike="noStrike" kern="1200" cap="none" spc="0" normalizeH="0" baseline="0" noProof="0">
                <a:ln>
                  <a:noFill/>
                </a:ln>
                <a:solidFill>
                  <a:srgbClr val="000000"/>
                </a:solidFill>
                <a:effectLst/>
                <a:uLnTx/>
                <a:uFillTx/>
                <a:latin typeface="Segoe Sans Small" pitchFamily="2" charset="0"/>
                <a:cs typeface="Segoe Sans Small" pitchFamily="2" charset="0"/>
              </a:rPr>
              <a:t>least TLS 1.2</a:t>
            </a:r>
          </a:p>
        </p:txBody>
      </p:sp>
      <p:cxnSp>
        <p:nvCxnSpPr>
          <p:cNvPr id="21" name="Straight Connector 20">
            <a:extLst>
              <a:ext uri="{FF2B5EF4-FFF2-40B4-BE49-F238E27FC236}">
                <a16:creationId xmlns:a16="http://schemas.microsoft.com/office/drawing/2014/main" id="{0CDB4DB9-6FB9-92FA-2C18-D0C6CA195E89}"/>
              </a:ext>
              <a:ext uri="{C183D7F6-B498-43B3-948B-1728B52AA6E4}">
                <adec:decorative xmlns:adec="http://schemas.microsoft.com/office/drawing/2017/decorative" val="1"/>
              </a:ext>
            </a:extLst>
          </p:cNvPr>
          <p:cNvCxnSpPr>
            <a:cxnSpLocks/>
          </p:cNvCxnSpPr>
          <p:nvPr/>
        </p:nvCxnSpPr>
        <p:spPr>
          <a:xfrm>
            <a:off x="4206240" y="1940268"/>
            <a:ext cx="0" cy="4054927"/>
          </a:xfrm>
          <a:prstGeom prst="line">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pic>
        <p:nvPicPr>
          <p:cNvPr id="12" name="Picture 11" descr="A diagram of a system architecture showing how browser and client applications authenticate via Microsoft Entra ID and interact with the web front end, which connects to both the metadata platform in the tenant home region and the back-end capacity platform in the capacity region.">
            <a:extLst>
              <a:ext uri="{FF2B5EF4-FFF2-40B4-BE49-F238E27FC236}">
                <a16:creationId xmlns:a16="http://schemas.microsoft.com/office/drawing/2014/main" id="{397D3B61-8B83-13E9-EF99-2BCBF1CDFCF6}"/>
              </a:ext>
            </a:extLst>
          </p:cNvPr>
          <p:cNvPicPr>
            <a:picLocks noChangeAspect="1"/>
          </p:cNvPicPr>
          <p:nvPr/>
        </p:nvPicPr>
        <p:blipFill>
          <a:blip r:embed="rId4"/>
          <a:srcRect l="1975" r="4545"/>
          <a:stretch/>
        </p:blipFill>
        <p:spPr>
          <a:xfrm>
            <a:off x="4605455" y="1968898"/>
            <a:ext cx="6615210" cy="2564922"/>
          </a:xfrm>
          <a:prstGeom prst="rect">
            <a:avLst/>
          </a:prstGeom>
        </p:spPr>
      </p:pic>
      <p:sp>
        <p:nvSpPr>
          <p:cNvPr id="22" name="Subtitle 2">
            <a:extLst>
              <a:ext uri="{FF2B5EF4-FFF2-40B4-BE49-F238E27FC236}">
                <a16:creationId xmlns:a16="http://schemas.microsoft.com/office/drawing/2014/main" id="{AC8E064F-E7FA-D682-2459-16BE5CABF43D}"/>
              </a:ext>
            </a:extLst>
          </p:cNvPr>
          <p:cNvSpPr txBox="1">
            <a:spLocks/>
          </p:cNvSpPr>
          <p:nvPr/>
        </p:nvSpPr>
        <p:spPr>
          <a:xfrm>
            <a:off x="563563" y="1223009"/>
            <a:ext cx="11064557" cy="365126"/>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rgbClr val="000000"/>
                </a:solidFill>
                <a:latin typeface="Segoe Sans Text Light" pitchFamily="2" charset="0"/>
                <a:ea typeface="+mn-ea"/>
                <a:cs typeface="Segoe Sans Text Light" pitchFamily="2" charset="0"/>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a:solidFill>
                  <a:schemeClr val="tx1"/>
                </a:solidFill>
                <a:latin typeface="+mn-lt"/>
                <a:ea typeface="+mn-ea"/>
                <a:cs typeface="Segoe UI"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a:solidFill>
                  <a:schemeClr val="tx1"/>
                </a:solidFill>
                <a:latin typeface="+mn-lt"/>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Fabrics is built as a SaaS product </a:t>
            </a:r>
          </a:p>
        </p:txBody>
      </p:sp>
      <p:sp>
        <p:nvSpPr>
          <p:cNvPr id="29" name="Rounded Rectangle 28">
            <a:extLst>
              <a:ext uri="{FF2B5EF4-FFF2-40B4-BE49-F238E27FC236}">
                <a16:creationId xmlns:a16="http://schemas.microsoft.com/office/drawing/2014/main" id="{6CB4F4AC-B480-8A2D-04D0-A06ABBC17324}"/>
              </a:ext>
            </a:extLst>
          </p:cNvPr>
          <p:cNvSpPr/>
          <p:nvPr/>
        </p:nvSpPr>
        <p:spPr>
          <a:xfrm>
            <a:off x="4705815" y="4533820"/>
            <a:ext cx="6501161" cy="1164453"/>
          </a:xfrm>
          <a:prstGeom prst="roundRect">
            <a:avLst>
              <a:gd name="adj" fmla="val 9569"/>
            </a:avLst>
          </a:prstGeom>
          <a:solidFill>
            <a:schemeClr val="bg2">
              <a:lumMod val="95000"/>
            </a:schemeClr>
          </a:solidFill>
          <a:ln w="6350">
            <a:noFill/>
          </a:ln>
        </p:spPr>
        <p:txBody>
          <a:bodyPr wrap="square" lIns="216000" tIns="25718" rIns="216000" bIns="27432" rtlCol="0" anchor="ctr" anchorCtr="0">
            <a:noAutofit/>
          </a:bodyPr>
          <a:lstStyle/>
          <a:p>
            <a:pPr defTabSz="2275850" fontAlgn="base">
              <a:spcBef>
                <a:spcPct val="0"/>
              </a:spcBef>
              <a:spcAft>
                <a:spcPts val="400"/>
              </a:spcAft>
              <a:tabLst>
                <a:tab pos="3701239" algn="l"/>
              </a:tabLst>
            </a:pPr>
            <a:r>
              <a:rPr lang="en-US" sz="1600" b="1">
                <a:ln w="3175">
                  <a:noFill/>
                </a:ln>
                <a:latin typeface="Segoe Sans Display Semibold" pitchFamily="2" charset="0"/>
                <a:cs typeface="Segoe Sans Display Semibold" pitchFamily="2" charset="0"/>
              </a:rPr>
              <a:t>Data in transit</a:t>
            </a:r>
          </a:p>
          <a:p>
            <a:pPr defTabSz="2275850" fontAlgn="base">
              <a:spcBef>
                <a:spcPct val="0"/>
              </a:spcBef>
              <a:spcAft>
                <a:spcPct val="0"/>
              </a:spcAft>
              <a:tabLst>
                <a:tab pos="3701239" algn="l"/>
              </a:tabLst>
            </a:pPr>
            <a:r>
              <a:rPr lang="en-US" sz="1200">
                <a:ln w="3175">
                  <a:noFill/>
                </a:ln>
                <a:cs typeface="Segoe UI" pitchFamily="34" charset="0"/>
              </a:rPr>
              <a:t>Data in transit between Microsoft services is always encrypted with at least TLS 1.2. Fabric negotiates to TLS 1.3 whenever possible. Traffic between Microsoft services always routes over the Microsoft global network. </a:t>
            </a:r>
          </a:p>
        </p:txBody>
      </p:sp>
      <p:sp>
        <p:nvSpPr>
          <p:cNvPr id="3" name="Slide Number Placeholder 2">
            <a:extLst>
              <a:ext uri="{FF2B5EF4-FFF2-40B4-BE49-F238E27FC236}">
                <a16:creationId xmlns:a16="http://schemas.microsoft.com/office/drawing/2014/main" id="{3DFBFA38-6DC0-0984-1809-8A9656A33250}"/>
              </a:ext>
            </a:extLst>
          </p:cNvPr>
          <p:cNvSpPr>
            <a:spLocks noGrp="1"/>
          </p:cNvSpPr>
          <p:nvPr>
            <p:ph type="sldNum" sz="quarter" idx="29"/>
          </p:nvPr>
        </p:nvSpPr>
        <p:spPr/>
        <p:txBody>
          <a:bodyPr/>
          <a:lstStyle/>
          <a:p>
            <a:fld id="{B1356FBF-028C-F74E-A7B4-9B8ED246DD1B}" type="slidenum">
              <a:rPr lang="en-US" smtClean="0"/>
              <a:pPr/>
              <a:t>114</a:t>
            </a:fld>
            <a:endParaRPr lang="en-US"/>
          </a:p>
        </p:txBody>
      </p:sp>
    </p:spTree>
    <p:extLst>
      <p:ext uri="{BB962C8B-B14F-4D97-AF65-F5344CB8AC3E}">
        <p14:creationId xmlns:p14="http://schemas.microsoft.com/office/powerpoint/2010/main" val="426400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0 2.59259E-6 L 0 0.03541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nodePh="1">
                                  <p:stCondLst>
                                    <p:cond delay="0"/>
                                  </p:stCondLst>
                                  <p:endCondLst>
                                    <p:cond evt="begin" delay="0">
                                      <p:tn val="10"/>
                                    </p:cond>
                                  </p:end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nodePh="1">
                                  <p:stCondLst>
                                    <p:cond delay="0"/>
                                  </p:stCondLst>
                                  <p:endCondLst>
                                    <p:cond evt="begin" delay="0">
                                      <p:tn val="13"/>
                                    </p:cond>
                                  </p:endCondLst>
                                  <p:childTnLst>
                                    <p:animMotion origin="layout" path="M -2.08333E-7 7.40741E-7 L -2.08333E-7 0.03542 " pathEditMode="relative" rAng="0" ptsTypes="AA">
                                      <p:cBhvr>
                                        <p:cTn id="14" dur="700" spd="-100000" fill="hold"/>
                                        <p:tgtEl>
                                          <p:spTgt spid="11"/>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grpId="1" nodeType="withEffect">
                                  <p:stCondLst>
                                    <p:cond delay="100"/>
                                  </p:stCondLst>
                                  <p:childTnLst>
                                    <p:animMotion origin="layout" path="M -2.08333E-7 3.7037E-6 L -2.08333E-7 0.03541 " pathEditMode="relative" rAng="0" ptsTypes="AA">
                                      <p:cBhvr>
                                        <p:cTn id="19" dur="700" spd="-100000" fill="hold"/>
                                        <p:tgtEl>
                                          <p:spTgt spid="13"/>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grpId="1" nodeType="withEffect">
                                  <p:stCondLst>
                                    <p:cond delay="100"/>
                                  </p:stCondLst>
                                  <p:childTnLst>
                                    <p:animMotion origin="layout" path="M 2.08333E-7 -4.81481E-6 L 2.08333E-7 0.03542 " pathEditMode="relative" rAng="0" ptsTypes="AA">
                                      <p:cBhvr>
                                        <p:cTn id="24" dur="700" spd="-100000" fill="hold"/>
                                        <p:tgtEl>
                                          <p:spTgt spid="15"/>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nodeType="withEffect">
                                  <p:stCondLst>
                                    <p:cond delay="100"/>
                                  </p:stCondLst>
                                  <p:childTnLst>
                                    <p:animMotion origin="layout" path="M -2.08333E-6 -2.22222E-6 L -2.08333E-6 0.03542 " pathEditMode="relative" rAng="0" ptsTypes="AA">
                                      <p:cBhvr>
                                        <p:cTn id="29" dur="700" spd="-100000" fill="hold"/>
                                        <p:tgtEl>
                                          <p:spTgt spid="21"/>
                                        </p:tgtEl>
                                        <p:attrNameLst>
                                          <p:attrName>ppt_x</p:attrName>
                                          <p:attrName>ppt_y</p:attrName>
                                        </p:attrNameLst>
                                      </p:cBhvr>
                                      <p:rCtr x="0" y="1759"/>
                                    </p:animMotion>
                                  </p:childTnLst>
                                </p:cTn>
                              </p:par>
                              <p:par>
                                <p:cTn id="30" presetID="10" presetClass="entr" presetSubtype="0" fill="hold" nodeType="withEffect">
                                  <p:stCondLst>
                                    <p:cond delay="1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nodeType="withEffect">
                                  <p:stCondLst>
                                    <p:cond delay="100"/>
                                  </p:stCondLst>
                                  <p:childTnLst>
                                    <p:animMotion origin="layout" path="M 1.66667E-6 -4.07407E-6 L 1.66667E-6 0.03542 " pathEditMode="relative" rAng="0" ptsTypes="AA">
                                      <p:cBhvr>
                                        <p:cTn id="34" dur="700" spd="-100000" fill="hold"/>
                                        <p:tgtEl>
                                          <p:spTgt spid="12"/>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42" presetClass="path" presetSubtype="0" decel="100000" fill="hold" grpId="1" nodeType="withEffect">
                                  <p:stCondLst>
                                    <p:cond delay="0"/>
                                  </p:stCondLst>
                                  <p:childTnLst>
                                    <p:animMotion origin="layout" path="M 0 2.59259E-6 L 0 0.03541 " pathEditMode="relative" rAng="0" ptsTypes="AA">
                                      <p:cBhvr>
                                        <p:cTn id="39" dur="700" spd="-100000" fill="hold"/>
                                        <p:tgtEl>
                                          <p:spTgt spid="22"/>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42" presetClass="path" presetSubtype="0" decel="100000" fill="hold" grpId="1" nodeType="withEffect">
                                  <p:stCondLst>
                                    <p:cond delay="100"/>
                                  </p:stCondLst>
                                  <p:childTnLst>
                                    <p:animMotion origin="layout" path="M -2.08333E-7 3.7037E-6 L -2.08333E-7 0.03541 " pathEditMode="relative" rAng="0" ptsTypes="AA">
                                      <p:cBhvr>
                                        <p:cTn id="44" dur="700" spd="-100000" fill="hold"/>
                                        <p:tgtEl>
                                          <p:spTgt spid="25"/>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42" presetClass="path" presetSubtype="0" decel="100000" fill="hold" grpId="1" nodeType="withEffect">
                                  <p:stCondLst>
                                    <p:cond delay="100"/>
                                  </p:stCondLst>
                                  <p:childTnLst>
                                    <p:animMotion origin="layout" path="M -2.08333E-7 3.7037E-6 L -2.08333E-7 0.03541 " pathEditMode="relative" rAng="0" ptsTypes="AA">
                                      <p:cBhvr>
                                        <p:cTn id="49" dur="700" spd="-100000" fill="hold"/>
                                        <p:tgtEl>
                                          <p:spTgt spid="2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7" grpId="0"/>
      <p:bldP spid="7" grpId="1"/>
      <p:bldP spid="11" grpId="0"/>
      <p:bldP spid="11" grpId="1"/>
      <p:bldP spid="13" grpId="0" animBg="1"/>
      <p:bldP spid="13" grpId="1" animBg="1"/>
      <p:bldP spid="15" grpId="0"/>
      <p:bldP spid="15" grpId="1"/>
      <p:bldP spid="22" grpId="0"/>
      <p:bldP spid="22" grpId="1"/>
      <p:bldP spid="29" grpId="0" animBg="1"/>
      <p:bldP spid="29" grpId="1" animBg="1"/>
    </p:bldLst>
  </p:timing>
  <p:extLst>
    <p:ext uri="{6950BFC3-D8DA-4A85-94F7-54DA5524770B}">
      <p188:commentRel xmlns:p188="http://schemas.microsoft.com/office/powerpoint/2018/8/main" r:id="rId3"/>
    </p:ext>
  </p:extLs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FADB1-2B1E-B7B3-E4B3-A821C3C94B88}"/>
            </a:ext>
          </a:extLst>
        </p:cNvPr>
        <p:cNvGrpSpPr/>
        <p:nvPr/>
      </p:nvGrpSpPr>
      <p:grpSpPr>
        <a:xfrm>
          <a:off x="0" y="0"/>
          <a:ext cx="0" cy="0"/>
          <a:chOff x="0" y="0"/>
          <a:chExt cx="0" cy="0"/>
        </a:xfrm>
      </p:grpSpPr>
      <p:sp>
        <p:nvSpPr>
          <p:cNvPr id="3" name="Round Same Side Corner Rectangle 2">
            <a:extLst>
              <a:ext uri="{FF2B5EF4-FFF2-40B4-BE49-F238E27FC236}">
                <a16:creationId xmlns:a16="http://schemas.microsoft.com/office/drawing/2014/main" id="{62041FB9-24F5-01E8-C4A9-99C1F8F6D09A}"/>
              </a:ext>
            </a:extLst>
          </p:cNvPr>
          <p:cNvSpPr/>
          <p:nvPr/>
        </p:nvSpPr>
        <p:spPr>
          <a:xfrm rot="5400000">
            <a:off x="8058640" y="2714068"/>
            <a:ext cx="4432230" cy="2677704"/>
          </a:xfrm>
          <a:prstGeom prst="round2SameRect">
            <a:avLst>
              <a:gd name="adj1" fmla="val 4507"/>
              <a:gd name="adj2" fmla="val 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7028E0F-D2F4-5CF7-72F5-0DF5D6372FA2}"/>
              </a:ext>
            </a:extLst>
          </p:cNvPr>
          <p:cNvSpPr>
            <a:spLocks noGrp="1"/>
          </p:cNvSpPr>
          <p:nvPr>
            <p:ph type="title"/>
          </p:nvPr>
        </p:nvSpPr>
        <p:spPr/>
        <p:txBody>
          <a:bodyPr/>
          <a:lstStyle/>
          <a:p>
            <a:r>
              <a:rPr lang="en-US"/>
              <a:t>Conditional Access Policies</a:t>
            </a:r>
          </a:p>
        </p:txBody>
      </p:sp>
      <p:sp>
        <p:nvSpPr>
          <p:cNvPr id="10" name="Rounded Rectangle 9">
            <a:extLst>
              <a:ext uri="{FF2B5EF4-FFF2-40B4-BE49-F238E27FC236}">
                <a16:creationId xmlns:a16="http://schemas.microsoft.com/office/drawing/2014/main" id="{A81E3732-E8BA-C413-6689-0D8DB765C9D1}"/>
              </a:ext>
              <a:ext uri="{C183D7F6-B498-43B3-948B-1728B52AA6E4}">
                <adec:decorative xmlns:adec="http://schemas.microsoft.com/office/drawing/2017/decorative" val="1"/>
              </a:ext>
            </a:extLst>
          </p:cNvPr>
          <p:cNvSpPr/>
          <p:nvPr/>
        </p:nvSpPr>
        <p:spPr bwMode="auto">
          <a:xfrm>
            <a:off x="588263" y="1828800"/>
            <a:ext cx="11017945" cy="4440238"/>
          </a:xfrm>
          <a:prstGeom prst="roundRect">
            <a:avLst>
              <a:gd name="adj" fmla="val 3329"/>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err="1">
              <a:solidFill>
                <a:srgbClr val="091F2C"/>
              </a:solidFill>
              <a:latin typeface="Segoe Sans Text" panose="020F0502020204030204"/>
              <a:cs typeface="Segoe UI" panose="020B0502040204020203" pitchFamily="34" charset="0"/>
            </a:endParaRPr>
          </a:p>
        </p:txBody>
      </p:sp>
      <p:grpSp>
        <p:nvGrpSpPr>
          <p:cNvPr id="132" name="Group 131" descr="A diagram illustrating how Entra Conditional Access Policies control access to Microsoft Fabric’s OneLake by evaluating multiple factors, including user and group identities, network locations, applications, and devices. These inputs are assessed to determine whether access should be granted, ensuring security and compliance based on predefined policies.">
            <a:extLst>
              <a:ext uri="{FF2B5EF4-FFF2-40B4-BE49-F238E27FC236}">
                <a16:creationId xmlns:a16="http://schemas.microsoft.com/office/drawing/2014/main" id="{33C45D98-2034-7A9A-C3DF-5A82FEF786D3}"/>
              </a:ext>
            </a:extLst>
          </p:cNvPr>
          <p:cNvGrpSpPr/>
          <p:nvPr/>
        </p:nvGrpSpPr>
        <p:grpSpPr>
          <a:xfrm>
            <a:off x="1064349" y="2293237"/>
            <a:ext cx="7084576" cy="3511364"/>
            <a:chOff x="1064349" y="2293237"/>
            <a:chExt cx="7084576" cy="3511364"/>
          </a:xfrm>
        </p:grpSpPr>
        <p:sp>
          <p:nvSpPr>
            <p:cNvPr id="59" name="Rounded Rectangle 14">
              <a:extLst>
                <a:ext uri="{FF2B5EF4-FFF2-40B4-BE49-F238E27FC236}">
                  <a16:creationId xmlns:a16="http://schemas.microsoft.com/office/drawing/2014/main" id="{36AB92CE-25D2-102F-E4E1-D7BAA044AA95}"/>
                </a:ext>
                <a:ext uri="{C183D7F6-B498-43B3-948B-1728B52AA6E4}">
                  <adec:decorative xmlns:adec="http://schemas.microsoft.com/office/drawing/2017/decorative" val="1"/>
                </a:ext>
              </a:extLst>
            </p:cNvPr>
            <p:cNvSpPr>
              <a:spLocks/>
            </p:cNvSpPr>
            <p:nvPr/>
          </p:nvSpPr>
          <p:spPr>
            <a:xfrm>
              <a:off x="1064349" y="2293237"/>
              <a:ext cx="1804289" cy="697140"/>
            </a:xfrm>
            <a:prstGeom prst="roundRect">
              <a:avLst>
                <a:gd name="adj" fmla="val 11035"/>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60" name="Rounded Rectangle 14">
              <a:extLst>
                <a:ext uri="{FF2B5EF4-FFF2-40B4-BE49-F238E27FC236}">
                  <a16:creationId xmlns:a16="http://schemas.microsoft.com/office/drawing/2014/main" id="{DD56E99A-558B-D3EA-2DED-7EB57B645629}"/>
                </a:ext>
                <a:ext uri="{C183D7F6-B498-43B3-948B-1728B52AA6E4}">
                  <adec:decorative xmlns:adec="http://schemas.microsoft.com/office/drawing/2017/decorative" val="1"/>
                </a:ext>
              </a:extLst>
            </p:cNvPr>
            <p:cNvSpPr>
              <a:spLocks/>
            </p:cNvSpPr>
            <p:nvPr/>
          </p:nvSpPr>
          <p:spPr>
            <a:xfrm>
              <a:off x="1834624" y="2472530"/>
              <a:ext cx="1034014" cy="338554"/>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a:ea typeface="+mn-ea"/>
                  <a:cs typeface="+mn-cs"/>
                </a:rPr>
                <a:t>Users</a:t>
              </a:r>
              <a:br>
                <a:rPr kumimoji="0" lang="en-US" sz="1100" b="0" i="0" u="none" strike="noStrike" kern="0" cap="none" spc="0" normalizeH="0" baseline="0" noProof="0">
                  <a:ln>
                    <a:noFill/>
                  </a:ln>
                  <a:solidFill>
                    <a:srgbClr val="000000"/>
                  </a:solidFill>
                  <a:effectLst/>
                  <a:uLnTx/>
                  <a:uFillTx/>
                  <a:latin typeface="Segoe UI Semibold"/>
                  <a:ea typeface="+mn-ea"/>
                  <a:cs typeface="+mn-cs"/>
                </a:rPr>
              </a:br>
              <a:r>
                <a:rPr kumimoji="0" lang="en-US" sz="1100" b="0" i="0" u="none" strike="noStrike" kern="0" cap="none" spc="0" normalizeH="0" baseline="0" noProof="0">
                  <a:ln>
                    <a:noFill/>
                  </a:ln>
                  <a:solidFill>
                    <a:srgbClr val="000000"/>
                  </a:solidFill>
                  <a:effectLst/>
                  <a:uLnTx/>
                  <a:uFillTx/>
                  <a:latin typeface="Segoe UI Semibold"/>
                  <a:ea typeface="+mn-ea"/>
                  <a:cs typeface="+mn-cs"/>
                </a:rPr>
                <a:t>and Groups</a:t>
              </a:r>
            </a:p>
          </p:txBody>
        </p:sp>
        <p:sp>
          <p:nvSpPr>
            <p:cNvPr id="71" name="Rounded Rectangle 14">
              <a:extLst>
                <a:ext uri="{FF2B5EF4-FFF2-40B4-BE49-F238E27FC236}">
                  <a16:creationId xmlns:a16="http://schemas.microsoft.com/office/drawing/2014/main" id="{10CB65DA-28BC-6608-F4CD-FCAEC0B3B879}"/>
                </a:ext>
                <a:ext uri="{C183D7F6-B498-43B3-948B-1728B52AA6E4}">
                  <adec:decorative xmlns:adec="http://schemas.microsoft.com/office/drawing/2017/decorative" val="1"/>
                </a:ext>
              </a:extLst>
            </p:cNvPr>
            <p:cNvSpPr>
              <a:spLocks/>
            </p:cNvSpPr>
            <p:nvPr/>
          </p:nvSpPr>
          <p:spPr>
            <a:xfrm>
              <a:off x="1064349" y="3231312"/>
              <a:ext cx="1804289" cy="697140"/>
            </a:xfrm>
            <a:prstGeom prst="roundRect">
              <a:avLst>
                <a:gd name="adj" fmla="val 11035"/>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72" name="Rounded Rectangle 14">
              <a:extLst>
                <a:ext uri="{FF2B5EF4-FFF2-40B4-BE49-F238E27FC236}">
                  <a16:creationId xmlns:a16="http://schemas.microsoft.com/office/drawing/2014/main" id="{DA56BB19-77F5-2F2F-0022-1E3BD3E8AA89}"/>
                </a:ext>
                <a:ext uri="{C183D7F6-B498-43B3-948B-1728B52AA6E4}">
                  <adec:decorative xmlns:adec="http://schemas.microsoft.com/office/drawing/2017/decorative" val="1"/>
                </a:ext>
              </a:extLst>
            </p:cNvPr>
            <p:cNvSpPr>
              <a:spLocks/>
            </p:cNvSpPr>
            <p:nvPr/>
          </p:nvSpPr>
          <p:spPr>
            <a:xfrm>
              <a:off x="1834624" y="3410605"/>
              <a:ext cx="1034014" cy="338554"/>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a:ea typeface="+mn-ea"/>
                  <a:cs typeface="+mn-cs"/>
                </a:rPr>
                <a:t>Network Location</a:t>
              </a:r>
            </a:p>
          </p:txBody>
        </p:sp>
        <p:sp>
          <p:nvSpPr>
            <p:cNvPr id="74" name="Rounded Rectangle 14">
              <a:extLst>
                <a:ext uri="{FF2B5EF4-FFF2-40B4-BE49-F238E27FC236}">
                  <a16:creationId xmlns:a16="http://schemas.microsoft.com/office/drawing/2014/main" id="{21C7AD44-B91B-F06B-5DBF-FEEC9BD38F07}"/>
                </a:ext>
                <a:ext uri="{C183D7F6-B498-43B3-948B-1728B52AA6E4}">
                  <adec:decorative xmlns:adec="http://schemas.microsoft.com/office/drawing/2017/decorative" val="1"/>
                </a:ext>
              </a:extLst>
            </p:cNvPr>
            <p:cNvSpPr>
              <a:spLocks/>
            </p:cNvSpPr>
            <p:nvPr/>
          </p:nvSpPr>
          <p:spPr>
            <a:xfrm>
              <a:off x="1064349" y="4169387"/>
              <a:ext cx="1804289" cy="697140"/>
            </a:xfrm>
            <a:prstGeom prst="roundRect">
              <a:avLst>
                <a:gd name="adj" fmla="val 11035"/>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75" name="Rounded Rectangle 14">
              <a:extLst>
                <a:ext uri="{FF2B5EF4-FFF2-40B4-BE49-F238E27FC236}">
                  <a16:creationId xmlns:a16="http://schemas.microsoft.com/office/drawing/2014/main" id="{52886A66-BA64-C784-32D8-1CDAC4558E57}"/>
                </a:ext>
                <a:ext uri="{C183D7F6-B498-43B3-948B-1728B52AA6E4}">
                  <adec:decorative xmlns:adec="http://schemas.microsoft.com/office/drawing/2017/decorative" val="1"/>
                </a:ext>
              </a:extLst>
            </p:cNvPr>
            <p:cNvSpPr>
              <a:spLocks/>
            </p:cNvSpPr>
            <p:nvPr/>
          </p:nvSpPr>
          <p:spPr>
            <a:xfrm>
              <a:off x="1834624" y="4433319"/>
              <a:ext cx="1034014" cy="169277"/>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a:ea typeface="+mn-ea"/>
                  <a:cs typeface="+mn-cs"/>
                </a:rPr>
                <a:t>Applications</a:t>
              </a:r>
            </a:p>
          </p:txBody>
        </p:sp>
        <p:sp>
          <p:nvSpPr>
            <p:cNvPr id="77" name="Rounded Rectangle 14">
              <a:extLst>
                <a:ext uri="{FF2B5EF4-FFF2-40B4-BE49-F238E27FC236}">
                  <a16:creationId xmlns:a16="http://schemas.microsoft.com/office/drawing/2014/main" id="{4738C5C3-8D45-B0BA-8BFC-9C3AFBBFCCE1}"/>
                </a:ext>
                <a:ext uri="{C183D7F6-B498-43B3-948B-1728B52AA6E4}">
                  <adec:decorative xmlns:adec="http://schemas.microsoft.com/office/drawing/2017/decorative" val="1"/>
                </a:ext>
              </a:extLst>
            </p:cNvPr>
            <p:cNvSpPr>
              <a:spLocks/>
            </p:cNvSpPr>
            <p:nvPr/>
          </p:nvSpPr>
          <p:spPr>
            <a:xfrm>
              <a:off x="1064349" y="5107461"/>
              <a:ext cx="1804289" cy="697140"/>
            </a:xfrm>
            <a:prstGeom prst="roundRect">
              <a:avLst>
                <a:gd name="adj" fmla="val 11035"/>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78" name="Rounded Rectangle 14">
              <a:extLst>
                <a:ext uri="{FF2B5EF4-FFF2-40B4-BE49-F238E27FC236}">
                  <a16:creationId xmlns:a16="http://schemas.microsoft.com/office/drawing/2014/main" id="{3C2555C2-A4CF-A7E9-D6C2-6847FECD980D}"/>
                </a:ext>
                <a:ext uri="{C183D7F6-B498-43B3-948B-1728B52AA6E4}">
                  <adec:decorative xmlns:adec="http://schemas.microsoft.com/office/drawing/2017/decorative" val="1"/>
                </a:ext>
              </a:extLst>
            </p:cNvPr>
            <p:cNvSpPr>
              <a:spLocks/>
            </p:cNvSpPr>
            <p:nvPr/>
          </p:nvSpPr>
          <p:spPr>
            <a:xfrm>
              <a:off x="1834624" y="5371393"/>
              <a:ext cx="1034014" cy="169277"/>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a:ea typeface="+mn-ea"/>
                  <a:cs typeface="+mn-cs"/>
                </a:rPr>
                <a:t>Devices</a:t>
              </a:r>
            </a:p>
          </p:txBody>
        </p:sp>
        <p:sp>
          <p:nvSpPr>
            <p:cNvPr id="98" name="Graphic 87">
              <a:extLst>
                <a:ext uri="{FF2B5EF4-FFF2-40B4-BE49-F238E27FC236}">
                  <a16:creationId xmlns:a16="http://schemas.microsoft.com/office/drawing/2014/main" id="{47AB926E-5A10-9CD2-4458-E9787DD4A4DB}"/>
                </a:ext>
                <a:ext uri="{C183D7F6-B498-43B3-948B-1728B52AA6E4}">
                  <adec:decorative xmlns:adec="http://schemas.microsoft.com/office/drawing/2017/decorative" val="1"/>
                </a:ext>
              </a:extLst>
            </p:cNvPr>
            <p:cNvSpPr/>
            <p:nvPr/>
          </p:nvSpPr>
          <p:spPr>
            <a:xfrm>
              <a:off x="1274991" y="2480500"/>
              <a:ext cx="358461" cy="322615"/>
            </a:xfrm>
            <a:custGeom>
              <a:avLst/>
              <a:gdLst>
                <a:gd name="connsiteX0" fmla="*/ 228591 w 358461"/>
                <a:gd name="connsiteY0" fmla="*/ 125462 h 322615"/>
                <a:gd name="connsiteX1" fmla="*/ 259956 w 358461"/>
                <a:gd name="connsiteY1" fmla="*/ 156827 h 322615"/>
                <a:gd name="connsiteX2" fmla="*/ 259956 w 358461"/>
                <a:gd name="connsiteY2" fmla="*/ 241944 h 322615"/>
                <a:gd name="connsiteX3" fmla="*/ 179285 w 358461"/>
                <a:gd name="connsiteY3" fmla="*/ 322616 h 322615"/>
                <a:gd name="connsiteX4" fmla="*/ 98613 w 358461"/>
                <a:gd name="connsiteY4" fmla="*/ 241944 h 322615"/>
                <a:gd name="connsiteX5" fmla="*/ 98613 w 358461"/>
                <a:gd name="connsiteY5" fmla="*/ 156827 h 322615"/>
                <a:gd name="connsiteX6" fmla="*/ 129978 w 358461"/>
                <a:gd name="connsiteY6" fmla="*/ 125462 h 322615"/>
                <a:gd name="connsiteX7" fmla="*/ 228591 w 358461"/>
                <a:gd name="connsiteY7" fmla="*/ 125462 h 322615"/>
                <a:gd name="connsiteX8" fmla="*/ 91963 w 358461"/>
                <a:gd name="connsiteY8" fmla="*/ 125462 h 322615"/>
                <a:gd name="connsiteX9" fmla="*/ 80851 w 358461"/>
                <a:gd name="connsiteY9" fmla="*/ 152884 h 322615"/>
                <a:gd name="connsiteX10" fmla="*/ 80672 w 358461"/>
                <a:gd name="connsiteY10" fmla="*/ 156827 h 322615"/>
                <a:gd name="connsiteX11" fmla="*/ 80672 w 358461"/>
                <a:gd name="connsiteY11" fmla="*/ 241944 h 322615"/>
                <a:gd name="connsiteX12" fmla="*/ 90243 w 358461"/>
                <a:gd name="connsiteY12" fmla="*/ 284332 h 322615"/>
                <a:gd name="connsiteX13" fmla="*/ 2436 w 358461"/>
                <a:gd name="connsiteY13" fmla="*/ 233590 h 322615"/>
                <a:gd name="connsiteX14" fmla="*/ 0 w 358461"/>
                <a:gd name="connsiteY14" fmla="*/ 215059 h 322615"/>
                <a:gd name="connsiteX15" fmla="*/ 0 w 358461"/>
                <a:gd name="connsiteY15" fmla="*/ 156827 h 322615"/>
                <a:gd name="connsiteX16" fmla="*/ 28784 w 358461"/>
                <a:gd name="connsiteY16" fmla="*/ 125569 h 322615"/>
                <a:gd name="connsiteX17" fmla="*/ 31365 w 358461"/>
                <a:gd name="connsiteY17" fmla="*/ 125462 h 322615"/>
                <a:gd name="connsiteX18" fmla="*/ 91963 w 358461"/>
                <a:gd name="connsiteY18" fmla="*/ 125462 h 322615"/>
                <a:gd name="connsiteX19" fmla="*/ 266606 w 358461"/>
                <a:gd name="connsiteY19" fmla="*/ 125462 h 322615"/>
                <a:gd name="connsiteX20" fmla="*/ 327096 w 358461"/>
                <a:gd name="connsiteY20" fmla="*/ 125462 h 322615"/>
                <a:gd name="connsiteX21" fmla="*/ 358462 w 358461"/>
                <a:gd name="connsiteY21" fmla="*/ 156827 h 322615"/>
                <a:gd name="connsiteX22" fmla="*/ 358462 w 358461"/>
                <a:gd name="connsiteY22" fmla="*/ 215077 h 322615"/>
                <a:gd name="connsiteX23" fmla="*/ 286785 w 358461"/>
                <a:gd name="connsiteY23" fmla="*/ 286785 h 322615"/>
                <a:gd name="connsiteX24" fmla="*/ 268309 w 358461"/>
                <a:gd name="connsiteY24" fmla="*/ 284368 h 322615"/>
                <a:gd name="connsiteX25" fmla="*/ 277718 w 358461"/>
                <a:gd name="connsiteY25" fmla="*/ 247589 h 322615"/>
                <a:gd name="connsiteX26" fmla="*/ 277879 w 358461"/>
                <a:gd name="connsiteY26" fmla="*/ 241944 h 322615"/>
                <a:gd name="connsiteX27" fmla="*/ 277879 w 358461"/>
                <a:gd name="connsiteY27" fmla="*/ 156827 h 322615"/>
                <a:gd name="connsiteX28" fmla="*/ 266588 w 358461"/>
                <a:gd name="connsiteY28" fmla="*/ 125462 h 322615"/>
                <a:gd name="connsiteX29" fmla="*/ 179231 w 358461"/>
                <a:gd name="connsiteY29" fmla="*/ 0 h 322615"/>
                <a:gd name="connsiteX30" fmla="*/ 233000 w 358461"/>
                <a:gd name="connsiteY30" fmla="*/ 53769 h 322615"/>
                <a:gd name="connsiteX31" fmla="*/ 179231 w 358461"/>
                <a:gd name="connsiteY31" fmla="*/ 107539 h 322615"/>
                <a:gd name="connsiteX32" fmla="*/ 125462 w 358461"/>
                <a:gd name="connsiteY32" fmla="*/ 53769 h 322615"/>
                <a:gd name="connsiteX33" fmla="*/ 179231 w 358461"/>
                <a:gd name="connsiteY33" fmla="*/ 0 h 322615"/>
                <a:gd name="connsiteX34" fmla="*/ 295731 w 358461"/>
                <a:gd name="connsiteY34" fmla="*/ 17923 h 322615"/>
                <a:gd name="connsiteX35" fmla="*/ 340539 w 358461"/>
                <a:gd name="connsiteY35" fmla="*/ 62731 h 322615"/>
                <a:gd name="connsiteX36" fmla="*/ 295731 w 358461"/>
                <a:gd name="connsiteY36" fmla="*/ 107539 h 322615"/>
                <a:gd name="connsiteX37" fmla="*/ 250923 w 358461"/>
                <a:gd name="connsiteY37" fmla="*/ 62731 h 322615"/>
                <a:gd name="connsiteX38" fmla="*/ 295731 w 358461"/>
                <a:gd name="connsiteY38" fmla="*/ 17923 h 322615"/>
                <a:gd name="connsiteX39" fmla="*/ 62731 w 358461"/>
                <a:gd name="connsiteY39" fmla="*/ 17923 h 322615"/>
                <a:gd name="connsiteX40" fmla="*/ 107539 w 358461"/>
                <a:gd name="connsiteY40" fmla="*/ 62731 h 322615"/>
                <a:gd name="connsiteX41" fmla="*/ 62731 w 358461"/>
                <a:gd name="connsiteY41" fmla="*/ 107539 h 322615"/>
                <a:gd name="connsiteX42" fmla="*/ 17923 w 358461"/>
                <a:gd name="connsiteY42" fmla="*/ 62731 h 322615"/>
                <a:gd name="connsiteX43" fmla="*/ 62731 w 358461"/>
                <a:gd name="connsiteY43" fmla="*/ 17923 h 3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58461" h="322615">
                  <a:moveTo>
                    <a:pt x="228591" y="125462"/>
                  </a:moveTo>
                  <a:cubicBezTo>
                    <a:pt x="245905" y="125462"/>
                    <a:pt x="259956" y="139513"/>
                    <a:pt x="259956" y="156827"/>
                  </a:cubicBezTo>
                  <a:lnTo>
                    <a:pt x="259956" y="241944"/>
                  </a:lnTo>
                  <a:cubicBezTo>
                    <a:pt x="259956" y="286497"/>
                    <a:pt x="223838" y="322616"/>
                    <a:pt x="179285" y="322616"/>
                  </a:cubicBezTo>
                  <a:cubicBezTo>
                    <a:pt x="134731" y="322616"/>
                    <a:pt x="98613" y="286497"/>
                    <a:pt x="98613" y="241944"/>
                  </a:cubicBezTo>
                  <a:lnTo>
                    <a:pt x="98613" y="156827"/>
                  </a:lnTo>
                  <a:cubicBezTo>
                    <a:pt x="98613" y="139513"/>
                    <a:pt x="112647" y="125462"/>
                    <a:pt x="129978" y="125462"/>
                  </a:cubicBezTo>
                  <a:lnTo>
                    <a:pt x="228591" y="125462"/>
                  </a:lnTo>
                  <a:close/>
                  <a:moveTo>
                    <a:pt x="91963" y="125462"/>
                  </a:moveTo>
                  <a:cubicBezTo>
                    <a:pt x="85690" y="133025"/>
                    <a:pt x="81658" y="142489"/>
                    <a:pt x="80851" y="152884"/>
                  </a:cubicBezTo>
                  <a:lnTo>
                    <a:pt x="80672" y="156827"/>
                  </a:lnTo>
                  <a:lnTo>
                    <a:pt x="80672" y="241944"/>
                  </a:lnTo>
                  <a:cubicBezTo>
                    <a:pt x="80672" y="257125"/>
                    <a:pt x="84113" y="271499"/>
                    <a:pt x="90243" y="284332"/>
                  </a:cubicBezTo>
                  <a:cubicBezTo>
                    <a:pt x="51984" y="294568"/>
                    <a:pt x="12671" y="271848"/>
                    <a:pt x="2436" y="233590"/>
                  </a:cubicBezTo>
                  <a:cubicBezTo>
                    <a:pt x="819" y="227546"/>
                    <a:pt x="0" y="221316"/>
                    <a:pt x="0" y="215059"/>
                  </a:cubicBezTo>
                  <a:lnTo>
                    <a:pt x="0" y="156827"/>
                  </a:lnTo>
                  <a:cubicBezTo>
                    <a:pt x="1" y="140506"/>
                    <a:pt x="12518" y="126912"/>
                    <a:pt x="28784" y="125569"/>
                  </a:cubicBezTo>
                  <a:lnTo>
                    <a:pt x="31365" y="125462"/>
                  </a:lnTo>
                  <a:lnTo>
                    <a:pt x="91963" y="125462"/>
                  </a:lnTo>
                  <a:close/>
                  <a:moveTo>
                    <a:pt x="266606" y="125462"/>
                  </a:moveTo>
                  <a:lnTo>
                    <a:pt x="327096" y="125462"/>
                  </a:lnTo>
                  <a:cubicBezTo>
                    <a:pt x="344410" y="125462"/>
                    <a:pt x="358462" y="139513"/>
                    <a:pt x="358462" y="156827"/>
                  </a:cubicBezTo>
                  <a:lnTo>
                    <a:pt x="358462" y="215077"/>
                  </a:lnTo>
                  <a:cubicBezTo>
                    <a:pt x="358471" y="254671"/>
                    <a:pt x="326379" y="286777"/>
                    <a:pt x="286785" y="286785"/>
                  </a:cubicBezTo>
                  <a:cubicBezTo>
                    <a:pt x="280548" y="286787"/>
                    <a:pt x="274336" y="285974"/>
                    <a:pt x="268309" y="284368"/>
                  </a:cubicBezTo>
                  <a:cubicBezTo>
                    <a:pt x="273686" y="273112"/>
                    <a:pt x="276983" y="260709"/>
                    <a:pt x="277718" y="247589"/>
                  </a:cubicBezTo>
                  <a:lnTo>
                    <a:pt x="277879" y="241944"/>
                  </a:lnTo>
                  <a:lnTo>
                    <a:pt x="277879" y="156827"/>
                  </a:lnTo>
                  <a:cubicBezTo>
                    <a:pt x="277879" y="144908"/>
                    <a:pt x="273650" y="133975"/>
                    <a:pt x="266588" y="125462"/>
                  </a:cubicBezTo>
                  <a:close/>
                  <a:moveTo>
                    <a:pt x="179231" y="0"/>
                  </a:moveTo>
                  <a:cubicBezTo>
                    <a:pt x="208928" y="0"/>
                    <a:pt x="233000" y="24073"/>
                    <a:pt x="233000" y="53769"/>
                  </a:cubicBezTo>
                  <a:cubicBezTo>
                    <a:pt x="233000" y="83465"/>
                    <a:pt x="208928" y="107539"/>
                    <a:pt x="179231" y="107539"/>
                  </a:cubicBezTo>
                  <a:cubicBezTo>
                    <a:pt x="149534" y="107539"/>
                    <a:pt x="125462" y="83465"/>
                    <a:pt x="125462" y="53769"/>
                  </a:cubicBezTo>
                  <a:cubicBezTo>
                    <a:pt x="125462" y="24073"/>
                    <a:pt x="149534" y="0"/>
                    <a:pt x="179231" y="0"/>
                  </a:cubicBezTo>
                  <a:close/>
                  <a:moveTo>
                    <a:pt x="295731" y="17923"/>
                  </a:moveTo>
                  <a:cubicBezTo>
                    <a:pt x="320477" y="17923"/>
                    <a:pt x="340539" y="37984"/>
                    <a:pt x="340539" y="62731"/>
                  </a:cubicBezTo>
                  <a:cubicBezTo>
                    <a:pt x="340539" y="87477"/>
                    <a:pt x="320477" y="107539"/>
                    <a:pt x="295731" y="107539"/>
                  </a:cubicBezTo>
                  <a:cubicBezTo>
                    <a:pt x="270985" y="107539"/>
                    <a:pt x="250923" y="87477"/>
                    <a:pt x="250923" y="62731"/>
                  </a:cubicBezTo>
                  <a:cubicBezTo>
                    <a:pt x="250923" y="37984"/>
                    <a:pt x="270985" y="17923"/>
                    <a:pt x="295731" y="17923"/>
                  </a:cubicBezTo>
                  <a:close/>
                  <a:moveTo>
                    <a:pt x="62731" y="17923"/>
                  </a:moveTo>
                  <a:cubicBezTo>
                    <a:pt x="87477" y="17923"/>
                    <a:pt x="107539" y="37984"/>
                    <a:pt x="107539" y="62731"/>
                  </a:cubicBezTo>
                  <a:cubicBezTo>
                    <a:pt x="107539" y="87477"/>
                    <a:pt x="87477" y="107539"/>
                    <a:pt x="62731" y="107539"/>
                  </a:cubicBezTo>
                  <a:cubicBezTo>
                    <a:pt x="37984" y="107539"/>
                    <a:pt x="17923" y="87477"/>
                    <a:pt x="17923" y="62731"/>
                  </a:cubicBezTo>
                  <a:cubicBezTo>
                    <a:pt x="17923" y="37984"/>
                    <a:pt x="37984" y="17923"/>
                    <a:pt x="62731" y="17923"/>
                  </a:cubicBezTo>
                  <a:close/>
                </a:path>
              </a:pathLst>
            </a:custGeom>
            <a:gradFill flip="none" rotWithShape="1">
              <a:gsLst>
                <a:gs pos="80000">
                  <a:srgbClr val="0A6BBA"/>
                </a:gs>
                <a:gs pos="0">
                  <a:srgbClr val="318581"/>
                </a:gs>
              </a:gsLst>
              <a:path path="circle">
                <a:fillToRect l="100000" t="100000"/>
              </a:path>
              <a:tileRect r="-100000" b="-100000"/>
            </a:gradFill>
            <a:effectLst/>
          </p:spPr>
          <p:txBody>
            <a:bodyPr rot="0" spcFirstLastPara="0" vertOverflow="overflow" horzOverflow="overflow" vert="horz" wrap="none" lIns="146957" tIns="25718" rIns="146957" bIns="27432" numCol="1" spcCol="0" rtlCol="0" fromWordArt="0" anchor="t" anchorCtr="0" forceAA="0" compatLnSpc="1">
              <a:prstTxWarp prst="textNoShape">
                <a:avLst/>
              </a:prstTxWarp>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96" name="Freeform 95">
              <a:extLst>
                <a:ext uri="{FF2B5EF4-FFF2-40B4-BE49-F238E27FC236}">
                  <a16:creationId xmlns:a16="http://schemas.microsoft.com/office/drawing/2014/main" id="{2928750D-A7C3-CD39-B88C-FCEE4921B2D3}"/>
                </a:ext>
                <a:ext uri="{C183D7F6-B498-43B3-948B-1728B52AA6E4}">
                  <adec:decorative xmlns:adec="http://schemas.microsoft.com/office/drawing/2017/decorative" val="1"/>
                </a:ext>
              </a:extLst>
            </p:cNvPr>
            <p:cNvSpPr/>
            <p:nvPr/>
          </p:nvSpPr>
          <p:spPr>
            <a:xfrm>
              <a:off x="1274949" y="3391709"/>
              <a:ext cx="358544" cy="358407"/>
            </a:xfrm>
            <a:custGeom>
              <a:avLst/>
              <a:gdLst>
                <a:gd name="connsiteX0" fmla="*/ 123791 w 358544"/>
                <a:gd name="connsiteY0" fmla="*/ 259849 h 358407"/>
                <a:gd name="connsiteX1" fmla="*/ 188637 w 358544"/>
                <a:gd name="connsiteY1" fmla="*/ 259849 h 358407"/>
                <a:gd name="connsiteX2" fmla="*/ 188242 w 358544"/>
                <a:gd name="connsiteY2" fmla="*/ 268810 h 358407"/>
                <a:gd name="connsiteX3" fmla="*/ 211041 w 358544"/>
                <a:gd name="connsiteY3" fmla="*/ 331326 h 358407"/>
                <a:gd name="connsiteX4" fmla="*/ 179281 w 358544"/>
                <a:gd name="connsiteY4" fmla="*/ 358408 h 358407"/>
                <a:gd name="connsiteX5" fmla="*/ 124831 w 358544"/>
                <a:gd name="connsiteY5" fmla="*/ 265136 h 358407"/>
                <a:gd name="connsiteX6" fmla="*/ 123791 w 358544"/>
                <a:gd name="connsiteY6" fmla="*/ 259867 h 358407"/>
                <a:gd name="connsiteX7" fmla="*/ 119669 w 358544"/>
                <a:gd name="connsiteY7" fmla="*/ 232964 h 358407"/>
                <a:gd name="connsiteX8" fmla="*/ 194946 w 358544"/>
                <a:gd name="connsiteY8" fmla="*/ 232964 h 358407"/>
                <a:gd name="connsiteX9" fmla="*/ 242030 w 358544"/>
                <a:gd name="connsiteY9" fmla="*/ 180969 h 358407"/>
                <a:gd name="connsiteX10" fmla="*/ 242030 w 358544"/>
                <a:gd name="connsiteY10" fmla="*/ 179213 h 358407"/>
                <a:gd name="connsiteX11" fmla="*/ 240667 w 358544"/>
                <a:gd name="connsiteY11" fmla="*/ 143367 h 358407"/>
                <a:gd name="connsiteX12" fmla="*/ 117894 w 358544"/>
                <a:gd name="connsiteY12" fmla="*/ 143367 h 358407"/>
                <a:gd name="connsiteX13" fmla="*/ 117303 w 358544"/>
                <a:gd name="connsiteY13" fmla="*/ 152113 h 358407"/>
                <a:gd name="connsiteX14" fmla="*/ 119669 w 358544"/>
                <a:gd name="connsiteY14" fmla="*/ 232964 h 358407"/>
                <a:gd name="connsiteX15" fmla="*/ 286819 w 358544"/>
                <a:gd name="connsiteY15" fmla="*/ 170233 h 358407"/>
                <a:gd name="connsiteX16" fmla="*/ 357347 w 358544"/>
                <a:gd name="connsiteY16" fmla="*/ 199950 h 358407"/>
                <a:gd name="connsiteX17" fmla="*/ 354963 w 358544"/>
                <a:gd name="connsiteY17" fmla="*/ 143349 h 358407"/>
                <a:gd name="connsiteX18" fmla="*/ 267677 w 358544"/>
                <a:gd name="connsiteY18" fmla="*/ 143349 h 358407"/>
                <a:gd name="connsiteX19" fmla="*/ 268359 w 358544"/>
                <a:gd name="connsiteY19" fmla="*/ 155124 h 358407"/>
                <a:gd name="connsiteX20" fmla="*/ 268878 w 358544"/>
                <a:gd name="connsiteY20" fmla="*/ 171864 h 358407"/>
                <a:gd name="connsiteX21" fmla="*/ 286819 w 358544"/>
                <a:gd name="connsiteY21" fmla="*/ 170233 h 358407"/>
                <a:gd name="connsiteX22" fmla="*/ 19156 w 358544"/>
                <a:gd name="connsiteY22" fmla="*/ 259867 h 358407"/>
                <a:gd name="connsiteX23" fmla="*/ 96333 w 358544"/>
                <a:gd name="connsiteY23" fmla="*/ 259867 h 358407"/>
                <a:gd name="connsiteX24" fmla="*/ 128451 w 358544"/>
                <a:gd name="connsiteY24" fmla="*/ 351149 h 358407"/>
                <a:gd name="connsiteX25" fmla="*/ 21773 w 358544"/>
                <a:gd name="connsiteY25" fmla="*/ 264867 h 358407"/>
                <a:gd name="connsiteX26" fmla="*/ 19156 w 358544"/>
                <a:gd name="connsiteY26" fmla="*/ 259867 h 358407"/>
                <a:gd name="connsiteX27" fmla="*/ 3617 w 358544"/>
                <a:gd name="connsiteY27" fmla="*/ 143349 h 358407"/>
                <a:gd name="connsiteX28" fmla="*/ 90902 w 358544"/>
                <a:gd name="connsiteY28" fmla="*/ 143349 h 358407"/>
                <a:gd name="connsiteX29" fmla="*/ 91494 w 358544"/>
                <a:gd name="connsiteY29" fmla="*/ 222569 h 358407"/>
                <a:gd name="connsiteX30" fmla="*/ 92515 w 358544"/>
                <a:gd name="connsiteY30" fmla="*/ 232964 h 358407"/>
                <a:gd name="connsiteX31" fmla="*/ 8223 w 358544"/>
                <a:gd name="connsiteY31" fmla="*/ 232964 h 358407"/>
                <a:gd name="connsiteX32" fmla="*/ 3599 w 358544"/>
                <a:gd name="connsiteY32" fmla="*/ 143349 h 358407"/>
                <a:gd name="connsiteX33" fmla="*/ 232046 w 358544"/>
                <a:gd name="connsiteY33" fmla="*/ 10306 h 358407"/>
                <a:gd name="connsiteX34" fmla="*/ 230111 w 358544"/>
                <a:gd name="connsiteY34" fmla="*/ 7259 h 358407"/>
                <a:gd name="connsiteX35" fmla="*/ 347256 w 358544"/>
                <a:gd name="connsiteY35" fmla="*/ 116464 h 358407"/>
                <a:gd name="connsiteX36" fmla="*/ 264989 w 358544"/>
                <a:gd name="connsiteY36" fmla="*/ 116464 h 358407"/>
                <a:gd name="connsiteX37" fmla="*/ 232046 w 358544"/>
                <a:gd name="connsiteY37" fmla="*/ 10306 h 358407"/>
                <a:gd name="connsiteX38" fmla="*/ 126264 w 358544"/>
                <a:gd name="connsiteY38" fmla="*/ 7922 h 358407"/>
                <a:gd name="connsiteX39" fmla="*/ 128451 w 358544"/>
                <a:gd name="connsiteY39" fmla="*/ 7259 h 358407"/>
                <a:gd name="connsiteX40" fmla="*/ 94684 w 358544"/>
                <a:gd name="connsiteY40" fmla="*/ 108578 h 358407"/>
                <a:gd name="connsiteX41" fmla="*/ 93573 w 358544"/>
                <a:gd name="connsiteY41" fmla="*/ 116464 h 358407"/>
                <a:gd name="connsiteX42" fmla="*/ 11342 w 358544"/>
                <a:gd name="connsiteY42" fmla="*/ 116464 h 358407"/>
                <a:gd name="connsiteX43" fmla="*/ 126282 w 358544"/>
                <a:gd name="connsiteY43" fmla="*/ 7904 h 358407"/>
                <a:gd name="connsiteX44" fmla="*/ 179281 w 358544"/>
                <a:gd name="connsiteY44" fmla="*/ 0 h 358407"/>
                <a:gd name="connsiteX45" fmla="*/ 236886 w 358544"/>
                <a:gd name="connsiteY45" fmla="*/ 110818 h 358407"/>
                <a:gd name="connsiteX46" fmla="*/ 237728 w 358544"/>
                <a:gd name="connsiteY46" fmla="*/ 116464 h 358407"/>
                <a:gd name="connsiteX47" fmla="*/ 120834 w 358544"/>
                <a:gd name="connsiteY47" fmla="*/ 116464 h 358407"/>
                <a:gd name="connsiteX48" fmla="*/ 179281 w 358544"/>
                <a:gd name="connsiteY48" fmla="*/ 0 h 35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58544" h="358407">
                  <a:moveTo>
                    <a:pt x="123791" y="259849"/>
                  </a:moveTo>
                  <a:lnTo>
                    <a:pt x="188637" y="259849"/>
                  </a:lnTo>
                  <a:cubicBezTo>
                    <a:pt x="188386" y="262806"/>
                    <a:pt x="188242" y="265799"/>
                    <a:pt x="188242" y="268810"/>
                  </a:cubicBezTo>
                  <a:cubicBezTo>
                    <a:pt x="188242" y="290336"/>
                    <a:pt x="196433" y="311127"/>
                    <a:pt x="211041" y="331326"/>
                  </a:cubicBezTo>
                  <a:cubicBezTo>
                    <a:pt x="201362" y="348514"/>
                    <a:pt x="190304" y="358408"/>
                    <a:pt x="179281" y="358408"/>
                  </a:cubicBezTo>
                  <a:cubicBezTo>
                    <a:pt x="157827" y="358408"/>
                    <a:pt x="136265" y="320877"/>
                    <a:pt x="124831" y="265136"/>
                  </a:cubicBezTo>
                  <a:lnTo>
                    <a:pt x="123791" y="259867"/>
                  </a:lnTo>
                  <a:close/>
                  <a:moveTo>
                    <a:pt x="119669" y="232964"/>
                  </a:moveTo>
                  <a:lnTo>
                    <a:pt x="194946" y="232964"/>
                  </a:lnTo>
                  <a:cubicBezTo>
                    <a:pt x="203764" y="210464"/>
                    <a:pt x="220511" y="191969"/>
                    <a:pt x="242030" y="180969"/>
                  </a:cubicBezTo>
                  <a:lnTo>
                    <a:pt x="242030" y="179213"/>
                  </a:lnTo>
                  <a:cubicBezTo>
                    <a:pt x="242030" y="166918"/>
                    <a:pt x="241564" y="154927"/>
                    <a:pt x="240667" y="143367"/>
                  </a:cubicBezTo>
                  <a:lnTo>
                    <a:pt x="117894" y="143367"/>
                  </a:lnTo>
                  <a:lnTo>
                    <a:pt x="117303" y="152113"/>
                  </a:lnTo>
                  <a:cubicBezTo>
                    <a:pt x="115745" y="179080"/>
                    <a:pt x="116537" y="206133"/>
                    <a:pt x="119669" y="232964"/>
                  </a:cubicBezTo>
                  <a:close/>
                  <a:moveTo>
                    <a:pt x="286819" y="170233"/>
                  </a:moveTo>
                  <a:cubicBezTo>
                    <a:pt x="314475" y="170233"/>
                    <a:pt x="339459" y="181615"/>
                    <a:pt x="357347" y="199950"/>
                  </a:cubicBezTo>
                  <a:cubicBezTo>
                    <a:pt x="359530" y="181075"/>
                    <a:pt x="358725" y="161974"/>
                    <a:pt x="354963" y="143349"/>
                  </a:cubicBezTo>
                  <a:lnTo>
                    <a:pt x="267677" y="143349"/>
                  </a:lnTo>
                  <a:lnTo>
                    <a:pt x="268359" y="155124"/>
                  </a:lnTo>
                  <a:cubicBezTo>
                    <a:pt x="268627" y="160645"/>
                    <a:pt x="268789" y="166237"/>
                    <a:pt x="268878" y="171864"/>
                  </a:cubicBezTo>
                  <a:cubicBezTo>
                    <a:pt x="274685" y="170789"/>
                    <a:pt x="280708" y="170233"/>
                    <a:pt x="286819" y="170233"/>
                  </a:cubicBezTo>
                  <a:close/>
                  <a:moveTo>
                    <a:pt x="19156" y="259867"/>
                  </a:moveTo>
                  <a:lnTo>
                    <a:pt x="96333" y="259867"/>
                  </a:lnTo>
                  <a:cubicBezTo>
                    <a:pt x="102857" y="297183"/>
                    <a:pt x="113951" y="328942"/>
                    <a:pt x="128451" y="351149"/>
                  </a:cubicBezTo>
                  <a:cubicBezTo>
                    <a:pt x="82882" y="337624"/>
                    <a:pt x="44525" y="306601"/>
                    <a:pt x="21773" y="264867"/>
                  </a:cubicBezTo>
                  <a:lnTo>
                    <a:pt x="19156" y="259867"/>
                  </a:lnTo>
                  <a:close/>
                  <a:moveTo>
                    <a:pt x="3617" y="143349"/>
                  </a:moveTo>
                  <a:lnTo>
                    <a:pt x="90902" y="143349"/>
                  </a:lnTo>
                  <a:cubicBezTo>
                    <a:pt x="89027" y="169730"/>
                    <a:pt x="89225" y="196218"/>
                    <a:pt x="91494" y="222569"/>
                  </a:cubicBezTo>
                  <a:lnTo>
                    <a:pt x="92515" y="232964"/>
                  </a:lnTo>
                  <a:lnTo>
                    <a:pt x="8223" y="232964"/>
                  </a:lnTo>
                  <a:cubicBezTo>
                    <a:pt x="-856" y="203961"/>
                    <a:pt x="-2447" y="173132"/>
                    <a:pt x="3599" y="143349"/>
                  </a:cubicBezTo>
                  <a:close/>
                  <a:moveTo>
                    <a:pt x="232046" y="10306"/>
                  </a:moveTo>
                  <a:lnTo>
                    <a:pt x="230111" y="7259"/>
                  </a:lnTo>
                  <a:cubicBezTo>
                    <a:pt x="284117" y="23288"/>
                    <a:pt x="327481" y="63714"/>
                    <a:pt x="347256" y="116464"/>
                  </a:cubicBezTo>
                  <a:lnTo>
                    <a:pt x="264989" y="116464"/>
                  </a:lnTo>
                  <a:cubicBezTo>
                    <a:pt x="259325" y="73162"/>
                    <a:pt x="247837" y="35954"/>
                    <a:pt x="232046" y="10306"/>
                  </a:cubicBezTo>
                  <a:close/>
                  <a:moveTo>
                    <a:pt x="126264" y="7922"/>
                  </a:moveTo>
                  <a:lnTo>
                    <a:pt x="128451" y="7259"/>
                  </a:lnTo>
                  <a:cubicBezTo>
                    <a:pt x="112661" y="31455"/>
                    <a:pt x="100921" y="66925"/>
                    <a:pt x="94684" y="108578"/>
                  </a:cubicBezTo>
                  <a:lnTo>
                    <a:pt x="93573" y="116464"/>
                  </a:lnTo>
                  <a:lnTo>
                    <a:pt x="11342" y="116464"/>
                  </a:lnTo>
                  <a:cubicBezTo>
                    <a:pt x="30827" y="64464"/>
                    <a:pt x="73255" y="24392"/>
                    <a:pt x="126282" y="7904"/>
                  </a:cubicBezTo>
                  <a:close/>
                  <a:moveTo>
                    <a:pt x="179281" y="0"/>
                  </a:moveTo>
                  <a:cubicBezTo>
                    <a:pt x="202921" y="0"/>
                    <a:pt x="226705" y="45560"/>
                    <a:pt x="236886" y="110818"/>
                  </a:cubicBezTo>
                  <a:lnTo>
                    <a:pt x="237728" y="116464"/>
                  </a:lnTo>
                  <a:lnTo>
                    <a:pt x="120834" y="116464"/>
                  </a:lnTo>
                  <a:cubicBezTo>
                    <a:pt x="130530" y="48195"/>
                    <a:pt x="154977" y="0"/>
                    <a:pt x="179281" y="0"/>
                  </a:cubicBezTo>
                  <a:close/>
                </a:path>
              </a:pathLst>
            </a:cu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97" name="Freeform 96">
              <a:extLst>
                <a:ext uri="{FF2B5EF4-FFF2-40B4-BE49-F238E27FC236}">
                  <a16:creationId xmlns:a16="http://schemas.microsoft.com/office/drawing/2014/main" id="{7DBB8B48-6F2D-8BF9-CD9A-4CCC3F6595EC}"/>
                </a:ext>
                <a:ext uri="{C183D7F6-B498-43B3-948B-1728B52AA6E4}">
                  <adec:decorative xmlns:adec="http://schemas.microsoft.com/office/drawing/2017/decorative" val="1"/>
                </a:ext>
              </a:extLst>
            </p:cNvPr>
            <p:cNvSpPr/>
            <p:nvPr/>
          </p:nvSpPr>
          <p:spPr>
            <a:xfrm>
              <a:off x="1478903" y="3579865"/>
              <a:ext cx="161307" cy="188191"/>
            </a:xfrm>
            <a:custGeom>
              <a:avLst/>
              <a:gdLst>
                <a:gd name="connsiteX0" fmla="*/ 161308 w 161307"/>
                <a:gd name="connsiteY0" fmla="*/ 80654 h 188191"/>
                <a:gd name="connsiteX1" fmla="*/ 80654 w 161307"/>
                <a:gd name="connsiteY1" fmla="*/ 0 h 188191"/>
                <a:gd name="connsiteX2" fmla="*/ 0 w 161307"/>
                <a:gd name="connsiteY2" fmla="*/ 80654 h 188191"/>
                <a:gd name="connsiteX3" fmla="*/ 75277 w 161307"/>
                <a:gd name="connsiteY3" fmla="*/ 186400 h 188191"/>
                <a:gd name="connsiteX4" fmla="*/ 86031 w 161307"/>
                <a:gd name="connsiteY4" fmla="*/ 186400 h 188191"/>
                <a:gd name="connsiteX5" fmla="*/ 161308 w 161307"/>
                <a:gd name="connsiteY5" fmla="*/ 80654 h 188191"/>
                <a:gd name="connsiteX6" fmla="*/ 53769 w 161307"/>
                <a:gd name="connsiteY6" fmla="*/ 80654 h 188191"/>
                <a:gd name="connsiteX7" fmla="*/ 80654 w 161307"/>
                <a:gd name="connsiteY7" fmla="*/ 53769 h 188191"/>
                <a:gd name="connsiteX8" fmla="*/ 107539 w 161307"/>
                <a:gd name="connsiteY8" fmla="*/ 80654 h 188191"/>
                <a:gd name="connsiteX9" fmla="*/ 80654 w 161307"/>
                <a:gd name="connsiteY9" fmla="*/ 107539 h 188191"/>
                <a:gd name="connsiteX10" fmla="*/ 53769 w 161307"/>
                <a:gd name="connsiteY10" fmla="*/ 80654 h 18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307" h="188191">
                  <a:moveTo>
                    <a:pt x="161308" y="80654"/>
                  </a:moveTo>
                  <a:cubicBezTo>
                    <a:pt x="161308" y="36110"/>
                    <a:pt x="125198" y="0"/>
                    <a:pt x="80654" y="0"/>
                  </a:cubicBezTo>
                  <a:cubicBezTo>
                    <a:pt x="36110" y="0"/>
                    <a:pt x="0" y="36110"/>
                    <a:pt x="0" y="80654"/>
                  </a:cubicBezTo>
                  <a:cubicBezTo>
                    <a:pt x="0" y="114045"/>
                    <a:pt x="25451" y="149030"/>
                    <a:pt x="75277" y="186400"/>
                  </a:cubicBezTo>
                  <a:cubicBezTo>
                    <a:pt x="78464" y="188789"/>
                    <a:pt x="82844" y="188789"/>
                    <a:pt x="86031" y="186400"/>
                  </a:cubicBezTo>
                  <a:cubicBezTo>
                    <a:pt x="135857" y="149030"/>
                    <a:pt x="161308" y="114045"/>
                    <a:pt x="161308" y="80654"/>
                  </a:cubicBezTo>
                  <a:close/>
                  <a:moveTo>
                    <a:pt x="53769" y="80654"/>
                  </a:moveTo>
                  <a:cubicBezTo>
                    <a:pt x="53769" y="65806"/>
                    <a:pt x="65806" y="53769"/>
                    <a:pt x="80654" y="53769"/>
                  </a:cubicBezTo>
                  <a:cubicBezTo>
                    <a:pt x="95501" y="53769"/>
                    <a:pt x="107539" y="65806"/>
                    <a:pt x="107539" y="80654"/>
                  </a:cubicBezTo>
                  <a:cubicBezTo>
                    <a:pt x="107539" y="95501"/>
                    <a:pt x="95501" y="107539"/>
                    <a:pt x="80654" y="107539"/>
                  </a:cubicBezTo>
                  <a:cubicBezTo>
                    <a:pt x="65806" y="107539"/>
                    <a:pt x="53769" y="95501"/>
                    <a:pt x="53769" y="80654"/>
                  </a:cubicBezTo>
                  <a:close/>
                </a:path>
              </a:pathLst>
            </a:cu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99" name="Graphic 91">
              <a:extLst>
                <a:ext uri="{FF2B5EF4-FFF2-40B4-BE49-F238E27FC236}">
                  <a16:creationId xmlns:a16="http://schemas.microsoft.com/office/drawing/2014/main" id="{BE13A639-E928-616F-5B80-F08E99379AC2}"/>
                </a:ext>
                <a:ext uri="{C183D7F6-B498-43B3-948B-1728B52AA6E4}">
                  <adec:decorative xmlns:adec="http://schemas.microsoft.com/office/drawing/2017/decorative" val="1"/>
                </a:ext>
              </a:extLst>
            </p:cNvPr>
            <p:cNvSpPr/>
            <p:nvPr/>
          </p:nvSpPr>
          <p:spPr>
            <a:xfrm>
              <a:off x="1286424" y="4343212"/>
              <a:ext cx="335595" cy="349490"/>
            </a:xfrm>
            <a:custGeom>
              <a:avLst/>
              <a:gdLst>
                <a:gd name="connsiteX0" fmla="*/ 167986 w 335595"/>
                <a:gd name="connsiteY0" fmla="*/ 0 h 349490"/>
                <a:gd name="connsiteX1" fmla="*/ 207094 w 335595"/>
                <a:gd name="connsiteY1" fmla="*/ 4535 h 349490"/>
                <a:gd name="connsiteX2" fmla="*/ 217526 w 335595"/>
                <a:gd name="connsiteY2" fmla="*/ 16167 h 349490"/>
                <a:gd name="connsiteX3" fmla="*/ 220572 w 335595"/>
                <a:gd name="connsiteY3" fmla="*/ 43535 h 349490"/>
                <a:gd name="connsiteX4" fmla="*/ 247973 w 335595"/>
                <a:gd name="connsiteY4" fmla="*/ 65439 h 349490"/>
                <a:gd name="connsiteX5" fmla="*/ 255110 w 335595"/>
                <a:gd name="connsiteY5" fmla="*/ 63537 h 349490"/>
                <a:gd name="connsiteX6" fmla="*/ 280220 w 335595"/>
                <a:gd name="connsiteY6" fmla="*/ 52515 h 349490"/>
                <a:gd name="connsiteX7" fmla="*/ 295455 w 335595"/>
                <a:gd name="connsiteY7" fmla="*/ 55633 h 349490"/>
                <a:gd name="connsiteX8" fmla="*/ 334958 w 335595"/>
                <a:gd name="connsiteY8" fmla="*/ 123598 h 349490"/>
                <a:gd name="connsiteX9" fmla="*/ 330100 w 335595"/>
                <a:gd name="connsiteY9" fmla="*/ 138384 h 349490"/>
                <a:gd name="connsiteX10" fmla="*/ 307840 w 335595"/>
                <a:gd name="connsiteY10" fmla="*/ 154802 h 349490"/>
                <a:gd name="connsiteX11" fmla="*/ 302545 w 335595"/>
                <a:gd name="connsiteY11" fmla="*/ 189404 h 349490"/>
                <a:gd name="connsiteX12" fmla="*/ 307840 w 335595"/>
                <a:gd name="connsiteY12" fmla="*/ 194698 h 349490"/>
                <a:gd name="connsiteX13" fmla="*/ 330118 w 335595"/>
                <a:gd name="connsiteY13" fmla="*/ 211098 h 349490"/>
                <a:gd name="connsiteX14" fmla="*/ 334993 w 335595"/>
                <a:gd name="connsiteY14" fmla="*/ 225903 h 349490"/>
                <a:gd name="connsiteX15" fmla="*/ 295491 w 335595"/>
                <a:gd name="connsiteY15" fmla="*/ 293867 h 349490"/>
                <a:gd name="connsiteX16" fmla="*/ 280292 w 335595"/>
                <a:gd name="connsiteY16" fmla="*/ 297003 h 349490"/>
                <a:gd name="connsiteX17" fmla="*/ 255074 w 335595"/>
                <a:gd name="connsiteY17" fmla="*/ 285945 h 349490"/>
                <a:gd name="connsiteX18" fmla="*/ 222490 w 335595"/>
                <a:gd name="connsiteY18" fmla="*/ 298665 h 349490"/>
                <a:gd name="connsiteX19" fmla="*/ 220555 w 335595"/>
                <a:gd name="connsiteY19" fmla="*/ 305911 h 349490"/>
                <a:gd name="connsiteX20" fmla="*/ 217526 w 335595"/>
                <a:gd name="connsiteY20" fmla="*/ 333262 h 349490"/>
                <a:gd name="connsiteX21" fmla="*/ 207274 w 335595"/>
                <a:gd name="connsiteY21" fmla="*/ 344858 h 349490"/>
                <a:gd name="connsiteX22" fmla="*/ 128304 w 335595"/>
                <a:gd name="connsiteY22" fmla="*/ 344858 h 349490"/>
                <a:gd name="connsiteX23" fmla="*/ 118052 w 335595"/>
                <a:gd name="connsiteY23" fmla="*/ 333262 h 349490"/>
                <a:gd name="connsiteX24" fmla="*/ 115041 w 335595"/>
                <a:gd name="connsiteY24" fmla="*/ 305947 h 349490"/>
                <a:gd name="connsiteX25" fmla="*/ 87625 w 335595"/>
                <a:gd name="connsiteY25" fmla="*/ 284144 h 349490"/>
                <a:gd name="connsiteX26" fmla="*/ 80521 w 335595"/>
                <a:gd name="connsiteY26" fmla="*/ 286052 h 349490"/>
                <a:gd name="connsiteX27" fmla="*/ 55322 w 335595"/>
                <a:gd name="connsiteY27" fmla="*/ 297093 h 349490"/>
                <a:gd name="connsiteX28" fmla="*/ 40105 w 335595"/>
                <a:gd name="connsiteY28" fmla="*/ 293956 h 349490"/>
                <a:gd name="connsiteX29" fmla="*/ 602 w 335595"/>
                <a:gd name="connsiteY29" fmla="*/ 225920 h 349490"/>
                <a:gd name="connsiteX30" fmla="*/ 5478 w 335595"/>
                <a:gd name="connsiteY30" fmla="*/ 211116 h 349490"/>
                <a:gd name="connsiteX31" fmla="*/ 27756 w 335595"/>
                <a:gd name="connsiteY31" fmla="*/ 194698 h 349490"/>
                <a:gd name="connsiteX32" fmla="*/ 33082 w 335595"/>
                <a:gd name="connsiteY32" fmla="*/ 160127 h 349490"/>
                <a:gd name="connsiteX33" fmla="*/ 27756 w 335595"/>
                <a:gd name="connsiteY33" fmla="*/ 154802 h 349490"/>
                <a:gd name="connsiteX34" fmla="*/ 5478 w 335595"/>
                <a:gd name="connsiteY34" fmla="*/ 138420 h 349490"/>
                <a:gd name="connsiteX35" fmla="*/ 620 w 335595"/>
                <a:gd name="connsiteY35" fmla="*/ 123616 h 349490"/>
                <a:gd name="connsiteX36" fmla="*/ 40123 w 335595"/>
                <a:gd name="connsiteY36" fmla="*/ 55651 h 349490"/>
                <a:gd name="connsiteX37" fmla="*/ 55357 w 335595"/>
                <a:gd name="connsiteY37" fmla="*/ 52533 h 349490"/>
                <a:gd name="connsiteX38" fmla="*/ 80450 w 335595"/>
                <a:gd name="connsiteY38" fmla="*/ 63555 h 349490"/>
                <a:gd name="connsiteX39" fmla="*/ 113145 w 335595"/>
                <a:gd name="connsiteY39" fmla="*/ 50634 h 349490"/>
                <a:gd name="connsiteX40" fmla="*/ 115041 w 335595"/>
                <a:gd name="connsiteY40" fmla="*/ 43517 h 349490"/>
                <a:gd name="connsiteX41" fmla="*/ 118088 w 335595"/>
                <a:gd name="connsiteY41" fmla="*/ 16167 h 349490"/>
                <a:gd name="connsiteX42" fmla="*/ 128537 w 335595"/>
                <a:gd name="connsiteY42" fmla="*/ 4517 h 349490"/>
                <a:gd name="connsiteX43" fmla="*/ 167986 w 335595"/>
                <a:gd name="connsiteY43" fmla="*/ 0 h 349490"/>
                <a:gd name="connsiteX44" fmla="*/ 167771 w 335595"/>
                <a:gd name="connsiteY44" fmla="*/ 120981 h 349490"/>
                <a:gd name="connsiteX45" fmla="*/ 114002 w 335595"/>
                <a:gd name="connsiteY45" fmla="*/ 174750 h 349490"/>
                <a:gd name="connsiteX46" fmla="*/ 167771 w 335595"/>
                <a:gd name="connsiteY46" fmla="*/ 228519 h 349490"/>
                <a:gd name="connsiteX47" fmla="*/ 221540 w 335595"/>
                <a:gd name="connsiteY47" fmla="*/ 174750 h 349490"/>
                <a:gd name="connsiteX48" fmla="*/ 167771 w 335595"/>
                <a:gd name="connsiteY48" fmla="*/ 120981 h 349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35595" h="349490">
                  <a:moveTo>
                    <a:pt x="167986" y="0"/>
                  </a:moveTo>
                  <a:cubicBezTo>
                    <a:pt x="181142" y="143"/>
                    <a:pt x="194243" y="1667"/>
                    <a:pt x="207094" y="4535"/>
                  </a:cubicBezTo>
                  <a:cubicBezTo>
                    <a:pt x="212699" y="5786"/>
                    <a:pt x="216889" y="10459"/>
                    <a:pt x="217526" y="16167"/>
                  </a:cubicBezTo>
                  <a:lnTo>
                    <a:pt x="220572" y="43535"/>
                  </a:lnTo>
                  <a:cubicBezTo>
                    <a:pt x="222091" y="57150"/>
                    <a:pt x="234359" y="66957"/>
                    <a:pt x="247973" y="65439"/>
                  </a:cubicBezTo>
                  <a:cubicBezTo>
                    <a:pt x="250434" y="65165"/>
                    <a:pt x="252839" y="64524"/>
                    <a:pt x="255110" y="63537"/>
                  </a:cubicBezTo>
                  <a:lnTo>
                    <a:pt x="280220" y="52515"/>
                  </a:lnTo>
                  <a:cubicBezTo>
                    <a:pt x="285445" y="50213"/>
                    <a:pt x="291555" y="51464"/>
                    <a:pt x="295455" y="55633"/>
                  </a:cubicBezTo>
                  <a:cubicBezTo>
                    <a:pt x="313591" y="75010"/>
                    <a:pt x="327098" y="98247"/>
                    <a:pt x="334958" y="123598"/>
                  </a:cubicBezTo>
                  <a:cubicBezTo>
                    <a:pt x="336646" y="129058"/>
                    <a:pt x="334698" y="134989"/>
                    <a:pt x="330100" y="138384"/>
                  </a:cubicBezTo>
                  <a:lnTo>
                    <a:pt x="307840" y="154802"/>
                  </a:lnTo>
                  <a:cubicBezTo>
                    <a:pt x="296823" y="162894"/>
                    <a:pt x="294451" y="178387"/>
                    <a:pt x="302545" y="189404"/>
                  </a:cubicBezTo>
                  <a:cubicBezTo>
                    <a:pt x="304031" y="191426"/>
                    <a:pt x="305816" y="193213"/>
                    <a:pt x="307840" y="194698"/>
                  </a:cubicBezTo>
                  <a:lnTo>
                    <a:pt x="330118" y="211098"/>
                  </a:lnTo>
                  <a:cubicBezTo>
                    <a:pt x="334730" y="214491"/>
                    <a:pt x="336687" y="220432"/>
                    <a:pt x="334993" y="225903"/>
                  </a:cubicBezTo>
                  <a:cubicBezTo>
                    <a:pt x="327131" y="251251"/>
                    <a:pt x="313626" y="274488"/>
                    <a:pt x="295491" y="293867"/>
                  </a:cubicBezTo>
                  <a:cubicBezTo>
                    <a:pt x="291600" y="298027"/>
                    <a:pt x="285511" y="299283"/>
                    <a:pt x="280292" y="297003"/>
                  </a:cubicBezTo>
                  <a:lnTo>
                    <a:pt x="255074" y="285945"/>
                  </a:lnTo>
                  <a:cubicBezTo>
                    <a:pt x="242564" y="280459"/>
                    <a:pt x="227975" y="286155"/>
                    <a:pt x="222490" y="298665"/>
                  </a:cubicBezTo>
                  <a:cubicBezTo>
                    <a:pt x="221481" y="300968"/>
                    <a:pt x="220827" y="303411"/>
                    <a:pt x="220555" y="305911"/>
                  </a:cubicBezTo>
                  <a:lnTo>
                    <a:pt x="217526" y="333262"/>
                  </a:lnTo>
                  <a:cubicBezTo>
                    <a:pt x="216900" y="338904"/>
                    <a:pt x="212797" y="343546"/>
                    <a:pt x="207274" y="344858"/>
                  </a:cubicBezTo>
                  <a:cubicBezTo>
                    <a:pt x="181312" y="351034"/>
                    <a:pt x="154266" y="351034"/>
                    <a:pt x="128304" y="344858"/>
                  </a:cubicBezTo>
                  <a:cubicBezTo>
                    <a:pt x="122781" y="343546"/>
                    <a:pt x="118678" y="338904"/>
                    <a:pt x="118052" y="333262"/>
                  </a:cubicBezTo>
                  <a:lnTo>
                    <a:pt x="115041" y="305947"/>
                  </a:lnTo>
                  <a:cubicBezTo>
                    <a:pt x="113491" y="292356"/>
                    <a:pt x="101217" y="282593"/>
                    <a:pt x="87625" y="284144"/>
                  </a:cubicBezTo>
                  <a:cubicBezTo>
                    <a:pt x="85175" y="284423"/>
                    <a:pt x="82781" y="285067"/>
                    <a:pt x="80521" y="286052"/>
                  </a:cubicBezTo>
                  <a:lnTo>
                    <a:pt x="55322" y="297093"/>
                  </a:lnTo>
                  <a:cubicBezTo>
                    <a:pt x="50098" y="299382"/>
                    <a:pt x="43998" y="298124"/>
                    <a:pt x="40105" y="293956"/>
                  </a:cubicBezTo>
                  <a:cubicBezTo>
                    <a:pt x="21962" y="274557"/>
                    <a:pt x="8455" y="251294"/>
                    <a:pt x="602" y="225920"/>
                  </a:cubicBezTo>
                  <a:cubicBezTo>
                    <a:pt x="-1091" y="220450"/>
                    <a:pt x="865" y="214509"/>
                    <a:pt x="5478" y="211116"/>
                  </a:cubicBezTo>
                  <a:lnTo>
                    <a:pt x="27756" y="194698"/>
                  </a:lnTo>
                  <a:cubicBezTo>
                    <a:pt x="38773" y="186622"/>
                    <a:pt x="41158" y="171144"/>
                    <a:pt x="33082" y="160127"/>
                  </a:cubicBezTo>
                  <a:cubicBezTo>
                    <a:pt x="31589" y="158091"/>
                    <a:pt x="29793" y="156295"/>
                    <a:pt x="27756" y="154802"/>
                  </a:cubicBezTo>
                  <a:lnTo>
                    <a:pt x="5478" y="138420"/>
                  </a:lnTo>
                  <a:cubicBezTo>
                    <a:pt x="872" y="135022"/>
                    <a:pt x="-1077" y="129081"/>
                    <a:pt x="620" y="123616"/>
                  </a:cubicBezTo>
                  <a:cubicBezTo>
                    <a:pt x="8480" y="98265"/>
                    <a:pt x="21986" y="75028"/>
                    <a:pt x="40123" y="55651"/>
                  </a:cubicBezTo>
                  <a:cubicBezTo>
                    <a:pt x="44023" y="51482"/>
                    <a:pt x="50132" y="50231"/>
                    <a:pt x="55357" y="52533"/>
                  </a:cubicBezTo>
                  <a:lnTo>
                    <a:pt x="80450" y="63555"/>
                  </a:lnTo>
                  <a:cubicBezTo>
                    <a:pt x="93047" y="69016"/>
                    <a:pt x="107685" y="63231"/>
                    <a:pt x="113145" y="50634"/>
                  </a:cubicBezTo>
                  <a:cubicBezTo>
                    <a:pt x="114127" y="48369"/>
                    <a:pt x="114766" y="45970"/>
                    <a:pt x="115041" y="43517"/>
                  </a:cubicBezTo>
                  <a:lnTo>
                    <a:pt x="118088" y="16167"/>
                  </a:lnTo>
                  <a:cubicBezTo>
                    <a:pt x="118719" y="10447"/>
                    <a:pt x="122920" y="5763"/>
                    <a:pt x="128537" y="4517"/>
                  </a:cubicBezTo>
                  <a:cubicBezTo>
                    <a:pt x="141388" y="1667"/>
                    <a:pt x="154526" y="161"/>
                    <a:pt x="167986" y="0"/>
                  </a:cubicBezTo>
                  <a:close/>
                  <a:moveTo>
                    <a:pt x="167771" y="120981"/>
                  </a:moveTo>
                  <a:cubicBezTo>
                    <a:pt x="138074" y="120981"/>
                    <a:pt x="114002" y="145053"/>
                    <a:pt x="114002" y="174750"/>
                  </a:cubicBezTo>
                  <a:cubicBezTo>
                    <a:pt x="114002" y="204447"/>
                    <a:pt x="138074" y="228519"/>
                    <a:pt x="167771" y="228519"/>
                  </a:cubicBezTo>
                  <a:cubicBezTo>
                    <a:pt x="197468" y="228519"/>
                    <a:pt x="221540" y="204447"/>
                    <a:pt x="221540" y="174750"/>
                  </a:cubicBezTo>
                  <a:cubicBezTo>
                    <a:pt x="221540" y="145053"/>
                    <a:pt x="197468" y="120981"/>
                    <a:pt x="167771" y="120981"/>
                  </a:cubicBezTo>
                  <a:close/>
                </a:path>
              </a:pathLst>
            </a:custGeom>
            <a:gradFill flip="none" rotWithShape="1">
              <a:gsLst>
                <a:gs pos="80000">
                  <a:srgbClr val="0A6BBA"/>
                </a:gs>
                <a:gs pos="0">
                  <a:srgbClr val="318581"/>
                </a:gs>
              </a:gsLst>
              <a:path path="circle">
                <a:fillToRect l="100000" t="100000"/>
              </a:path>
              <a:tileRect r="-100000" b="-100000"/>
            </a:gradFill>
            <a:effectLst/>
          </p:spPr>
          <p:txBody>
            <a:bodyPr rot="0" spcFirstLastPara="0" vertOverflow="overflow" horzOverflow="overflow" vert="horz" wrap="none" lIns="146957" tIns="25718" rIns="146957" bIns="27432" numCol="1" spcCol="0" rtlCol="0" fromWordArt="0" anchor="t" anchorCtr="0" forceAA="0" compatLnSpc="1">
              <a:prstTxWarp prst="textNoShape">
                <a:avLst/>
              </a:prstTxWarp>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00" name="Graphic 93">
              <a:extLst>
                <a:ext uri="{FF2B5EF4-FFF2-40B4-BE49-F238E27FC236}">
                  <a16:creationId xmlns:a16="http://schemas.microsoft.com/office/drawing/2014/main" id="{CB5F2226-CD5F-5798-2DAA-442E77E30259}"/>
                </a:ext>
                <a:ext uri="{C183D7F6-B498-43B3-948B-1728B52AA6E4}">
                  <adec:decorative xmlns:adec="http://schemas.microsoft.com/office/drawing/2017/decorative" val="1"/>
                </a:ext>
              </a:extLst>
            </p:cNvPr>
            <p:cNvSpPr/>
            <p:nvPr/>
          </p:nvSpPr>
          <p:spPr>
            <a:xfrm>
              <a:off x="1274992" y="5312620"/>
              <a:ext cx="358458" cy="286823"/>
            </a:xfrm>
            <a:custGeom>
              <a:avLst/>
              <a:gdLst>
                <a:gd name="connsiteX0" fmla="*/ 112091 w 358458"/>
                <a:gd name="connsiteY0" fmla="*/ 53823 h 286823"/>
                <a:gd name="connsiteX1" fmla="*/ 143456 w 358458"/>
                <a:gd name="connsiteY1" fmla="*/ 85188 h 286823"/>
                <a:gd name="connsiteX2" fmla="*/ 143456 w 358458"/>
                <a:gd name="connsiteY2" fmla="*/ 255458 h 286823"/>
                <a:gd name="connsiteX3" fmla="*/ 112091 w 358458"/>
                <a:gd name="connsiteY3" fmla="*/ 286823 h 286823"/>
                <a:gd name="connsiteX4" fmla="*/ 31365 w 358458"/>
                <a:gd name="connsiteY4" fmla="*/ 286823 h 286823"/>
                <a:gd name="connsiteX5" fmla="*/ 0 w 358458"/>
                <a:gd name="connsiteY5" fmla="*/ 255458 h 286823"/>
                <a:gd name="connsiteX6" fmla="*/ 0 w 358458"/>
                <a:gd name="connsiteY6" fmla="*/ 85188 h 286823"/>
                <a:gd name="connsiteX7" fmla="*/ 31365 w 358458"/>
                <a:gd name="connsiteY7" fmla="*/ 53823 h 286823"/>
                <a:gd name="connsiteX8" fmla="*/ 112091 w 358458"/>
                <a:gd name="connsiteY8" fmla="*/ 53823 h 286823"/>
                <a:gd name="connsiteX9" fmla="*/ 76209 w 358458"/>
                <a:gd name="connsiteY9" fmla="*/ 224003 h 286823"/>
                <a:gd name="connsiteX10" fmla="*/ 67247 w 358458"/>
                <a:gd name="connsiteY10" fmla="*/ 224003 h 286823"/>
                <a:gd name="connsiteX11" fmla="*/ 53805 w 358458"/>
                <a:gd name="connsiteY11" fmla="*/ 237445 h 286823"/>
                <a:gd name="connsiteX12" fmla="*/ 67247 w 358458"/>
                <a:gd name="connsiteY12" fmla="*/ 250887 h 286823"/>
                <a:gd name="connsiteX13" fmla="*/ 76209 w 358458"/>
                <a:gd name="connsiteY13" fmla="*/ 250887 h 286823"/>
                <a:gd name="connsiteX14" fmla="*/ 89651 w 358458"/>
                <a:gd name="connsiteY14" fmla="*/ 237445 h 286823"/>
                <a:gd name="connsiteX15" fmla="*/ 76209 w 358458"/>
                <a:gd name="connsiteY15" fmla="*/ 224003 h 286823"/>
                <a:gd name="connsiteX16" fmla="*/ 345019 w 358458"/>
                <a:gd name="connsiteY16" fmla="*/ 206115 h 286823"/>
                <a:gd name="connsiteX17" fmla="*/ 358458 w 358458"/>
                <a:gd name="connsiteY17" fmla="*/ 219561 h 286823"/>
                <a:gd name="connsiteX18" fmla="*/ 346848 w 358458"/>
                <a:gd name="connsiteY18" fmla="*/ 232875 h 286823"/>
                <a:gd name="connsiteX19" fmla="*/ 345019 w 358458"/>
                <a:gd name="connsiteY19" fmla="*/ 233000 h 286823"/>
                <a:gd name="connsiteX20" fmla="*/ 161308 w 358458"/>
                <a:gd name="connsiteY20" fmla="*/ 233000 h 286823"/>
                <a:gd name="connsiteX21" fmla="*/ 161308 w 358458"/>
                <a:gd name="connsiteY21" fmla="*/ 206115 h 286823"/>
                <a:gd name="connsiteX22" fmla="*/ 345019 w 358458"/>
                <a:gd name="connsiteY22" fmla="*/ 206115 h 286823"/>
                <a:gd name="connsiteX23" fmla="*/ 291250 w 358458"/>
                <a:gd name="connsiteY23" fmla="*/ 0 h 286823"/>
                <a:gd name="connsiteX24" fmla="*/ 322616 w 358458"/>
                <a:gd name="connsiteY24" fmla="*/ 31365 h 286823"/>
                <a:gd name="connsiteX25" fmla="*/ 322616 w 358458"/>
                <a:gd name="connsiteY25" fmla="*/ 165789 h 286823"/>
                <a:gd name="connsiteX26" fmla="*/ 291250 w 358458"/>
                <a:gd name="connsiteY26" fmla="*/ 197154 h 286823"/>
                <a:gd name="connsiteX27" fmla="*/ 161308 w 358458"/>
                <a:gd name="connsiteY27" fmla="*/ 197154 h 286823"/>
                <a:gd name="connsiteX28" fmla="*/ 161308 w 358458"/>
                <a:gd name="connsiteY28" fmla="*/ 71692 h 286823"/>
                <a:gd name="connsiteX29" fmla="*/ 128150 w 358458"/>
                <a:gd name="connsiteY29" fmla="*/ 35954 h 286823"/>
                <a:gd name="connsiteX30" fmla="*/ 125462 w 358458"/>
                <a:gd name="connsiteY30" fmla="*/ 35846 h 286823"/>
                <a:gd name="connsiteX31" fmla="*/ 35846 w 358458"/>
                <a:gd name="connsiteY31" fmla="*/ 35846 h 286823"/>
                <a:gd name="connsiteX32" fmla="*/ 35846 w 358458"/>
                <a:gd name="connsiteY32" fmla="*/ 31365 h 286823"/>
                <a:gd name="connsiteX33" fmla="*/ 67212 w 358458"/>
                <a:gd name="connsiteY33" fmla="*/ 0 h 286823"/>
                <a:gd name="connsiteX34" fmla="*/ 291250 w 358458"/>
                <a:gd name="connsiteY34" fmla="*/ 0 h 28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8458" h="286823">
                  <a:moveTo>
                    <a:pt x="112091" y="53823"/>
                  </a:moveTo>
                  <a:cubicBezTo>
                    <a:pt x="129423" y="53823"/>
                    <a:pt x="143456" y="67875"/>
                    <a:pt x="143456" y="85188"/>
                  </a:cubicBezTo>
                  <a:lnTo>
                    <a:pt x="143456" y="255458"/>
                  </a:lnTo>
                  <a:cubicBezTo>
                    <a:pt x="143456" y="272780"/>
                    <a:pt x="129414" y="286823"/>
                    <a:pt x="112091" y="286823"/>
                  </a:cubicBezTo>
                  <a:lnTo>
                    <a:pt x="31365" y="286823"/>
                  </a:lnTo>
                  <a:cubicBezTo>
                    <a:pt x="14043" y="286823"/>
                    <a:pt x="0" y="272780"/>
                    <a:pt x="0" y="255458"/>
                  </a:cubicBezTo>
                  <a:lnTo>
                    <a:pt x="0" y="85188"/>
                  </a:lnTo>
                  <a:cubicBezTo>
                    <a:pt x="0" y="67875"/>
                    <a:pt x="14052" y="53823"/>
                    <a:pt x="31365" y="53823"/>
                  </a:cubicBezTo>
                  <a:lnTo>
                    <a:pt x="112091" y="53823"/>
                  </a:lnTo>
                  <a:close/>
                  <a:moveTo>
                    <a:pt x="76209" y="224003"/>
                  </a:moveTo>
                  <a:lnTo>
                    <a:pt x="67247" y="224003"/>
                  </a:lnTo>
                  <a:cubicBezTo>
                    <a:pt x="59823" y="224003"/>
                    <a:pt x="53805" y="230021"/>
                    <a:pt x="53805" y="237445"/>
                  </a:cubicBezTo>
                  <a:cubicBezTo>
                    <a:pt x="53805" y="244869"/>
                    <a:pt x="59823" y="250887"/>
                    <a:pt x="67247" y="250887"/>
                  </a:cubicBezTo>
                  <a:lnTo>
                    <a:pt x="76209" y="250887"/>
                  </a:lnTo>
                  <a:cubicBezTo>
                    <a:pt x="83633" y="250887"/>
                    <a:pt x="89651" y="244869"/>
                    <a:pt x="89651" y="237445"/>
                  </a:cubicBezTo>
                  <a:cubicBezTo>
                    <a:pt x="89651" y="230021"/>
                    <a:pt x="83633" y="224003"/>
                    <a:pt x="76209" y="224003"/>
                  </a:cubicBezTo>
                  <a:close/>
                  <a:moveTo>
                    <a:pt x="345019" y="206115"/>
                  </a:moveTo>
                  <a:cubicBezTo>
                    <a:pt x="352443" y="206117"/>
                    <a:pt x="358460" y="212138"/>
                    <a:pt x="358458" y="219561"/>
                  </a:cubicBezTo>
                  <a:cubicBezTo>
                    <a:pt x="358456" y="226277"/>
                    <a:pt x="353499" y="231959"/>
                    <a:pt x="346848" y="232875"/>
                  </a:cubicBezTo>
                  <a:lnTo>
                    <a:pt x="345019" y="233000"/>
                  </a:lnTo>
                  <a:lnTo>
                    <a:pt x="161308" y="233000"/>
                  </a:lnTo>
                  <a:lnTo>
                    <a:pt x="161308" y="206115"/>
                  </a:lnTo>
                  <a:lnTo>
                    <a:pt x="345019" y="206115"/>
                  </a:lnTo>
                  <a:close/>
                  <a:moveTo>
                    <a:pt x="291250" y="0"/>
                  </a:moveTo>
                  <a:cubicBezTo>
                    <a:pt x="308564" y="0"/>
                    <a:pt x="322616" y="14052"/>
                    <a:pt x="322616" y="31365"/>
                  </a:cubicBezTo>
                  <a:lnTo>
                    <a:pt x="322616" y="165789"/>
                  </a:lnTo>
                  <a:cubicBezTo>
                    <a:pt x="322616" y="183111"/>
                    <a:pt x="308573" y="197154"/>
                    <a:pt x="291250" y="197154"/>
                  </a:cubicBezTo>
                  <a:lnTo>
                    <a:pt x="161308" y="197154"/>
                  </a:lnTo>
                  <a:lnTo>
                    <a:pt x="161308" y="71692"/>
                  </a:lnTo>
                  <a:cubicBezTo>
                    <a:pt x="161304" y="52940"/>
                    <a:pt x="146849" y="37360"/>
                    <a:pt x="128150" y="35954"/>
                  </a:cubicBezTo>
                  <a:lnTo>
                    <a:pt x="125462" y="35846"/>
                  </a:lnTo>
                  <a:lnTo>
                    <a:pt x="35846" y="35846"/>
                  </a:lnTo>
                  <a:lnTo>
                    <a:pt x="35846" y="31365"/>
                  </a:lnTo>
                  <a:cubicBezTo>
                    <a:pt x="35846" y="14052"/>
                    <a:pt x="49898" y="0"/>
                    <a:pt x="67212" y="0"/>
                  </a:cubicBezTo>
                  <a:lnTo>
                    <a:pt x="291250" y="0"/>
                  </a:lnTo>
                  <a:close/>
                </a:path>
              </a:pathLst>
            </a:custGeom>
            <a:gradFill flip="none" rotWithShape="1">
              <a:gsLst>
                <a:gs pos="80000">
                  <a:srgbClr val="0A6BBA"/>
                </a:gs>
                <a:gs pos="0">
                  <a:srgbClr val="318581"/>
                </a:gs>
              </a:gsLst>
              <a:path path="circle">
                <a:fillToRect l="100000" t="100000"/>
              </a:path>
              <a:tileRect r="-100000" b="-100000"/>
            </a:gradFill>
            <a:effectLst/>
          </p:spPr>
          <p:txBody>
            <a:bodyPr rot="0" spcFirstLastPara="0" vertOverflow="overflow" horzOverflow="overflow" vert="horz" wrap="none" lIns="146957" tIns="25718" rIns="146957" bIns="27432" numCol="1" spcCol="0" rtlCol="0" fromWordArt="0" anchor="t" anchorCtr="0" forceAA="0" compatLnSpc="1">
              <a:prstTxWarp prst="textNoShape">
                <a:avLst/>
              </a:prstTxWarp>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FDDBBE27-5248-424C-2F8C-BF1954B67206}"/>
                </a:ext>
                <a:ext uri="{C183D7F6-B498-43B3-948B-1728B52AA6E4}">
                  <adec:decorative xmlns:adec="http://schemas.microsoft.com/office/drawing/2017/decorative" val="1"/>
                </a:ext>
              </a:extLst>
            </p:cNvPr>
            <p:cNvCxnSpPr>
              <a:cxnSpLocks/>
            </p:cNvCxnSpPr>
            <p:nvPr/>
          </p:nvCxnSpPr>
          <p:spPr>
            <a:xfrm>
              <a:off x="3331028" y="2641807"/>
              <a:ext cx="0" cy="2814225"/>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1" name="Oval 50">
              <a:extLst>
                <a:ext uri="{FF2B5EF4-FFF2-40B4-BE49-F238E27FC236}">
                  <a16:creationId xmlns:a16="http://schemas.microsoft.com/office/drawing/2014/main" id="{83E8A704-E841-0D86-8D43-69B1AA410831}"/>
                </a:ext>
                <a:ext uri="{C183D7F6-B498-43B3-948B-1728B52AA6E4}">
                  <adec:decorative xmlns:adec="http://schemas.microsoft.com/office/drawing/2017/decorative" val="1"/>
                </a:ext>
              </a:extLst>
            </p:cNvPr>
            <p:cNvSpPr/>
            <p:nvPr/>
          </p:nvSpPr>
          <p:spPr bwMode="auto">
            <a:xfrm>
              <a:off x="3744841" y="3687617"/>
              <a:ext cx="770800" cy="770800"/>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50" name="Graphic 65">
              <a:extLst>
                <a:ext uri="{FF2B5EF4-FFF2-40B4-BE49-F238E27FC236}">
                  <a16:creationId xmlns:a16="http://schemas.microsoft.com/office/drawing/2014/main" id="{D5087F83-5096-11A0-2A68-7DA8F44D14AA}"/>
                </a:ext>
                <a:ext uri="{C183D7F6-B498-43B3-948B-1728B52AA6E4}">
                  <adec:decorative xmlns:adec="http://schemas.microsoft.com/office/drawing/2017/decorative" val="1"/>
                </a:ext>
              </a:extLst>
            </p:cNvPr>
            <p:cNvSpPr/>
            <p:nvPr/>
          </p:nvSpPr>
          <p:spPr>
            <a:xfrm>
              <a:off x="3982098" y="3887886"/>
              <a:ext cx="296286" cy="370263"/>
            </a:xfrm>
            <a:custGeom>
              <a:avLst/>
              <a:gdLst>
                <a:gd name="connsiteX0" fmla="*/ 396538 w 461421"/>
                <a:gd name="connsiteY0" fmla="*/ 345929 h 576625"/>
                <a:gd name="connsiteX1" fmla="*/ 461422 w 461421"/>
                <a:gd name="connsiteY1" fmla="*/ 410755 h 576625"/>
                <a:gd name="connsiteX2" fmla="*/ 461422 w 461421"/>
                <a:gd name="connsiteY2" fmla="*/ 410784 h 576625"/>
                <a:gd name="connsiteX3" fmla="*/ 461422 w 461421"/>
                <a:gd name="connsiteY3" fmla="*/ 437256 h 576625"/>
                <a:gd name="connsiteX4" fmla="*/ 446628 w 461421"/>
                <a:gd name="connsiteY4" fmla="*/ 483367 h 576625"/>
                <a:gd name="connsiteX5" fmla="*/ 230610 w 461421"/>
                <a:gd name="connsiteY5" fmla="*/ 576626 h 576625"/>
                <a:gd name="connsiteX6" fmla="*/ 14707 w 461421"/>
                <a:gd name="connsiteY6" fmla="*/ 483280 h 576625"/>
                <a:gd name="connsiteX7" fmla="*/ 0 w 461421"/>
                <a:gd name="connsiteY7" fmla="*/ 437285 h 576625"/>
                <a:gd name="connsiteX8" fmla="*/ 0 w 461421"/>
                <a:gd name="connsiteY8" fmla="*/ 410755 h 576625"/>
                <a:gd name="connsiteX9" fmla="*/ 64826 w 461421"/>
                <a:gd name="connsiteY9" fmla="*/ 345871 h 576625"/>
                <a:gd name="connsiteX10" fmla="*/ 64855 w 461421"/>
                <a:gd name="connsiteY10" fmla="*/ 345871 h 576625"/>
                <a:gd name="connsiteX11" fmla="*/ 396509 w 461421"/>
                <a:gd name="connsiteY11" fmla="*/ 345872 h 576625"/>
                <a:gd name="connsiteX12" fmla="*/ 230610 w 461421"/>
                <a:gd name="connsiteY12" fmla="*/ 0 h 576625"/>
                <a:gd name="connsiteX13" fmla="*/ 374795 w 461421"/>
                <a:gd name="connsiteY13" fmla="*/ 144185 h 576625"/>
                <a:gd name="connsiteX14" fmla="*/ 230610 w 461421"/>
                <a:gd name="connsiteY14" fmla="*/ 288370 h 576625"/>
                <a:gd name="connsiteX15" fmla="*/ 86425 w 461421"/>
                <a:gd name="connsiteY15" fmla="*/ 144185 h 576625"/>
                <a:gd name="connsiteX16" fmla="*/ 230610 w 461421"/>
                <a:gd name="connsiteY16" fmla="*/ 0 h 57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1421" h="576625">
                  <a:moveTo>
                    <a:pt x="396538" y="345929"/>
                  </a:moveTo>
                  <a:cubicBezTo>
                    <a:pt x="432356" y="345913"/>
                    <a:pt x="461406" y="374937"/>
                    <a:pt x="461422" y="410755"/>
                  </a:cubicBezTo>
                  <a:cubicBezTo>
                    <a:pt x="461422" y="410764"/>
                    <a:pt x="461422" y="410774"/>
                    <a:pt x="461422" y="410784"/>
                  </a:cubicBezTo>
                  <a:lnTo>
                    <a:pt x="461422" y="437256"/>
                  </a:lnTo>
                  <a:cubicBezTo>
                    <a:pt x="461419" y="453793"/>
                    <a:pt x="456246" y="469915"/>
                    <a:pt x="446628" y="483367"/>
                  </a:cubicBezTo>
                  <a:cubicBezTo>
                    <a:pt x="402046" y="545741"/>
                    <a:pt x="329233" y="576626"/>
                    <a:pt x="230610" y="576626"/>
                  </a:cubicBezTo>
                  <a:cubicBezTo>
                    <a:pt x="131929" y="576626"/>
                    <a:pt x="59174" y="545712"/>
                    <a:pt x="14707" y="483280"/>
                  </a:cubicBezTo>
                  <a:cubicBezTo>
                    <a:pt x="5142" y="469850"/>
                    <a:pt x="2" y="453773"/>
                    <a:pt x="0" y="437285"/>
                  </a:cubicBezTo>
                  <a:lnTo>
                    <a:pt x="0" y="410755"/>
                  </a:lnTo>
                  <a:cubicBezTo>
                    <a:pt x="-16" y="374937"/>
                    <a:pt x="29008" y="345887"/>
                    <a:pt x="64826" y="345871"/>
                  </a:cubicBezTo>
                  <a:cubicBezTo>
                    <a:pt x="64835" y="345871"/>
                    <a:pt x="64845" y="345871"/>
                    <a:pt x="64855" y="345871"/>
                  </a:cubicBezTo>
                  <a:lnTo>
                    <a:pt x="396509" y="345872"/>
                  </a:lnTo>
                  <a:close/>
                  <a:moveTo>
                    <a:pt x="230610" y="0"/>
                  </a:moveTo>
                  <a:cubicBezTo>
                    <a:pt x="310241" y="0"/>
                    <a:pt x="374795" y="64554"/>
                    <a:pt x="374795" y="144185"/>
                  </a:cubicBezTo>
                  <a:cubicBezTo>
                    <a:pt x="374795" y="223817"/>
                    <a:pt x="310241" y="288370"/>
                    <a:pt x="230610" y="288370"/>
                  </a:cubicBezTo>
                  <a:cubicBezTo>
                    <a:pt x="150979" y="288370"/>
                    <a:pt x="86425" y="223817"/>
                    <a:pt x="86425" y="144185"/>
                  </a:cubicBezTo>
                  <a:cubicBezTo>
                    <a:pt x="86425" y="64554"/>
                    <a:pt x="150979" y="0"/>
                    <a:pt x="230610" y="0"/>
                  </a:cubicBezTo>
                  <a:close/>
                </a:path>
              </a:pathLst>
            </a:custGeom>
            <a:solidFill>
              <a:schemeClr val="bg1"/>
            </a:soli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53" name="Title 1">
              <a:extLst>
                <a:ext uri="{FF2B5EF4-FFF2-40B4-BE49-F238E27FC236}">
                  <a16:creationId xmlns:a16="http://schemas.microsoft.com/office/drawing/2014/main" id="{7770451B-0C8A-F30B-A8D9-3965723108E9}"/>
                </a:ext>
                <a:ext uri="{C183D7F6-B498-43B3-948B-1728B52AA6E4}">
                  <adec:decorative xmlns:adec="http://schemas.microsoft.com/office/drawing/2017/decorative" val="1"/>
                </a:ext>
              </a:extLst>
            </p:cNvPr>
            <p:cNvSpPr txBox="1">
              <a:spLocks/>
            </p:cNvSpPr>
            <p:nvPr/>
          </p:nvSpPr>
          <p:spPr>
            <a:xfrm>
              <a:off x="4641309" y="3639422"/>
              <a:ext cx="1721438" cy="376770"/>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612"/>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a:ea typeface="+mn-ea"/>
                  <a:cs typeface="Segoe UI" pitchFamily="34" charset="0"/>
                </a:rPr>
                <a:t>Entra Conditional </a:t>
              </a:r>
              <a:br>
                <a:rPr kumimoji="0" lang="en-US" sz="1200" b="0" i="0" u="none" strike="noStrike" kern="1200" cap="none" spc="0" normalizeH="0" baseline="0" noProof="0">
                  <a:ln w="3175">
                    <a:noFill/>
                  </a:ln>
                  <a:solidFill>
                    <a:srgbClr val="000000"/>
                  </a:solidFill>
                  <a:effectLst/>
                  <a:uLnTx/>
                  <a:uFillTx/>
                  <a:latin typeface="Segoe UI Semibold"/>
                  <a:ea typeface="+mn-ea"/>
                  <a:cs typeface="Segoe UI" pitchFamily="34" charset="0"/>
                </a:rPr>
              </a:br>
              <a:r>
                <a:rPr kumimoji="0" lang="en-US" sz="1200" b="0" i="0" u="none" strike="noStrike" kern="1200" cap="none" spc="0" normalizeH="0" baseline="0" noProof="0">
                  <a:ln w="3175">
                    <a:noFill/>
                  </a:ln>
                  <a:solidFill>
                    <a:srgbClr val="000000"/>
                  </a:solidFill>
                  <a:effectLst/>
                  <a:uLnTx/>
                  <a:uFillTx/>
                  <a:latin typeface="Segoe UI Semibold"/>
                  <a:ea typeface="+mn-ea"/>
                  <a:cs typeface="Segoe UI" pitchFamily="34" charset="0"/>
                </a:rPr>
                <a:t>Access Policies</a:t>
              </a:r>
            </a:p>
          </p:txBody>
        </p:sp>
        <p:cxnSp>
          <p:nvCxnSpPr>
            <p:cNvPr id="54" name="Straight Arrow Connector 53">
              <a:extLst>
                <a:ext uri="{FF2B5EF4-FFF2-40B4-BE49-F238E27FC236}">
                  <a16:creationId xmlns:a16="http://schemas.microsoft.com/office/drawing/2014/main" id="{B8023D14-374E-5321-5267-260B6EACD5FE}"/>
                </a:ext>
                <a:ext uri="{C183D7F6-B498-43B3-948B-1728B52AA6E4}">
                  <adec:decorative xmlns:adec="http://schemas.microsoft.com/office/drawing/2017/decorative" val="1"/>
                </a:ext>
              </a:extLst>
            </p:cNvPr>
            <p:cNvCxnSpPr>
              <a:cxnSpLocks/>
              <a:stCxn id="51" idx="6"/>
            </p:cNvCxnSpPr>
            <p:nvPr/>
          </p:nvCxnSpPr>
          <p:spPr>
            <a:xfrm>
              <a:off x="4515641" y="4073017"/>
              <a:ext cx="2170999"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55" name="Title 1">
              <a:extLst>
                <a:ext uri="{FF2B5EF4-FFF2-40B4-BE49-F238E27FC236}">
                  <a16:creationId xmlns:a16="http://schemas.microsoft.com/office/drawing/2014/main" id="{0F9ADA79-1DD8-BD58-FC73-3D9E274570DC}"/>
                </a:ext>
                <a:ext uri="{C183D7F6-B498-43B3-948B-1728B52AA6E4}">
                  <adec:decorative xmlns:adec="http://schemas.microsoft.com/office/drawing/2017/decorative" val="1"/>
                </a:ext>
              </a:extLst>
            </p:cNvPr>
            <p:cNvSpPr txBox="1">
              <a:spLocks/>
            </p:cNvSpPr>
            <p:nvPr/>
          </p:nvSpPr>
          <p:spPr>
            <a:xfrm>
              <a:off x="4641309" y="4126742"/>
              <a:ext cx="1721438" cy="15388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612"/>
                </a:spcAft>
                <a:buClrTx/>
                <a:buSzTx/>
                <a:buFontTx/>
                <a:buNone/>
                <a:tabLst/>
                <a:defRPr/>
              </a:pPr>
              <a:r>
                <a:rPr kumimoji="0" lang="en-US" sz="1000" b="1" i="0" u="none" strike="noStrike" kern="1200" cap="none" spc="0" normalizeH="0" baseline="0" noProof="0">
                  <a:ln w="3175">
                    <a:noFill/>
                  </a:ln>
                  <a:solidFill>
                    <a:srgbClr val="0078D4"/>
                  </a:solidFill>
                  <a:effectLst/>
                  <a:uLnTx/>
                  <a:uFillTx/>
                  <a:latin typeface="Segoe UI Semibold"/>
                  <a:ea typeface="+mn-ea"/>
                  <a:cs typeface="Segoe UI" pitchFamily="34" charset="0"/>
                </a:rPr>
                <a:t>Inbound</a:t>
              </a:r>
            </a:p>
          </p:txBody>
        </p:sp>
        <p:cxnSp>
          <p:nvCxnSpPr>
            <p:cNvPr id="104" name="Straight Arrow Connector 103">
              <a:extLst>
                <a:ext uri="{FF2B5EF4-FFF2-40B4-BE49-F238E27FC236}">
                  <a16:creationId xmlns:a16="http://schemas.microsoft.com/office/drawing/2014/main" id="{637ED3E2-535A-8A43-AE7C-B6E31D7EDBC8}"/>
                </a:ext>
                <a:ext uri="{C183D7F6-B498-43B3-948B-1728B52AA6E4}">
                  <adec:decorative xmlns:adec="http://schemas.microsoft.com/office/drawing/2017/decorative" val="1"/>
                </a:ext>
              </a:extLst>
            </p:cNvPr>
            <p:cNvCxnSpPr>
              <a:cxnSpLocks/>
            </p:cNvCxnSpPr>
            <p:nvPr/>
          </p:nvCxnSpPr>
          <p:spPr>
            <a:xfrm>
              <a:off x="3331028" y="4073017"/>
              <a:ext cx="413813"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DA912CDF-7ACE-5DAF-0150-411117A9D728}"/>
                </a:ext>
                <a:ext uri="{C183D7F6-B498-43B3-948B-1728B52AA6E4}">
                  <adec:decorative xmlns:adec="http://schemas.microsoft.com/office/drawing/2017/decorative" val="1"/>
                </a:ext>
              </a:extLst>
            </p:cNvPr>
            <p:cNvCxnSpPr>
              <a:cxnSpLocks/>
            </p:cNvCxnSpPr>
            <p:nvPr/>
          </p:nvCxnSpPr>
          <p:spPr>
            <a:xfrm>
              <a:off x="2868638" y="5456031"/>
              <a:ext cx="462390" cy="0"/>
            </a:xfrm>
            <a:prstGeom prst="straightConnector1">
              <a:avLst/>
            </a:prstGeom>
            <a:ln w="12700" cap="rnd">
              <a:solidFill>
                <a:schemeClr val="tx1"/>
              </a:solidFill>
              <a:headEnd type="oval" w="med" len="med"/>
              <a:tailEnd type="none" w="lg" len="sm"/>
            </a:ln>
            <a:effectLst/>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A41E3329-46FE-F9D0-D3ED-A48FF0F0BEB3}"/>
                </a:ext>
                <a:ext uri="{C183D7F6-B498-43B3-948B-1728B52AA6E4}">
                  <adec:decorative xmlns:adec="http://schemas.microsoft.com/office/drawing/2017/decorative" val="1"/>
                </a:ext>
              </a:extLst>
            </p:cNvPr>
            <p:cNvCxnSpPr>
              <a:cxnSpLocks/>
            </p:cNvCxnSpPr>
            <p:nvPr/>
          </p:nvCxnSpPr>
          <p:spPr>
            <a:xfrm>
              <a:off x="2868638" y="4517957"/>
              <a:ext cx="462390" cy="0"/>
            </a:xfrm>
            <a:prstGeom prst="straightConnector1">
              <a:avLst/>
            </a:prstGeom>
            <a:ln w="12700" cap="rnd">
              <a:solidFill>
                <a:schemeClr val="tx1"/>
              </a:solidFill>
              <a:headEnd type="oval" w="med" len="med"/>
              <a:tailEnd type="none" w="lg" len="sm"/>
            </a:ln>
            <a:effectLst/>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B853D7E-DFCD-336E-9C59-5EBD1C64EE75}"/>
                </a:ext>
                <a:ext uri="{C183D7F6-B498-43B3-948B-1728B52AA6E4}">
                  <adec:decorative xmlns:adec="http://schemas.microsoft.com/office/drawing/2017/decorative" val="1"/>
                </a:ext>
              </a:extLst>
            </p:cNvPr>
            <p:cNvCxnSpPr>
              <a:cxnSpLocks/>
            </p:cNvCxnSpPr>
            <p:nvPr/>
          </p:nvCxnSpPr>
          <p:spPr>
            <a:xfrm>
              <a:off x="2868638" y="3579882"/>
              <a:ext cx="462390" cy="0"/>
            </a:xfrm>
            <a:prstGeom prst="straightConnector1">
              <a:avLst/>
            </a:prstGeom>
            <a:ln w="12700" cap="rnd">
              <a:solidFill>
                <a:schemeClr val="tx1"/>
              </a:solidFill>
              <a:headEnd type="oval" w="med" len="med"/>
              <a:tailEnd type="none" w="lg" len="sm"/>
            </a:ln>
            <a:effectLst/>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5FF0AF47-3ED0-D363-2AB6-99001A920750}"/>
                </a:ext>
                <a:ext uri="{C183D7F6-B498-43B3-948B-1728B52AA6E4}">
                  <adec:decorative xmlns:adec="http://schemas.microsoft.com/office/drawing/2017/decorative" val="1"/>
                </a:ext>
              </a:extLst>
            </p:cNvPr>
            <p:cNvCxnSpPr>
              <a:cxnSpLocks/>
            </p:cNvCxnSpPr>
            <p:nvPr/>
          </p:nvCxnSpPr>
          <p:spPr>
            <a:xfrm>
              <a:off x="2868638" y="2641807"/>
              <a:ext cx="462390" cy="0"/>
            </a:xfrm>
            <a:prstGeom prst="straightConnector1">
              <a:avLst/>
            </a:prstGeom>
            <a:ln w="12700" cap="rnd">
              <a:solidFill>
                <a:schemeClr val="tx1"/>
              </a:solidFill>
              <a:headEnd type="oval" w="med" len="med"/>
              <a:tailEnd type="none" w="lg" len="sm"/>
            </a:ln>
            <a:effectLst/>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CC3EDE82-F8C9-EF4D-FCE6-2FC228D30B28}"/>
                </a:ext>
                <a:ext uri="{C183D7F6-B498-43B3-948B-1728B52AA6E4}">
                  <adec:decorative xmlns:adec="http://schemas.microsoft.com/office/drawing/2017/decorative" val="1"/>
                </a:ext>
              </a:extLst>
            </p:cNvPr>
            <p:cNvSpPr txBox="1">
              <a:spLocks/>
            </p:cNvSpPr>
            <p:nvPr/>
          </p:nvSpPr>
          <p:spPr>
            <a:xfrm>
              <a:off x="6686641" y="4492423"/>
              <a:ext cx="1454120" cy="413815"/>
            </a:xfrm>
            <a:prstGeom prst="roundRect">
              <a:avLst>
                <a:gd name="adj" fmla="val 35587"/>
              </a:avLst>
            </a:prstGeom>
            <a:gradFill flip="none" rotWithShape="1">
              <a:gsLst>
                <a:gs pos="80000">
                  <a:srgbClr val="0A6BBA"/>
                </a:gs>
                <a:gs pos="0">
                  <a:srgbClr val="318581"/>
                </a:gs>
              </a:gsLst>
              <a:path path="circle">
                <a:fillToRect l="100000" t="100000"/>
              </a:path>
              <a:tileRect r="-100000" b="-100000"/>
            </a:gradFill>
            <a:effectLst/>
          </p:spPr>
          <p:txBody>
            <a:bodyPr wrap="squar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OneLake</a:t>
              </a: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pic>
          <p:nvPicPr>
            <p:cNvPr id="123" name="Graphic 122">
              <a:extLst>
                <a:ext uri="{FF2B5EF4-FFF2-40B4-BE49-F238E27FC236}">
                  <a16:creationId xmlns:a16="http://schemas.microsoft.com/office/drawing/2014/main" id="{78D0DB35-EBCB-B0D8-9454-DB29270643F4}"/>
                </a:ext>
                <a:ext uri="{C183D7F6-B498-43B3-948B-1728B52AA6E4}">
                  <adec:decorative xmlns:adec="http://schemas.microsoft.com/office/drawing/2017/decorative" val="1"/>
                </a:ext>
              </a:extLst>
            </p:cNvPr>
            <p:cNvPicPr>
              <a:picLocks/>
            </p:cNvPicPr>
            <p:nvPr/>
          </p:nvPicPr>
          <p:blipFill rotWithShape="1">
            <a:blip r:embed="rId3">
              <a:extLst>
                <a:ext uri="{96DAC541-7B7A-43D3-8B79-37D633B846F1}">
                  <asvg:svgBlip xmlns:asvg="http://schemas.microsoft.com/office/drawing/2016/SVG/main" r:embed="rId4"/>
                </a:ext>
              </a:extLst>
            </a:blip>
            <a:srcRect l="-5296" r="-5296"/>
            <a:stretch/>
          </p:blipFill>
          <p:spPr>
            <a:xfrm>
              <a:off x="7454668" y="3950753"/>
              <a:ext cx="421169" cy="380829"/>
            </a:xfrm>
            <a:prstGeom prst="rect">
              <a:avLst/>
            </a:prstGeom>
            <a:effectLst/>
          </p:spPr>
        </p:pic>
        <p:pic>
          <p:nvPicPr>
            <p:cNvPr id="124" name="Graphic 123">
              <a:extLst>
                <a:ext uri="{FF2B5EF4-FFF2-40B4-BE49-F238E27FC236}">
                  <a16:creationId xmlns:a16="http://schemas.microsoft.com/office/drawing/2014/main" id="{5D7BF7B5-D054-AE16-5669-7D63A16BFB92}"/>
                </a:ext>
                <a:ext uri="{C183D7F6-B498-43B3-948B-1728B52AA6E4}">
                  <adec:decorative xmlns:adec="http://schemas.microsoft.com/office/drawing/2017/decorative" val="1"/>
                </a:ext>
              </a:extLst>
            </p:cNvPr>
            <p:cNvPicPr>
              <a:picLocks/>
            </p:cNvPicPr>
            <p:nvPr/>
          </p:nvPicPr>
          <p:blipFill rotWithShape="1">
            <a:blip r:embed="rId5">
              <a:extLst>
                <a:ext uri="{96DAC541-7B7A-43D3-8B79-37D633B846F1}">
                  <asvg:svgBlip xmlns:asvg="http://schemas.microsoft.com/office/drawing/2016/SVG/main" r:embed="rId6"/>
                </a:ext>
              </a:extLst>
            </a:blip>
            <a:srcRect l="-5296" r="-5296"/>
            <a:stretch/>
          </p:blipFill>
          <p:spPr>
            <a:xfrm>
              <a:off x="6941897" y="3471520"/>
              <a:ext cx="445202" cy="402561"/>
            </a:xfrm>
            <a:prstGeom prst="rect">
              <a:avLst/>
            </a:prstGeom>
            <a:effectLst/>
          </p:spPr>
        </p:pic>
        <p:pic>
          <p:nvPicPr>
            <p:cNvPr id="125" name="Graphic 124">
              <a:extLst>
                <a:ext uri="{FF2B5EF4-FFF2-40B4-BE49-F238E27FC236}">
                  <a16:creationId xmlns:a16="http://schemas.microsoft.com/office/drawing/2014/main" id="{F4E6874E-4106-D9A9-D4A5-40FC1CAD479B}"/>
                </a:ext>
                <a:ext uri="{C183D7F6-B498-43B3-948B-1728B52AA6E4}">
                  <adec:decorative xmlns:adec="http://schemas.microsoft.com/office/drawing/2017/decorative" val="1"/>
                </a:ext>
              </a:extLst>
            </p:cNvPr>
            <p:cNvPicPr>
              <a:picLocks/>
            </p:cNvPicPr>
            <p:nvPr/>
          </p:nvPicPr>
          <p:blipFill rotWithShape="1">
            <a:blip r:embed="rId7">
              <a:extLst>
                <a:ext uri="{96DAC541-7B7A-43D3-8B79-37D633B846F1}">
                  <asvg:svgBlip xmlns:asvg="http://schemas.microsoft.com/office/drawing/2016/SVG/main" r:embed="rId8"/>
                </a:ext>
              </a:extLst>
            </a:blip>
            <a:srcRect l="-5296" r="-5296"/>
            <a:stretch/>
          </p:blipFill>
          <p:spPr>
            <a:xfrm>
              <a:off x="7444999" y="3473643"/>
              <a:ext cx="440507" cy="398315"/>
            </a:xfrm>
            <a:prstGeom prst="rect">
              <a:avLst/>
            </a:prstGeom>
            <a:effectLst/>
          </p:spPr>
        </p:pic>
        <p:pic>
          <p:nvPicPr>
            <p:cNvPr id="126" name="Graphic 125">
              <a:extLst>
                <a:ext uri="{FF2B5EF4-FFF2-40B4-BE49-F238E27FC236}">
                  <a16:creationId xmlns:a16="http://schemas.microsoft.com/office/drawing/2014/main" id="{13B2840B-3ACE-8943-3D56-FF941DA155A8}"/>
                </a:ext>
                <a:ext uri="{C183D7F6-B498-43B3-948B-1728B52AA6E4}">
                  <adec:decorative xmlns:adec="http://schemas.microsoft.com/office/drawing/2017/decorative" val="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5296" r="-5296"/>
            <a:stretch/>
          </p:blipFill>
          <p:spPr>
            <a:xfrm>
              <a:off x="6953913" y="3950752"/>
              <a:ext cx="421171" cy="380831"/>
            </a:xfrm>
            <a:prstGeom prst="rect">
              <a:avLst/>
            </a:prstGeom>
            <a:effectLst/>
          </p:spPr>
        </p:pic>
        <p:sp>
          <p:nvSpPr>
            <p:cNvPr id="120" name="Rounded Rectangle 14">
              <a:extLst>
                <a:ext uri="{FF2B5EF4-FFF2-40B4-BE49-F238E27FC236}">
                  <a16:creationId xmlns:a16="http://schemas.microsoft.com/office/drawing/2014/main" id="{42A8EFA2-7711-C1AD-D1C0-AAF31416F04E}"/>
                </a:ext>
                <a:ext uri="{C183D7F6-B498-43B3-948B-1728B52AA6E4}">
                  <adec:decorative xmlns:adec="http://schemas.microsoft.com/office/drawing/2017/decorative" val="1"/>
                </a:ext>
              </a:extLst>
            </p:cNvPr>
            <p:cNvSpPr>
              <a:spLocks/>
            </p:cNvSpPr>
            <p:nvPr/>
          </p:nvSpPr>
          <p:spPr>
            <a:xfrm>
              <a:off x="6686640" y="3239796"/>
              <a:ext cx="1454108" cy="1666441"/>
            </a:xfrm>
            <a:prstGeom prst="roundRect">
              <a:avLst>
                <a:gd name="adj" fmla="val 1038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30" name="Title 1">
              <a:extLst>
                <a:ext uri="{FF2B5EF4-FFF2-40B4-BE49-F238E27FC236}">
                  <a16:creationId xmlns:a16="http://schemas.microsoft.com/office/drawing/2014/main" id="{9261D4B4-A299-048A-E1AE-00A6AD1D4AEC}"/>
                </a:ext>
                <a:ext uri="{C183D7F6-B498-43B3-948B-1728B52AA6E4}">
                  <adec:decorative xmlns:adec="http://schemas.microsoft.com/office/drawing/2017/decorative" val="1"/>
                </a:ext>
              </a:extLst>
            </p:cNvPr>
            <p:cNvSpPr txBox="1">
              <a:spLocks/>
            </p:cNvSpPr>
            <p:nvPr/>
          </p:nvSpPr>
          <p:spPr>
            <a:xfrm>
              <a:off x="6686641" y="4986898"/>
              <a:ext cx="1462284" cy="183526"/>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612"/>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rPr>
                <a:t>Microsoft Fabric</a:t>
              </a:r>
            </a:p>
          </p:txBody>
        </p:sp>
      </p:grpSp>
      <p:cxnSp>
        <p:nvCxnSpPr>
          <p:cNvPr id="35" name="Straight Connector 34">
            <a:extLst>
              <a:ext uri="{FF2B5EF4-FFF2-40B4-BE49-F238E27FC236}">
                <a16:creationId xmlns:a16="http://schemas.microsoft.com/office/drawing/2014/main" id="{EED8F8F3-8754-DFB2-8CA6-8A8A890B66C6}"/>
              </a:ext>
              <a:ext uri="{C183D7F6-B498-43B3-948B-1728B52AA6E4}">
                <adec:decorative xmlns:adec="http://schemas.microsoft.com/office/drawing/2017/decorative" val="1"/>
              </a:ext>
            </a:extLst>
          </p:cNvPr>
          <p:cNvCxnSpPr>
            <a:cxnSpLocks/>
          </p:cNvCxnSpPr>
          <p:nvPr/>
        </p:nvCxnSpPr>
        <p:spPr>
          <a:xfrm>
            <a:off x="8935903" y="1828800"/>
            <a:ext cx="0" cy="4440238"/>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33" name="Group 132" descr="A flowchart illustrating the decision-making process for access control, where signals from different sources such as devices, networks, and applications are analyzed. Based on these inputs, the system makes a decision to allow full access, restrict access with limitations, or block access entirely, followed by enforcement measures to protect data and resources.">
            <a:extLst>
              <a:ext uri="{FF2B5EF4-FFF2-40B4-BE49-F238E27FC236}">
                <a16:creationId xmlns:a16="http://schemas.microsoft.com/office/drawing/2014/main" id="{C3F06692-2248-7C36-62EF-1C3858AA5912}"/>
              </a:ext>
            </a:extLst>
          </p:cNvPr>
          <p:cNvGrpSpPr/>
          <p:nvPr/>
        </p:nvGrpSpPr>
        <p:grpSpPr>
          <a:xfrm>
            <a:off x="9654218" y="2190389"/>
            <a:ext cx="1409291" cy="3872706"/>
            <a:chOff x="9611187" y="2006054"/>
            <a:chExt cx="1375311" cy="3963542"/>
          </a:xfrm>
        </p:grpSpPr>
        <p:pic>
          <p:nvPicPr>
            <p:cNvPr id="40" name="Picture 2">
              <a:extLst>
                <a:ext uri="{FF2B5EF4-FFF2-40B4-BE49-F238E27FC236}">
                  <a16:creationId xmlns:a16="http://schemas.microsoft.com/office/drawing/2014/main" id="{A5C06849-97D0-3A12-D5FF-4799CF1DA0DB}"/>
                </a:ext>
                <a:ext uri="{C183D7F6-B498-43B3-948B-1728B52AA6E4}">
                  <adec:decorative xmlns:adec="http://schemas.microsoft.com/office/drawing/2017/decorative" val="1"/>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441" t="3331" r="70498" b="2586"/>
            <a:stretch/>
          </p:blipFill>
          <p:spPr bwMode="auto">
            <a:xfrm>
              <a:off x="9661634" y="2006054"/>
              <a:ext cx="1274416" cy="112385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1" name="Picture 2">
              <a:extLst>
                <a:ext uri="{FF2B5EF4-FFF2-40B4-BE49-F238E27FC236}">
                  <a16:creationId xmlns:a16="http://schemas.microsoft.com/office/drawing/2014/main" id="{06E14292-CE04-201F-86B9-880A9C0860BC}"/>
                </a:ext>
                <a:ext uri="{C183D7F6-B498-43B3-948B-1728B52AA6E4}">
                  <adec:decorative xmlns:adec="http://schemas.microsoft.com/office/drawing/2017/decorative" val="1"/>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7220" t="3331" r="32498" b="2586"/>
            <a:stretch/>
          </p:blipFill>
          <p:spPr bwMode="auto">
            <a:xfrm>
              <a:off x="9611187" y="3531623"/>
              <a:ext cx="1375311" cy="112385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a:extLst>
                <a:ext uri="{FF2B5EF4-FFF2-40B4-BE49-F238E27FC236}">
                  <a16:creationId xmlns:a16="http://schemas.microsoft.com/office/drawing/2014/main" id="{C85E720B-0D0D-6E7D-5BA8-7D6569B6B417}"/>
                </a:ext>
                <a:ext uri="{C183D7F6-B498-43B3-948B-1728B52AA6E4}">
                  <adec:decorative xmlns:adec="http://schemas.microsoft.com/office/drawing/2017/decorative" val="1"/>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4400" t="21032" r="2684" b="2586"/>
            <a:stretch/>
          </p:blipFill>
          <p:spPr bwMode="auto">
            <a:xfrm>
              <a:off x="9778454" y="5057192"/>
              <a:ext cx="1040776" cy="91240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43" name="Straight Arrow Connector 42">
              <a:extLst>
                <a:ext uri="{FF2B5EF4-FFF2-40B4-BE49-F238E27FC236}">
                  <a16:creationId xmlns:a16="http://schemas.microsoft.com/office/drawing/2014/main" id="{9111A084-1075-4168-199D-59FEB7AC21B2}"/>
                </a:ext>
                <a:ext uri="{C183D7F6-B498-43B3-948B-1728B52AA6E4}">
                  <adec:decorative xmlns:adec="http://schemas.microsoft.com/office/drawing/2017/decorative" val="1"/>
                </a:ext>
              </a:extLst>
            </p:cNvPr>
            <p:cNvCxnSpPr>
              <a:cxnSpLocks/>
            </p:cNvCxnSpPr>
            <p:nvPr/>
          </p:nvCxnSpPr>
          <p:spPr>
            <a:xfrm>
              <a:off x="10298842" y="4726983"/>
              <a:ext cx="0" cy="256592"/>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4BB770B-E7CB-496C-59E0-272079B2CE15}"/>
                </a:ext>
                <a:ext uri="{C183D7F6-B498-43B3-948B-1728B52AA6E4}">
                  <adec:decorative xmlns:adec="http://schemas.microsoft.com/office/drawing/2017/decorative" val="1"/>
                </a:ext>
              </a:extLst>
            </p:cNvPr>
            <p:cNvCxnSpPr>
              <a:cxnSpLocks/>
            </p:cNvCxnSpPr>
            <p:nvPr/>
          </p:nvCxnSpPr>
          <p:spPr>
            <a:xfrm>
              <a:off x="10298842" y="3208149"/>
              <a:ext cx="0" cy="256592"/>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grpSp>
      <p:sp>
        <p:nvSpPr>
          <p:cNvPr id="2" name="Subtitle 2">
            <a:extLst>
              <a:ext uri="{FF2B5EF4-FFF2-40B4-BE49-F238E27FC236}">
                <a16:creationId xmlns:a16="http://schemas.microsoft.com/office/drawing/2014/main" id="{FCA4B21D-D378-AD16-3294-AB05521AE761}"/>
              </a:ext>
            </a:extLst>
          </p:cNvPr>
          <p:cNvSpPr txBox="1">
            <a:spLocks/>
          </p:cNvSpPr>
          <p:nvPr/>
        </p:nvSpPr>
        <p:spPr>
          <a:xfrm>
            <a:off x="563563" y="1223009"/>
            <a:ext cx="11064557" cy="365126"/>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rgbClr val="000000"/>
                </a:solidFill>
                <a:latin typeface="Segoe Sans Text Light" pitchFamily="2" charset="0"/>
                <a:ea typeface="+mn-ea"/>
                <a:cs typeface="Segoe Sans Text Light" pitchFamily="2" charset="0"/>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a:solidFill>
                  <a:schemeClr val="tx1"/>
                </a:solidFill>
                <a:latin typeface="+mn-lt"/>
                <a:ea typeface="+mn-ea"/>
                <a:cs typeface="Segoe UI"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a:solidFill>
                  <a:schemeClr val="tx1"/>
                </a:solidFill>
                <a:latin typeface="+mn-lt"/>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Common Decisions – Block, Grant, Require MFA</a:t>
            </a:r>
          </a:p>
        </p:txBody>
      </p:sp>
      <p:sp>
        <p:nvSpPr>
          <p:cNvPr id="7" name="Slide Number Placeholder 6">
            <a:extLst>
              <a:ext uri="{FF2B5EF4-FFF2-40B4-BE49-F238E27FC236}">
                <a16:creationId xmlns:a16="http://schemas.microsoft.com/office/drawing/2014/main" id="{59085B95-CCFD-DB0B-E2BC-4595CCE2C343}"/>
              </a:ext>
            </a:extLst>
          </p:cNvPr>
          <p:cNvSpPr>
            <a:spLocks noGrp="1"/>
          </p:cNvSpPr>
          <p:nvPr>
            <p:ph type="sldNum" sz="quarter" idx="11"/>
          </p:nvPr>
        </p:nvSpPr>
        <p:spPr/>
        <p:txBody>
          <a:bodyPr/>
          <a:lstStyle/>
          <a:p>
            <a:fld id="{B1356FBF-028C-F74E-A7B4-9B8ED246DD1B}" type="slidenum">
              <a:rPr lang="en-US" smtClean="0"/>
              <a:pPr/>
              <a:t>115</a:t>
            </a:fld>
            <a:endParaRPr lang="en-US"/>
          </a:p>
        </p:txBody>
      </p:sp>
    </p:spTree>
    <p:extLst>
      <p:ext uri="{BB962C8B-B14F-4D97-AF65-F5344CB8AC3E}">
        <p14:creationId xmlns:p14="http://schemas.microsoft.com/office/powerpoint/2010/main" val="377486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2.59259E-6 L 0 0.03541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100"/>
                                  </p:stCondLst>
                                  <p:childTnLst>
                                    <p:animMotion origin="layout" path="M -2.08333E-7 2.22222E-6 L -2.08333E-7 0.03541 " pathEditMode="relative" rAng="0" ptsTypes="AA">
                                      <p:cBhvr>
                                        <p:cTn id="14" dur="700" spd="-100000" fill="hold"/>
                                        <p:tgtEl>
                                          <p:spTgt spid="10"/>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132"/>
                                        </p:tgtEl>
                                        <p:attrNameLst>
                                          <p:attrName>style.visibility</p:attrName>
                                        </p:attrNameLst>
                                      </p:cBhvr>
                                      <p:to>
                                        <p:strVal val="visible"/>
                                      </p:to>
                                    </p:set>
                                    <p:animEffect transition="in" filter="fade">
                                      <p:cBhvr>
                                        <p:cTn id="17" dur="500"/>
                                        <p:tgtEl>
                                          <p:spTgt spid="132"/>
                                        </p:tgtEl>
                                      </p:cBhvr>
                                    </p:animEffect>
                                  </p:childTnLst>
                                </p:cTn>
                              </p:par>
                              <p:par>
                                <p:cTn id="18" presetID="42" presetClass="path" presetSubtype="0" decel="100000" fill="hold" nodeType="withEffect">
                                  <p:stCondLst>
                                    <p:cond delay="200"/>
                                  </p:stCondLst>
                                  <p:childTnLst>
                                    <p:animMotion origin="layout" path="M -4.375E-6 2.22222E-6 L -4.375E-6 0.03541 " pathEditMode="relative" rAng="0" ptsTypes="AA">
                                      <p:cBhvr>
                                        <p:cTn id="19" dur="700" spd="-100000" fill="hold"/>
                                        <p:tgtEl>
                                          <p:spTgt spid="132"/>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133"/>
                                        </p:tgtEl>
                                        <p:attrNameLst>
                                          <p:attrName>style.visibility</p:attrName>
                                        </p:attrNameLst>
                                      </p:cBhvr>
                                      <p:to>
                                        <p:strVal val="visible"/>
                                      </p:to>
                                    </p:set>
                                    <p:animEffect transition="in" filter="fade">
                                      <p:cBhvr>
                                        <p:cTn id="22" dur="500"/>
                                        <p:tgtEl>
                                          <p:spTgt spid="133"/>
                                        </p:tgtEl>
                                      </p:cBhvr>
                                    </p:animEffect>
                                  </p:childTnLst>
                                </p:cTn>
                              </p:par>
                              <p:par>
                                <p:cTn id="23" presetID="42" presetClass="path" presetSubtype="0" decel="100000" fill="hold" nodeType="withEffect">
                                  <p:stCondLst>
                                    <p:cond delay="200"/>
                                  </p:stCondLst>
                                  <p:childTnLst>
                                    <p:animMotion origin="layout" path="M 6.25E-7 -3.7037E-7 L 6.25E-7 0.03542 " pathEditMode="relative" rAng="0" ptsTypes="AA">
                                      <p:cBhvr>
                                        <p:cTn id="24" dur="700" spd="-100000" fill="hold"/>
                                        <p:tgtEl>
                                          <p:spTgt spid="133"/>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42" presetClass="path" presetSubtype="0" decel="100000" fill="hold" grpId="1" nodeType="withEffect">
                                  <p:stCondLst>
                                    <p:cond delay="0"/>
                                  </p:stCondLst>
                                  <p:childTnLst>
                                    <p:animMotion origin="layout" path="M 0 2.59259E-6 L 0 0.03541 " pathEditMode="relative" rAng="0" ptsTypes="AA">
                                      <p:cBhvr>
                                        <p:cTn id="29" dur="700" spd="-100000" fill="hold"/>
                                        <p:tgtEl>
                                          <p:spTgt spid="2"/>
                                        </p:tgtEl>
                                        <p:attrNameLst>
                                          <p:attrName>ppt_x</p:attrName>
                                          <p:attrName>ppt_y</p:attrName>
                                        </p:attrNameLst>
                                      </p:cBhvr>
                                      <p:rCtr x="0" y="1759"/>
                                    </p:animMotion>
                                  </p:childTnLst>
                                </p:cTn>
                              </p:par>
                              <p:par>
                                <p:cTn id="30" presetID="10" presetClass="entr" presetSubtype="0" fill="hold" nodeType="withEffect">
                                  <p:stCondLst>
                                    <p:cond delay="10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42" presetClass="path" presetSubtype="0" decel="100000" fill="hold" nodeType="withEffect">
                                  <p:stCondLst>
                                    <p:cond delay="100"/>
                                  </p:stCondLst>
                                  <p:childTnLst>
                                    <p:animMotion origin="layout" path="M -8.33333E-7 -2.96296E-6 L -8.33333E-7 0.03542 " pathEditMode="relative" rAng="0" ptsTypes="AA">
                                      <p:cBhvr>
                                        <p:cTn id="34" dur="700" spd="-100000" fill="hold"/>
                                        <p:tgtEl>
                                          <p:spTgt spid="35"/>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par>
                                <p:cTn id="38" presetID="42" presetClass="path" presetSubtype="0" decel="100000" fill="hold" grpId="1" nodeType="withEffect">
                                  <p:stCondLst>
                                    <p:cond delay="100"/>
                                  </p:stCondLst>
                                  <p:childTnLst>
                                    <p:animMotion origin="layout" path="M -8.33333E-7 -2.96296E-6 L -8.33333E-7 0.03542 " pathEditMode="relative" rAng="0" ptsTypes="AA">
                                      <p:cBhvr>
                                        <p:cTn id="3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p:bldP spid="5" grpId="1"/>
      <p:bldP spid="10" grpId="0" animBg="1"/>
      <p:bldP spid="10" grpId="1" animBg="1"/>
      <p:bldP spid="2" grpId="0"/>
      <p:bldP spid="2" grpId="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0189A-0AC8-A2D7-9AF6-425AE3467667}"/>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162FF1E5-0441-82AB-689F-E15EF1401CCD}"/>
              </a:ext>
            </a:extLst>
          </p:cNvPr>
          <p:cNvSpPr>
            <a:spLocks noGrp="1"/>
          </p:cNvSpPr>
          <p:nvPr>
            <p:ph type="title"/>
          </p:nvPr>
        </p:nvSpPr>
        <p:spPr/>
        <p:txBody>
          <a:bodyPr/>
          <a:lstStyle/>
          <a:p>
            <a:r>
              <a:rPr lang="en-US"/>
              <a:t>Tenant level Private Link for Fabric</a:t>
            </a:r>
          </a:p>
        </p:txBody>
      </p:sp>
      <p:sp>
        <p:nvSpPr>
          <p:cNvPr id="20" name="Rounded Rectangle 19">
            <a:extLst>
              <a:ext uri="{FF2B5EF4-FFF2-40B4-BE49-F238E27FC236}">
                <a16:creationId xmlns:a16="http://schemas.microsoft.com/office/drawing/2014/main" id="{2ED70EEC-61F5-DA88-6003-3462BB9A038F}"/>
              </a:ext>
              <a:ext uri="{C183D7F6-B498-43B3-948B-1728B52AA6E4}">
                <adec:decorative xmlns:adec="http://schemas.microsoft.com/office/drawing/2017/decorative" val="1"/>
              </a:ext>
            </a:extLst>
          </p:cNvPr>
          <p:cNvSpPr/>
          <p:nvPr/>
        </p:nvSpPr>
        <p:spPr bwMode="auto">
          <a:xfrm>
            <a:off x="588264" y="1715678"/>
            <a:ext cx="6596761" cy="4553360"/>
          </a:xfrm>
          <a:prstGeom prst="roundRect">
            <a:avLst>
              <a:gd name="adj" fmla="val 349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err="1">
              <a:solidFill>
                <a:srgbClr val="091F2C"/>
              </a:solidFill>
              <a:latin typeface="Segoe Sans Text" panose="020F0502020204030204"/>
              <a:cs typeface="Segoe UI" panose="020B0502040204020203" pitchFamily="34" charset="0"/>
            </a:endParaRPr>
          </a:p>
        </p:txBody>
      </p:sp>
      <p:grpSp>
        <p:nvGrpSpPr>
          <p:cNvPr id="42" name="Group 41" descr="A diagram of a network architecture showing how a private endpoint connects to Microsoft Fabric's OneLake Shortcuts via Azure Private Link, with security policies applied through Entra Conditional Access.">
            <a:extLst>
              <a:ext uri="{FF2B5EF4-FFF2-40B4-BE49-F238E27FC236}">
                <a16:creationId xmlns:a16="http://schemas.microsoft.com/office/drawing/2014/main" id="{3A0D4B41-0368-437A-9CE4-3C4C8137295D}"/>
              </a:ext>
            </a:extLst>
          </p:cNvPr>
          <p:cNvGrpSpPr/>
          <p:nvPr/>
        </p:nvGrpSpPr>
        <p:grpSpPr>
          <a:xfrm>
            <a:off x="1126720" y="1950890"/>
            <a:ext cx="5519847" cy="4082936"/>
            <a:chOff x="1098941" y="1950890"/>
            <a:chExt cx="5519847" cy="4082936"/>
          </a:xfrm>
        </p:grpSpPr>
        <p:pic>
          <p:nvPicPr>
            <p:cNvPr id="18" name="Picture 17">
              <a:extLst>
                <a:ext uri="{FF2B5EF4-FFF2-40B4-BE49-F238E27FC236}">
                  <a16:creationId xmlns:a16="http://schemas.microsoft.com/office/drawing/2014/main" id="{D7D20622-3364-4D05-DCFB-4561E3D3DD5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098941" y="2703242"/>
              <a:ext cx="5519847" cy="3330584"/>
            </a:xfrm>
            <a:prstGeom prst="rect">
              <a:avLst/>
            </a:prstGeom>
          </p:spPr>
        </p:pic>
        <p:pic>
          <p:nvPicPr>
            <p:cNvPr id="19" name="Picture 18">
              <a:extLst>
                <a:ext uri="{FF2B5EF4-FFF2-40B4-BE49-F238E27FC236}">
                  <a16:creationId xmlns:a16="http://schemas.microsoft.com/office/drawing/2014/main" id="{62642B7E-91FB-5385-19A9-6AC8E25B857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098941" y="1950890"/>
              <a:ext cx="1580077" cy="854557"/>
            </a:xfrm>
            <a:prstGeom prst="rect">
              <a:avLst/>
            </a:prstGeom>
          </p:spPr>
        </p:pic>
      </p:grpSp>
      <p:sp>
        <p:nvSpPr>
          <p:cNvPr id="25" name="TextBox 24" descr="On click: What it means:&#10;">
            <a:extLst>
              <a:ext uri="{FF2B5EF4-FFF2-40B4-BE49-F238E27FC236}">
                <a16:creationId xmlns:a16="http://schemas.microsoft.com/office/drawing/2014/main" id="{0BA7D9EF-DC58-9DF2-9BF8-5AB5C0619374}"/>
              </a:ext>
            </a:extLst>
          </p:cNvPr>
          <p:cNvSpPr txBox="1">
            <a:spLocks/>
          </p:cNvSpPr>
          <p:nvPr/>
        </p:nvSpPr>
        <p:spPr>
          <a:xfrm>
            <a:off x="7810394" y="1715678"/>
            <a:ext cx="1572012" cy="336781"/>
          </a:xfrm>
          <a:prstGeom prst="roundRect">
            <a:avLst>
              <a:gd name="adj" fmla="val 35587"/>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What it means:</a:t>
            </a:r>
          </a:p>
        </p:txBody>
      </p:sp>
      <p:sp>
        <p:nvSpPr>
          <p:cNvPr id="37" name="TextBox 36" descr="Number 1">
            <a:extLst>
              <a:ext uri="{FF2B5EF4-FFF2-40B4-BE49-F238E27FC236}">
                <a16:creationId xmlns:a16="http://schemas.microsoft.com/office/drawing/2014/main" id="{E57CCCB1-1598-F3B6-B39A-80B70F3122EC}"/>
              </a:ext>
            </a:extLst>
          </p:cNvPr>
          <p:cNvSpPr txBox="1"/>
          <p:nvPr/>
        </p:nvSpPr>
        <p:spPr>
          <a:xfrm>
            <a:off x="7810393" y="2305071"/>
            <a:ext cx="237600" cy="238036"/>
          </a:xfrm>
          <a:prstGeom prst="ellipse">
            <a:avLst/>
          </a:prstGeom>
          <a:solidFill>
            <a:schemeClr val="tx1"/>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2"/>
                </a:solidFill>
                <a:effectLst/>
                <a:uLnTx/>
                <a:uFillTx/>
                <a:latin typeface="+mj-lt"/>
                <a:ea typeface="+mn-ea"/>
                <a:cs typeface="+mn-cs"/>
              </a:rPr>
              <a:t>1</a:t>
            </a:r>
          </a:p>
        </p:txBody>
      </p:sp>
      <p:sp>
        <p:nvSpPr>
          <p:cNvPr id="28" name="TextBox 27">
            <a:extLst>
              <a:ext uri="{FF2B5EF4-FFF2-40B4-BE49-F238E27FC236}">
                <a16:creationId xmlns:a16="http://schemas.microsoft.com/office/drawing/2014/main" id="{C0B42D00-0F90-B33E-6D4A-FC1FA7E6F9E5}"/>
              </a:ext>
            </a:extLst>
          </p:cNvPr>
          <p:cNvSpPr txBox="1"/>
          <p:nvPr/>
        </p:nvSpPr>
        <p:spPr>
          <a:xfrm>
            <a:off x="8141547" y="2307045"/>
            <a:ext cx="3462189"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j-lt"/>
                <a:ea typeface="+mn-ea"/>
                <a:cs typeface="+mn-cs"/>
              </a:rPr>
              <a:t>Fabric is disconnected from</a:t>
            </a:r>
            <a:br>
              <a:rPr kumimoji="0" lang="en-US" sz="1600" b="0" i="0" u="none" strike="noStrike" kern="1200" cap="none" spc="0" normalizeH="0" baseline="0" noProof="0">
                <a:ln>
                  <a:noFill/>
                </a:ln>
                <a:solidFill>
                  <a:srgbClr val="000000"/>
                </a:solidFill>
                <a:effectLst/>
                <a:uLnTx/>
                <a:uFillTx/>
                <a:latin typeface="+mj-lt"/>
                <a:ea typeface="+mn-ea"/>
                <a:cs typeface="+mn-cs"/>
              </a:rPr>
            </a:br>
            <a:r>
              <a:rPr kumimoji="0" lang="en-US" sz="1600" b="0" i="0" u="none" strike="noStrike" kern="1200" cap="none" spc="0" normalizeH="0" baseline="0" noProof="0">
                <a:ln>
                  <a:noFill/>
                </a:ln>
                <a:solidFill>
                  <a:srgbClr val="000000"/>
                </a:solidFill>
                <a:effectLst/>
                <a:uLnTx/>
                <a:uFillTx/>
                <a:latin typeface="+mj-lt"/>
                <a:ea typeface="+mn-ea"/>
                <a:cs typeface="+mn-cs"/>
              </a:rPr>
              <a:t>the public internet</a:t>
            </a:r>
          </a:p>
        </p:txBody>
      </p:sp>
      <p:sp>
        <p:nvSpPr>
          <p:cNvPr id="38" name="TextBox 37" descr="On click: Number 2">
            <a:extLst>
              <a:ext uri="{FF2B5EF4-FFF2-40B4-BE49-F238E27FC236}">
                <a16:creationId xmlns:a16="http://schemas.microsoft.com/office/drawing/2014/main" id="{B8C8C639-BD61-E1C0-798A-4F91CE6DFDA4}"/>
              </a:ext>
            </a:extLst>
          </p:cNvPr>
          <p:cNvSpPr txBox="1"/>
          <p:nvPr/>
        </p:nvSpPr>
        <p:spPr>
          <a:xfrm>
            <a:off x="7810393" y="3052100"/>
            <a:ext cx="237600" cy="238036"/>
          </a:xfrm>
          <a:prstGeom prst="ellipse">
            <a:avLst/>
          </a:prstGeom>
          <a:solidFill>
            <a:schemeClr val="tx1"/>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2"/>
                </a:solidFill>
                <a:effectLst/>
                <a:uLnTx/>
                <a:uFillTx/>
                <a:latin typeface="+mj-lt"/>
                <a:ea typeface="+mn-ea"/>
                <a:cs typeface="+mn-cs"/>
              </a:rPr>
              <a:t>2</a:t>
            </a:r>
          </a:p>
        </p:txBody>
      </p:sp>
      <p:sp>
        <p:nvSpPr>
          <p:cNvPr id="29" name="TextBox 28">
            <a:extLst>
              <a:ext uri="{FF2B5EF4-FFF2-40B4-BE49-F238E27FC236}">
                <a16:creationId xmlns:a16="http://schemas.microsoft.com/office/drawing/2014/main" id="{243A6647-4726-6B06-4765-9EDC74D94AA2}"/>
              </a:ext>
            </a:extLst>
          </p:cNvPr>
          <p:cNvSpPr txBox="1"/>
          <p:nvPr/>
        </p:nvSpPr>
        <p:spPr>
          <a:xfrm>
            <a:off x="8141547" y="3054074"/>
            <a:ext cx="3462189"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j-lt"/>
                <a:ea typeface="+mn-ea"/>
                <a:cs typeface="+mn-cs"/>
              </a:rPr>
              <a:t>Every users needs to connect to</a:t>
            </a:r>
            <a:br>
              <a:rPr kumimoji="0" lang="en-US" sz="1600" b="0" i="0" u="none" strike="noStrike" kern="1200" cap="none" spc="0" normalizeH="0" baseline="0" noProof="0">
                <a:ln>
                  <a:noFill/>
                </a:ln>
                <a:solidFill>
                  <a:srgbClr val="000000"/>
                </a:solidFill>
                <a:effectLst/>
                <a:uLnTx/>
                <a:uFillTx/>
                <a:latin typeface="+mj-lt"/>
                <a:ea typeface="+mn-ea"/>
                <a:cs typeface="+mn-cs"/>
              </a:rPr>
            </a:br>
            <a:r>
              <a:rPr kumimoji="0" lang="en-US" sz="1600" b="0" i="0" u="none" strike="noStrike" kern="1200" cap="none" spc="0" normalizeH="0" baseline="0" noProof="0">
                <a:ln>
                  <a:noFill/>
                </a:ln>
                <a:solidFill>
                  <a:srgbClr val="000000"/>
                </a:solidFill>
                <a:effectLst/>
                <a:uLnTx/>
                <a:uFillTx/>
                <a:latin typeface="+mj-lt"/>
                <a:ea typeface="+mn-ea"/>
                <a:cs typeface="+mn-cs"/>
              </a:rPr>
              <a:t>the private network to get access</a:t>
            </a:r>
            <a:br>
              <a:rPr kumimoji="0" lang="en-US" sz="1600" b="0" i="0" u="none" strike="noStrike" kern="1200" cap="none" spc="0" normalizeH="0" baseline="0" noProof="0">
                <a:ln>
                  <a:noFill/>
                </a:ln>
                <a:solidFill>
                  <a:srgbClr val="000000"/>
                </a:solidFill>
                <a:effectLst/>
                <a:uLnTx/>
                <a:uFillTx/>
                <a:latin typeface="+mj-lt"/>
                <a:ea typeface="+mn-ea"/>
                <a:cs typeface="+mn-cs"/>
              </a:rPr>
            </a:br>
            <a:r>
              <a:rPr kumimoji="0" lang="en-US" sz="1600" b="0" i="0" u="none" strike="noStrike" kern="1200" cap="none" spc="0" normalizeH="0" baseline="0" noProof="0">
                <a:ln>
                  <a:noFill/>
                </a:ln>
                <a:solidFill>
                  <a:srgbClr val="000000"/>
                </a:solidFill>
                <a:effectLst/>
                <a:uLnTx/>
                <a:uFillTx/>
                <a:latin typeface="+mj-lt"/>
                <a:ea typeface="+mn-ea"/>
                <a:cs typeface="+mn-cs"/>
              </a:rPr>
              <a:t>on every device</a:t>
            </a:r>
          </a:p>
        </p:txBody>
      </p:sp>
      <p:sp>
        <p:nvSpPr>
          <p:cNvPr id="39" name="TextBox 38" descr="On click: Number 3">
            <a:extLst>
              <a:ext uri="{FF2B5EF4-FFF2-40B4-BE49-F238E27FC236}">
                <a16:creationId xmlns:a16="http://schemas.microsoft.com/office/drawing/2014/main" id="{C2A59DAA-6A7C-9230-645F-06C5A3637627}"/>
              </a:ext>
            </a:extLst>
          </p:cNvPr>
          <p:cNvSpPr txBox="1"/>
          <p:nvPr/>
        </p:nvSpPr>
        <p:spPr>
          <a:xfrm>
            <a:off x="7810393" y="4045350"/>
            <a:ext cx="237600" cy="238036"/>
          </a:xfrm>
          <a:prstGeom prst="ellipse">
            <a:avLst/>
          </a:prstGeom>
          <a:solidFill>
            <a:schemeClr val="tx1"/>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2"/>
                </a:solidFill>
                <a:effectLst/>
                <a:uLnTx/>
                <a:uFillTx/>
                <a:latin typeface="+mj-lt"/>
                <a:ea typeface="+mn-ea"/>
                <a:cs typeface="+mn-cs"/>
              </a:rPr>
              <a:t>3</a:t>
            </a:r>
          </a:p>
        </p:txBody>
      </p:sp>
      <p:sp>
        <p:nvSpPr>
          <p:cNvPr id="30" name="TextBox 29">
            <a:extLst>
              <a:ext uri="{FF2B5EF4-FFF2-40B4-BE49-F238E27FC236}">
                <a16:creationId xmlns:a16="http://schemas.microsoft.com/office/drawing/2014/main" id="{CF6A8947-AAD5-2DB6-8C27-FA556D7D600D}"/>
              </a:ext>
            </a:extLst>
          </p:cNvPr>
          <p:cNvSpPr txBox="1"/>
          <p:nvPr/>
        </p:nvSpPr>
        <p:spPr>
          <a:xfrm>
            <a:off x="8141547" y="4047324"/>
            <a:ext cx="3462189"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j-lt"/>
                <a:ea typeface="+mn-ea"/>
                <a:cs typeface="+mn-cs"/>
              </a:rPr>
              <a:t>No longer able to load resources locally (slower reports)</a:t>
            </a:r>
          </a:p>
        </p:txBody>
      </p:sp>
      <p:sp>
        <p:nvSpPr>
          <p:cNvPr id="40" name="TextBox 39" descr="On click: Number 4">
            <a:extLst>
              <a:ext uri="{FF2B5EF4-FFF2-40B4-BE49-F238E27FC236}">
                <a16:creationId xmlns:a16="http://schemas.microsoft.com/office/drawing/2014/main" id="{FFFE85CF-D69A-CA37-903C-4E46CB8A0B74}"/>
              </a:ext>
            </a:extLst>
          </p:cNvPr>
          <p:cNvSpPr txBox="1"/>
          <p:nvPr/>
        </p:nvSpPr>
        <p:spPr>
          <a:xfrm>
            <a:off x="7810393" y="4792379"/>
            <a:ext cx="237600" cy="238036"/>
          </a:xfrm>
          <a:prstGeom prst="ellipse">
            <a:avLst/>
          </a:prstGeom>
          <a:solidFill>
            <a:schemeClr val="tx1"/>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2"/>
                </a:solidFill>
                <a:effectLst/>
                <a:uLnTx/>
                <a:uFillTx/>
                <a:latin typeface="+mj-lt"/>
                <a:ea typeface="+mn-ea"/>
                <a:cs typeface="+mn-cs"/>
              </a:rPr>
              <a:t>4</a:t>
            </a:r>
          </a:p>
        </p:txBody>
      </p:sp>
      <p:sp>
        <p:nvSpPr>
          <p:cNvPr id="31" name="TextBox 30">
            <a:extLst>
              <a:ext uri="{FF2B5EF4-FFF2-40B4-BE49-F238E27FC236}">
                <a16:creationId xmlns:a16="http://schemas.microsoft.com/office/drawing/2014/main" id="{74E566E5-3F6F-6F0A-A86A-6DF7C0119C5C}"/>
              </a:ext>
            </a:extLst>
          </p:cNvPr>
          <p:cNvSpPr txBox="1"/>
          <p:nvPr/>
        </p:nvSpPr>
        <p:spPr>
          <a:xfrm>
            <a:off x="8141547" y="4794353"/>
            <a:ext cx="3462189"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j-lt"/>
                <a:ea typeface="+mn-ea"/>
                <a:cs typeface="+mn-cs"/>
              </a:rPr>
              <a:t>Increases ExpressRoute bandwidth </a:t>
            </a:r>
            <a:br>
              <a:rPr kumimoji="0" lang="en-US" sz="1600" b="0" i="0" u="none" strike="noStrike" kern="1200" cap="none" spc="0" normalizeH="0" baseline="0" noProof="0">
                <a:ln>
                  <a:noFill/>
                </a:ln>
                <a:solidFill>
                  <a:srgbClr val="000000"/>
                </a:solidFill>
                <a:effectLst/>
                <a:uLnTx/>
                <a:uFillTx/>
                <a:latin typeface="+mj-lt"/>
                <a:ea typeface="+mn-ea"/>
                <a:cs typeface="+mn-cs"/>
              </a:rPr>
            </a:br>
            <a:r>
              <a:rPr kumimoji="0" lang="en-US" sz="1600" b="0" i="0" u="none" strike="noStrike" kern="1200" cap="none" spc="0" normalizeH="0" baseline="0" noProof="0">
                <a:ln>
                  <a:noFill/>
                </a:ln>
                <a:solidFill>
                  <a:srgbClr val="000000"/>
                </a:solidFill>
                <a:effectLst/>
                <a:uLnTx/>
                <a:uFillTx/>
                <a:latin typeface="+mj-lt"/>
                <a:ea typeface="+mn-ea"/>
                <a:cs typeface="+mn-cs"/>
              </a:rPr>
              <a:t>and added costs for Private Links</a:t>
            </a:r>
          </a:p>
        </p:txBody>
      </p:sp>
      <p:sp>
        <p:nvSpPr>
          <p:cNvPr id="41" name="TextBox 40" descr="On click: Number 5">
            <a:extLst>
              <a:ext uri="{FF2B5EF4-FFF2-40B4-BE49-F238E27FC236}">
                <a16:creationId xmlns:a16="http://schemas.microsoft.com/office/drawing/2014/main" id="{FFB12942-8F8D-A5D3-83E9-AFA5DA4581D5}"/>
              </a:ext>
            </a:extLst>
          </p:cNvPr>
          <p:cNvSpPr txBox="1"/>
          <p:nvPr/>
        </p:nvSpPr>
        <p:spPr>
          <a:xfrm>
            <a:off x="7810393" y="5539409"/>
            <a:ext cx="237600" cy="238036"/>
          </a:xfrm>
          <a:prstGeom prst="ellipse">
            <a:avLst/>
          </a:prstGeom>
          <a:solidFill>
            <a:schemeClr val="tx1"/>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2"/>
                </a:solidFill>
                <a:effectLst/>
                <a:uLnTx/>
                <a:uFillTx/>
                <a:latin typeface="+mj-lt"/>
                <a:ea typeface="+mn-ea"/>
                <a:cs typeface="+mn-cs"/>
              </a:rPr>
              <a:t>5</a:t>
            </a:r>
          </a:p>
        </p:txBody>
      </p:sp>
      <p:sp>
        <p:nvSpPr>
          <p:cNvPr id="32" name="TextBox 31">
            <a:extLst>
              <a:ext uri="{FF2B5EF4-FFF2-40B4-BE49-F238E27FC236}">
                <a16:creationId xmlns:a16="http://schemas.microsoft.com/office/drawing/2014/main" id="{1867DB95-8CCC-4099-F596-C3A07F445EF2}"/>
              </a:ext>
            </a:extLst>
          </p:cNvPr>
          <p:cNvSpPr txBox="1"/>
          <p:nvPr/>
        </p:nvSpPr>
        <p:spPr>
          <a:xfrm>
            <a:off x="8141547" y="5541383"/>
            <a:ext cx="3462189"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j-lt"/>
                <a:ea typeface="+mn-ea"/>
                <a:cs typeface="+mn-cs"/>
              </a:rPr>
              <a:t>Several product limitations </a:t>
            </a:r>
            <a:br>
              <a:rPr kumimoji="0" lang="en-US" sz="1600" b="0" i="0" u="none" strike="noStrike" kern="1200" cap="none" spc="0" normalizeH="0" baseline="0" noProof="0">
                <a:ln>
                  <a:noFill/>
                </a:ln>
                <a:solidFill>
                  <a:srgbClr val="000000"/>
                </a:solidFill>
                <a:effectLst/>
                <a:uLnTx/>
                <a:uFillTx/>
                <a:latin typeface="+mj-lt"/>
                <a:ea typeface="+mn-ea"/>
                <a:cs typeface="+mn-cs"/>
              </a:rPr>
            </a:br>
            <a:r>
              <a:rPr kumimoji="0" lang="en-US" sz="1600" b="0" i="0" u="none" strike="noStrike" kern="1200" cap="none" spc="0" normalizeH="0" baseline="0" noProof="0">
                <a:ln>
                  <a:noFill/>
                </a:ln>
                <a:solidFill>
                  <a:srgbClr val="000000"/>
                </a:solidFill>
                <a:effectLst/>
                <a:uLnTx/>
                <a:uFillTx/>
                <a:latin typeface="+mj-lt"/>
                <a:ea typeface="+mn-ea"/>
                <a:cs typeface="+mn-cs"/>
              </a:rPr>
              <a:t>(like on-prem data gateway)</a:t>
            </a:r>
          </a:p>
        </p:txBody>
      </p:sp>
      <p:sp>
        <p:nvSpPr>
          <p:cNvPr id="2" name="Subtitle 2">
            <a:extLst>
              <a:ext uri="{FF2B5EF4-FFF2-40B4-BE49-F238E27FC236}">
                <a16:creationId xmlns:a16="http://schemas.microsoft.com/office/drawing/2014/main" id="{58921766-1C51-D518-9BA4-2DC4D2350821}"/>
              </a:ext>
            </a:extLst>
          </p:cNvPr>
          <p:cNvSpPr txBox="1">
            <a:spLocks/>
          </p:cNvSpPr>
          <p:nvPr/>
        </p:nvSpPr>
        <p:spPr>
          <a:xfrm>
            <a:off x="563563" y="1223009"/>
            <a:ext cx="11064557" cy="365126"/>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rgbClr val="000000"/>
                </a:solidFill>
                <a:latin typeface="Segoe Sans Text Light" pitchFamily="2" charset="0"/>
                <a:ea typeface="+mn-ea"/>
                <a:cs typeface="Segoe Sans Text Light" pitchFamily="2" charset="0"/>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a:solidFill>
                  <a:schemeClr val="tx1"/>
                </a:solidFill>
                <a:latin typeface="+mn-lt"/>
                <a:ea typeface="+mn-ea"/>
                <a:cs typeface="Segoe UI"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a:solidFill>
                  <a:schemeClr val="tx1"/>
                </a:solidFill>
                <a:latin typeface="+mn-lt"/>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Perimeter Network Security for your tenant </a:t>
            </a:r>
          </a:p>
        </p:txBody>
      </p:sp>
      <p:sp>
        <p:nvSpPr>
          <p:cNvPr id="5" name="Slide Number Placeholder 4">
            <a:extLst>
              <a:ext uri="{FF2B5EF4-FFF2-40B4-BE49-F238E27FC236}">
                <a16:creationId xmlns:a16="http://schemas.microsoft.com/office/drawing/2014/main" id="{C227B7CC-6408-A4A2-355C-D3364722EB7D}"/>
              </a:ext>
            </a:extLst>
          </p:cNvPr>
          <p:cNvSpPr>
            <a:spLocks noGrp="1"/>
          </p:cNvSpPr>
          <p:nvPr>
            <p:ph type="sldNum" sz="quarter" idx="11"/>
          </p:nvPr>
        </p:nvSpPr>
        <p:spPr/>
        <p:txBody>
          <a:bodyPr/>
          <a:lstStyle/>
          <a:p>
            <a:fld id="{B1356FBF-028C-F74E-A7B4-9B8ED246DD1B}" type="slidenum">
              <a:rPr lang="en-US" smtClean="0"/>
              <a:pPr/>
              <a:t>116</a:t>
            </a:fld>
            <a:endParaRPr lang="en-US"/>
          </a:p>
        </p:txBody>
      </p:sp>
    </p:spTree>
    <p:extLst>
      <p:ext uri="{BB962C8B-B14F-4D97-AF65-F5344CB8AC3E}">
        <p14:creationId xmlns:p14="http://schemas.microsoft.com/office/powerpoint/2010/main" val="428949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0 2.59259E-6 L 0 0.03541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grpId="1" nodeType="withEffect">
                                  <p:stCondLst>
                                    <p:cond delay="100"/>
                                  </p:stCondLst>
                                  <p:childTnLst>
                                    <p:animMotion origin="layout" path="M -8.33333E-7 -2.96296E-6 L -8.33333E-7 0.03542 " pathEditMode="relative" rAng="0" ptsTypes="AA">
                                      <p:cBhvr>
                                        <p:cTn id="14" dur="700" spd="-100000" fill="hold"/>
                                        <p:tgtEl>
                                          <p:spTgt spid="20"/>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42" presetClass="path" presetSubtype="0" decel="100000" fill="hold" nodeType="withEffect">
                                  <p:stCondLst>
                                    <p:cond delay="100"/>
                                  </p:stCondLst>
                                  <p:childTnLst>
                                    <p:animMotion origin="layout" path="M 0 4.07407E-6 L 0 0.03541 " pathEditMode="relative" rAng="0" ptsTypes="AA">
                                      <p:cBhvr>
                                        <p:cTn id="19" dur="700" spd="-100000" fill="hold"/>
                                        <p:tgtEl>
                                          <p:spTgt spid="42"/>
                                        </p:tgtEl>
                                        <p:attrNameLst>
                                          <p:attrName>ppt_x</p:attrName>
                                          <p:attrName>ppt_y</p:attrName>
                                        </p:attrNameLst>
                                      </p:cBhvr>
                                      <p:rCtr x="0" y="1759"/>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42" presetClass="path" presetSubtype="0" decel="100000" fill="hold" grpId="1" nodeType="withEffect">
                                  <p:stCondLst>
                                    <p:cond delay="0"/>
                                  </p:stCondLst>
                                  <p:childTnLst>
                                    <p:animMotion origin="layout" path="M 1.875E-6 1.48148E-6 L 1.875E-6 0.03542 " pathEditMode="relative" rAng="0" ptsTypes="AA">
                                      <p:cBhvr>
                                        <p:cTn id="26" dur="700" spd="-100000" fill="hold"/>
                                        <p:tgtEl>
                                          <p:spTgt spid="25"/>
                                        </p:tgtEl>
                                        <p:attrNameLst>
                                          <p:attrName>ppt_x</p:attrName>
                                          <p:attrName>ppt_y</p:attrName>
                                        </p:attrNameLst>
                                      </p:cBhvr>
                                      <p:rCtr x="0" y="1759"/>
                                    </p:animMotion>
                                  </p:childTnLst>
                                </p:cTn>
                              </p:par>
                              <p:par>
                                <p:cTn id="27" presetID="10"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42" presetClass="path" presetSubtype="0" decel="100000" fill="hold" grpId="1" nodeType="withEffect">
                                  <p:stCondLst>
                                    <p:cond delay="0"/>
                                  </p:stCondLst>
                                  <p:childTnLst>
                                    <p:animMotion origin="layout" path="M -6.25E-7 -2.22222E-6 L -6.25E-7 0.03542 " pathEditMode="relative" rAng="0" ptsTypes="AA">
                                      <p:cBhvr>
                                        <p:cTn id="31" dur="700" spd="-100000" fill="hold"/>
                                        <p:tgtEl>
                                          <p:spTgt spid="37"/>
                                        </p:tgtEl>
                                        <p:attrNameLst>
                                          <p:attrName>ppt_x</p:attrName>
                                          <p:attrName>ppt_y</p:attrName>
                                        </p:attrNameLst>
                                      </p:cBhvr>
                                      <p:rCtr x="0" y="1759"/>
                                    </p:animMotion>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42" presetClass="path" presetSubtype="0" decel="100000" fill="hold" grpId="1" nodeType="withEffect">
                                  <p:stCondLst>
                                    <p:cond delay="0"/>
                                  </p:stCondLst>
                                  <p:childTnLst>
                                    <p:animMotion origin="layout" path="M 4.375E-6 -2.22222E-6 L 4.375E-6 0.03542 " pathEditMode="relative" rAng="0" ptsTypes="AA">
                                      <p:cBhvr>
                                        <p:cTn id="36" dur="700" spd="-100000" fill="hold"/>
                                        <p:tgtEl>
                                          <p:spTgt spid="28"/>
                                        </p:tgtEl>
                                        <p:attrNameLst>
                                          <p:attrName>ppt_x</p:attrName>
                                          <p:attrName>ppt_y</p:attrName>
                                        </p:attrNameLst>
                                      </p:cBhvr>
                                      <p:rCtr x="0" y="1759"/>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par>
                                <p:cTn id="42" presetID="42" presetClass="path" presetSubtype="0" decel="100000" fill="hold" grpId="1" nodeType="withEffect">
                                  <p:stCondLst>
                                    <p:cond delay="0"/>
                                  </p:stCondLst>
                                  <p:childTnLst>
                                    <p:animMotion origin="layout" path="M -6.25E-7 0 L -6.25E-7 0.03542 " pathEditMode="relative" rAng="0" ptsTypes="AA">
                                      <p:cBhvr>
                                        <p:cTn id="43" dur="700" spd="-100000" fill="hold"/>
                                        <p:tgtEl>
                                          <p:spTgt spid="38"/>
                                        </p:tgtEl>
                                        <p:attrNameLst>
                                          <p:attrName>ppt_x</p:attrName>
                                          <p:attrName>ppt_y</p:attrName>
                                        </p:attrNameLst>
                                      </p:cBhvr>
                                      <p:rCtr x="0" y="1759"/>
                                    </p:animMotion>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42" presetClass="path" presetSubtype="0" decel="100000" fill="hold" grpId="1" nodeType="withEffect">
                                  <p:stCondLst>
                                    <p:cond delay="0"/>
                                  </p:stCondLst>
                                  <p:childTnLst>
                                    <p:animMotion origin="layout" path="M 4.375E-6 -4.07407E-6 L 4.375E-6 0.03542 " pathEditMode="relative" rAng="0" ptsTypes="AA">
                                      <p:cBhvr>
                                        <p:cTn id="48" dur="700" spd="-100000" fill="hold"/>
                                        <p:tgtEl>
                                          <p:spTgt spid="29"/>
                                        </p:tgtEl>
                                        <p:attrNameLst>
                                          <p:attrName>ppt_x</p:attrName>
                                          <p:attrName>ppt_y</p:attrName>
                                        </p:attrNameLst>
                                      </p:cBhvr>
                                      <p:rCtr x="0" y="175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par>
                                <p:cTn id="54" presetID="42" presetClass="path" presetSubtype="0" decel="100000" fill="hold" grpId="1" nodeType="withEffect">
                                  <p:stCondLst>
                                    <p:cond delay="0"/>
                                  </p:stCondLst>
                                  <p:childTnLst>
                                    <p:animMotion origin="layout" path="M -6.25E-7 4.07407E-6 L -6.25E-7 0.03541 " pathEditMode="relative" rAng="0" ptsTypes="AA">
                                      <p:cBhvr>
                                        <p:cTn id="55" dur="700" spd="-100000" fill="hold"/>
                                        <p:tgtEl>
                                          <p:spTgt spid="39"/>
                                        </p:tgtEl>
                                        <p:attrNameLst>
                                          <p:attrName>ppt_x</p:attrName>
                                          <p:attrName>ppt_y</p:attrName>
                                        </p:attrNameLst>
                                      </p:cBhvr>
                                      <p:rCtr x="0" y="1759"/>
                                    </p:animMotion>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42" presetClass="path" presetSubtype="0" decel="100000" fill="hold" grpId="1" nodeType="withEffect">
                                  <p:stCondLst>
                                    <p:cond delay="0"/>
                                  </p:stCondLst>
                                  <p:childTnLst>
                                    <p:animMotion origin="layout" path="M -8.33333E-7 -2.96296E-6 L -8.33333E-7 0.03542 " pathEditMode="relative" rAng="0" ptsTypes="AA">
                                      <p:cBhvr>
                                        <p:cTn id="60" dur="700" spd="-100000" fill="hold"/>
                                        <p:tgtEl>
                                          <p:spTgt spid="30"/>
                                        </p:tgtEl>
                                        <p:attrNameLst>
                                          <p:attrName>ppt_x</p:attrName>
                                          <p:attrName>ppt_y</p:attrName>
                                        </p:attrNameLst>
                                      </p:cBhvr>
                                      <p:rCtr x="0" y="1759"/>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par>
                                <p:cTn id="66" presetID="42" presetClass="path" presetSubtype="0" decel="100000" fill="hold" grpId="1" nodeType="withEffect">
                                  <p:stCondLst>
                                    <p:cond delay="0"/>
                                  </p:stCondLst>
                                  <p:childTnLst>
                                    <p:animMotion origin="layout" path="M -6.25E-7 -3.7037E-6 L -6.25E-7 0.03542 " pathEditMode="relative" rAng="0" ptsTypes="AA">
                                      <p:cBhvr>
                                        <p:cTn id="67" dur="700" spd="-100000" fill="hold"/>
                                        <p:tgtEl>
                                          <p:spTgt spid="40"/>
                                        </p:tgtEl>
                                        <p:attrNameLst>
                                          <p:attrName>ppt_x</p:attrName>
                                          <p:attrName>ppt_y</p:attrName>
                                        </p:attrNameLst>
                                      </p:cBhvr>
                                      <p:rCtr x="0" y="1759"/>
                                    </p:animMotion>
                                  </p:childTnLst>
                                </p:cTn>
                              </p:par>
                              <p:par>
                                <p:cTn id="68" presetID="10" presetClass="entr" presetSubtype="0" fill="hold" grpId="0" nodeType="with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par>
                                <p:cTn id="71" presetID="42" presetClass="path" presetSubtype="0" decel="100000" fill="hold" grpId="1" nodeType="withEffect">
                                  <p:stCondLst>
                                    <p:cond delay="0"/>
                                  </p:stCondLst>
                                  <p:childTnLst>
                                    <p:animMotion origin="layout" path="M -8.33333E-7 -2.96296E-6 L -8.33333E-7 0.03542 " pathEditMode="relative" rAng="0" ptsTypes="AA">
                                      <p:cBhvr>
                                        <p:cTn id="72" dur="700" spd="-100000" fill="hold"/>
                                        <p:tgtEl>
                                          <p:spTgt spid="31"/>
                                        </p:tgtEl>
                                        <p:attrNameLst>
                                          <p:attrName>ppt_x</p:attrName>
                                          <p:attrName>ppt_y</p:attrName>
                                        </p:attrNameLst>
                                      </p:cBhvr>
                                      <p:rCtr x="0" y="1759"/>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par>
                                <p:cTn id="78" presetID="42" presetClass="path" presetSubtype="0" decel="100000" fill="hold" grpId="1" nodeType="withEffect">
                                  <p:stCondLst>
                                    <p:cond delay="0"/>
                                  </p:stCondLst>
                                  <p:childTnLst>
                                    <p:animMotion origin="layout" path="M -6.25E-7 -1.11022E-16 L -6.25E-7 0.03542 " pathEditMode="relative" rAng="0" ptsTypes="AA">
                                      <p:cBhvr>
                                        <p:cTn id="79" dur="700" spd="-100000" fill="hold"/>
                                        <p:tgtEl>
                                          <p:spTgt spid="41"/>
                                        </p:tgtEl>
                                        <p:attrNameLst>
                                          <p:attrName>ppt_x</p:attrName>
                                          <p:attrName>ppt_y</p:attrName>
                                        </p:attrNameLst>
                                      </p:cBhvr>
                                      <p:rCtr x="0" y="1759"/>
                                    </p:animMotion>
                                  </p:childTnLst>
                                </p:cTn>
                              </p:par>
                              <p:par>
                                <p:cTn id="80" presetID="10"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500"/>
                                        <p:tgtEl>
                                          <p:spTgt spid="32"/>
                                        </p:tgtEl>
                                      </p:cBhvr>
                                    </p:animEffect>
                                  </p:childTnLst>
                                </p:cTn>
                              </p:par>
                              <p:par>
                                <p:cTn id="83" presetID="42" presetClass="path" presetSubtype="0" decel="100000" fill="hold" grpId="1" nodeType="withEffect">
                                  <p:stCondLst>
                                    <p:cond delay="0"/>
                                  </p:stCondLst>
                                  <p:childTnLst>
                                    <p:animMotion origin="layout" path="M -8.33333E-7 -2.96296E-6 L -8.33333E-7 0.03542 " pathEditMode="relative" rAng="0" ptsTypes="AA">
                                      <p:cBhvr>
                                        <p:cTn id="84" dur="700" spd="-100000" fill="hold"/>
                                        <p:tgtEl>
                                          <p:spTgt spid="32"/>
                                        </p:tgtEl>
                                        <p:attrNameLst>
                                          <p:attrName>ppt_x</p:attrName>
                                          <p:attrName>ppt_y</p:attrName>
                                        </p:attrNameLst>
                                      </p:cBhvr>
                                      <p:rCtr x="0" y="1759"/>
                                    </p:animMotion>
                                  </p:childTnLst>
                                </p:cTn>
                              </p:par>
                              <p:par>
                                <p:cTn id="85" presetID="10" presetClass="entr" presetSubtype="0" fill="hold" grpId="0" nodeType="withEffect">
                                  <p:stCondLst>
                                    <p:cond delay="0"/>
                                  </p:stCondLst>
                                  <p:childTnLst>
                                    <p:set>
                                      <p:cBhvr>
                                        <p:cTn id="86" dur="1" fill="hold">
                                          <p:stCondLst>
                                            <p:cond delay="0"/>
                                          </p:stCondLst>
                                        </p:cTn>
                                        <p:tgtEl>
                                          <p:spTgt spid="2"/>
                                        </p:tgtEl>
                                        <p:attrNameLst>
                                          <p:attrName>style.visibility</p:attrName>
                                        </p:attrNameLst>
                                      </p:cBhvr>
                                      <p:to>
                                        <p:strVal val="visible"/>
                                      </p:to>
                                    </p:set>
                                    <p:animEffect transition="in" filter="fade">
                                      <p:cBhvr>
                                        <p:cTn id="87" dur="500"/>
                                        <p:tgtEl>
                                          <p:spTgt spid="2"/>
                                        </p:tgtEl>
                                      </p:cBhvr>
                                    </p:animEffect>
                                  </p:childTnLst>
                                </p:cTn>
                              </p:par>
                              <p:par>
                                <p:cTn id="88" presetID="42" presetClass="path" presetSubtype="0" decel="100000" fill="hold" grpId="1" nodeType="withEffect">
                                  <p:stCondLst>
                                    <p:cond delay="0"/>
                                  </p:stCondLst>
                                  <p:childTnLst>
                                    <p:animMotion origin="layout" path="M 0 2.59259E-6 L 0 0.03541 " pathEditMode="relative" rAng="0" ptsTypes="AA">
                                      <p:cBhvr>
                                        <p:cTn id="89"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0" grpId="0" animBg="1"/>
      <p:bldP spid="20" grpId="1" animBg="1"/>
      <p:bldP spid="25" grpId="0" animBg="1"/>
      <p:bldP spid="25" grpId="1" animBg="1"/>
      <p:bldP spid="37" grpId="0" animBg="1"/>
      <p:bldP spid="37" grpId="1" animBg="1"/>
      <p:bldP spid="28" grpId="0"/>
      <p:bldP spid="28" grpId="1"/>
      <p:bldP spid="38" grpId="0" animBg="1"/>
      <p:bldP spid="38" grpId="1" animBg="1"/>
      <p:bldP spid="29" grpId="0"/>
      <p:bldP spid="29" grpId="1"/>
      <p:bldP spid="39" grpId="0" animBg="1"/>
      <p:bldP spid="39" grpId="1" animBg="1"/>
      <p:bldP spid="30" grpId="0"/>
      <p:bldP spid="30" grpId="1"/>
      <p:bldP spid="40" grpId="0" animBg="1"/>
      <p:bldP spid="40" grpId="1" animBg="1"/>
      <p:bldP spid="31" grpId="0"/>
      <p:bldP spid="31" grpId="1"/>
      <p:bldP spid="41" grpId="0" animBg="1"/>
      <p:bldP spid="41" grpId="1" animBg="1"/>
      <p:bldP spid="32" grpId="0"/>
      <p:bldP spid="32" grpId="1"/>
      <p:bldP spid="2" grpId="0"/>
      <p:bldP spid="2" grpId="1"/>
    </p:bldLst>
  </p:timing>
  <p:extLst>
    <p:ext uri="{6950BFC3-D8DA-4A85-94F7-54DA5524770B}">
      <p188:commentRel xmlns:p188="http://schemas.microsoft.com/office/powerpoint/2018/8/main" r:id="rId3"/>
    </p:ext>
  </p:extLs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D8D91-EB19-951B-F73C-7F9E05450331}"/>
            </a:ext>
          </a:extLst>
        </p:cNvPr>
        <p:cNvGrpSpPr/>
        <p:nvPr/>
      </p:nvGrpSpPr>
      <p:grpSpPr>
        <a:xfrm>
          <a:off x="0" y="0"/>
          <a:ext cx="0" cy="0"/>
          <a:chOff x="0" y="0"/>
          <a:chExt cx="0" cy="0"/>
        </a:xfrm>
      </p:grpSpPr>
      <p:sp>
        <p:nvSpPr>
          <p:cNvPr id="75" name="Title 74">
            <a:extLst>
              <a:ext uri="{FF2B5EF4-FFF2-40B4-BE49-F238E27FC236}">
                <a16:creationId xmlns:a16="http://schemas.microsoft.com/office/drawing/2014/main" id="{7F2E6825-B98C-19EF-2875-46AF3C6E9E12}"/>
              </a:ext>
            </a:extLst>
          </p:cNvPr>
          <p:cNvSpPr>
            <a:spLocks noGrp="1"/>
          </p:cNvSpPr>
          <p:nvPr>
            <p:ph type="title"/>
          </p:nvPr>
        </p:nvSpPr>
        <p:spPr/>
        <p:txBody>
          <a:bodyPr/>
          <a:lstStyle/>
          <a:p>
            <a:r>
              <a:rPr lang="en-US">
                <a:cs typeface="Segoe UI"/>
              </a:rPr>
              <a:t>Workspace level Private Link for Fabric</a:t>
            </a:r>
            <a:endParaRPr lang="en-US"/>
          </a:p>
        </p:txBody>
      </p:sp>
      <p:grpSp>
        <p:nvGrpSpPr>
          <p:cNvPr id="295" name="Group 294" descr="This diagram illustrates the architecture of a Fabric Tenant, showing how access to different workspaces is managed through private and public connectivity options.&#10;&#10;On the left side, users connect from on-premises networks or Azure VNets using ExpressRoute or VPN, reaching a private endpoint inside a customer VNet.&#10;&#10;The private endpoint connects to Workspace A within the Fabric Tenant via an Azure Private Link. Workspace A includes services such as Lakehouse, Warehouse, Notebook, OneLake, and Spark Job Definition.&#10;&#10;Workspace A provides private data access to Workspace B, which contains Semantic Models, Reports, Pipelines, and a KQL Database.&#10;&#10;Public access to Workspace A appears to be disabled, while public access to Workspace B is enabled with Entra Conditional Access Policies for security control.&#10;&#10;On the right side, users, groups, network locations, applications, and devices are managed through Entra Conditional Access Policies at the tenant level, ensuring that only authorized users can access the Fabric Tenant resources.&#10;&#10;This diagram highlights the use of private and secure connections for sensitive workloads while allowing conditional public access where necessary.">
            <a:extLst>
              <a:ext uri="{FF2B5EF4-FFF2-40B4-BE49-F238E27FC236}">
                <a16:creationId xmlns:a16="http://schemas.microsoft.com/office/drawing/2014/main" id="{1A371C1C-E80B-E1D8-7B09-4D981D6F0850}"/>
              </a:ext>
            </a:extLst>
          </p:cNvPr>
          <p:cNvGrpSpPr/>
          <p:nvPr/>
        </p:nvGrpSpPr>
        <p:grpSpPr>
          <a:xfrm>
            <a:off x="588263" y="1828800"/>
            <a:ext cx="11017945" cy="3429000"/>
            <a:chOff x="588263" y="1828800"/>
            <a:chExt cx="11017945" cy="3429000"/>
          </a:xfrm>
        </p:grpSpPr>
        <p:sp>
          <p:nvSpPr>
            <p:cNvPr id="80" name="Rounded Rectangle 79">
              <a:extLst>
                <a:ext uri="{FF2B5EF4-FFF2-40B4-BE49-F238E27FC236}">
                  <a16:creationId xmlns:a16="http://schemas.microsoft.com/office/drawing/2014/main" id="{5BA7F164-102A-5C89-7F2A-1FA110819FA6}"/>
                </a:ext>
                <a:ext uri="{C183D7F6-B498-43B3-948B-1728B52AA6E4}">
                  <adec:decorative xmlns:adec="http://schemas.microsoft.com/office/drawing/2017/decorative" val="1"/>
                </a:ext>
              </a:extLst>
            </p:cNvPr>
            <p:cNvSpPr/>
            <p:nvPr/>
          </p:nvSpPr>
          <p:spPr bwMode="auto">
            <a:xfrm>
              <a:off x="588263" y="1828800"/>
              <a:ext cx="11017945" cy="3429000"/>
            </a:xfrm>
            <a:prstGeom prst="roundRect">
              <a:avLst>
                <a:gd name="adj" fmla="val 3329"/>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err="1">
                <a:solidFill>
                  <a:srgbClr val="091F2C"/>
                </a:solidFill>
                <a:latin typeface="Segoe Sans Text" panose="020F0502020204030204"/>
                <a:cs typeface="Segoe UI" panose="020B0502040204020203" pitchFamily="34" charset="0"/>
              </a:endParaRPr>
            </a:p>
          </p:txBody>
        </p:sp>
        <p:sp>
          <p:nvSpPr>
            <p:cNvPr id="25" name="Rectangle: Rounded Corners 3">
              <a:extLst>
                <a:ext uri="{FF2B5EF4-FFF2-40B4-BE49-F238E27FC236}">
                  <a16:creationId xmlns:a16="http://schemas.microsoft.com/office/drawing/2014/main" id="{2CDB1F08-FCF7-C122-440E-2055D4CDEF19}"/>
                </a:ext>
                <a:ext uri="{C183D7F6-B498-43B3-948B-1728B52AA6E4}">
                  <adec:decorative xmlns:adec="http://schemas.microsoft.com/office/drawing/2017/decorative" val="1"/>
                </a:ext>
              </a:extLst>
            </p:cNvPr>
            <p:cNvSpPr/>
            <p:nvPr/>
          </p:nvSpPr>
          <p:spPr>
            <a:xfrm>
              <a:off x="3879557" y="2134169"/>
              <a:ext cx="5009463" cy="2220084"/>
            </a:xfrm>
            <a:prstGeom prst="roundRect">
              <a:avLst>
                <a:gd name="adj" fmla="val 4258"/>
              </a:avLst>
            </a:pr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marL="0" marR="0" lvl="0" indent="0" algn="l" defTabSz="773105" rtl="0" eaLnBrk="1" fontAlgn="base" latinLnBrk="0" hangingPunct="1">
                <a:lnSpc>
                  <a:spcPct val="100000"/>
                </a:lnSpc>
                <a:spcBef>
                  <a:spcPct val="0"/>
                </a:spcBef>
                <a:spcAft>
                  <a:spcPct val="0"/>
                </a:spcAft>
                <a:buClrTx/>
                <a:buSzTx/>
                <a:buFontTx/>
                <a:buNone/>
                <a:tabLst/>
                <a:defRPr/>
              </a:pPr>
              <a:endParaRPr kumimoji="0" lang="en-US" sz="1653" b="1" i="0" u="none" strike="noStrike" kern="1200" cap="none" spc="0" normalizeH="0" baseline="0" noProof="0">
                <a:ln>
                  <a:noFill/>
                </a:ln>
                <a:solidFill>
                  <a:srgbClr val="FFFFFF"/>
                </a:solidFill>
                <a:effectLst/>
                <a:uLnTx/>
                <a:uFillTx/>
                <a:latin typeface="Segoe UI Variable Display Semibold" pitchFamily="2" charset="0"/>
                <a:ea typeface="+mn-ea"/>
                <a:cs typeface="Segoe Sans Display Semibold" pitchFamily="2" charset="0"/>
              </a:endParaRPr>
            </a:p>
          </p:txBody>
        </p:sp>
        <p:sp>
          <p:nvSpPr>
            <p:cNvPr id="66" name="Rectangle: Rounded Corners 6">
              <a:extLst>
                <a:ext uri="{FF2B5EF4-FFF2-40B4-BE49-F238E27FC236}">
                  <a16:creationId xmlns:a16="http://schemas.microsoft.com/office/drawing/2014/main" id="{E0F3F635-2A07-89A2-1819-5D14AE6EFD44}"/>
                </a:ext>
                <a:ext uri="{C183D7F6-B498-43B3-948B-1728B52AA6E4}">
                  <adec:decorative xmlns:adec="http://schemas.microsoft.com/office/drawing/2017/decorative" val="1"/>
                </a:ext>
              </a:extLst>
            </p:cNvPr>
            <p:cNvSpPr/>
            <p:nvPr/>
          </p:nvSpPr>
          <p:spPr>
            <a:xfrm>
              <a:off x="6875124" y="2954373"/>
              <a:ext cx="1786194" cy="1116655"/>
            </a:xfrm>
            <a:prstGeom prst="roundRect">
              <a:avLst>
                <a:gd name="adj" fmla="val 5644"/>
              </a:avLst>
            </a:prstGeom>
            <a:solidFill>
              <a:srgbClr val="EAEAEA"/>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1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26" name="Rectangle: Rounded Corners 6">
              <a:extLst>
                <a:ext uri="{FF2B5EF4-FFF2-40B4-BE49-F238E27FC236}">
                  <a16:creationId xmlns:a16="http://schemas.microsoft.com/office/drawing/2014/main" id="{176EA611-9DA3-86CD-15A3-29D1CA57391B}"/>
                </a:ext>
                <a:ext uri="{C183D7F6-B498-43B3-948B-1728B52AA6E4}">
                  <adec:decorative xmlns:adec="http://schemas.microsoft.com/office/drawing/2017/decorative" val="1"/>
                </a:ext>
              </a:extLst>
            </p:cNvPr>
            <p:cNvSpPr/>
            <p:nvPr/>
          </p:nvSpPr>
          <p:spPr>
            <a:xfrm>
              <a:off x="4110771" y="2954373"/>
              <a:ext cx="2047863" cy="1116655"/>
            </a:xfrm>
            <a:prstGeom prst="roundRect">
              <a:avLst>
                <a:gd name="adj" fmla="val 5644"/>
              </a:avLst>
            </a:prstGeom>
            <a:solidFill>
              <a:srgbClr val="EAEAEA"/>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1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27" name="TextBox 26">
              <a:extLst>
                <a:ext uri="{FF2B5EF4-FFF2-40B4-BE49-F238E27FC236}">
                  <a16:creationId xmlns:a16="http://schemas.microsoft.com/office/drawing/2014/main" id="{F5E3CB68-3B6F-86E6-8E65-1C0A622B9412}"/>
                </a:ext>
                <a:ext uri="{C183D7F6-B498-43B3-948B-1728B52AA6E4}">
                  <adec:decorative xmlns:adec="http://schemas.microsoft.com/office/drawing/2017/decorative" val="1"/>
                </a:ext>
              </a:extLst>
            </p:cNvPr>
            <p:cNvSpPr txBox="1"/>
            <p:nvPr/>
          </p:nvSpPr>
          <p:spPr>
            <a:xfrm>
              <a:off x="4107260" y="2733068"/>
              <a:ext cx="2047863" cy="1692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a:rPr>
                <a:t>Workspace A</a:t>
              </a:r>
              <a:endParaRPr kumimoji="0" lang="en-US" sz="11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8" name="TextBox 27">
              <a:extLst>
                <a:ext uri="{FF2B5EF4-FFF2-40B4-BE49-F238E27FC236}">
                  <a16:creationId xmlns:a16="http://schemas.microsoft.com/office/drawing/2014/main" id="{3EE25FC0-8ACD-2F52-7F33-B99CC4670FC2}"/>
                </a:ext>
                <a:ext uri="{C183D7F6-B498-43B3-948B-1728B52AA6E4}">
                  <adec:decorative xmlns:adec="http://schemas.microsoft.com/office/drawing/2017/decorative" val="1"/>
                </a:ext>
              </a:extLst>
            </p:cNvPr>
            <p:cNvSpPr txBox="1"/>
            <p:nvPr/>
          </p:nvSpPr>
          <p:spPr>
            <a:xfrm>
              <a:off x="5798010" y="2268927"/>
              <a:ext cx="1533306"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itchFamily="34" charset="0"/>
                </a:rPr>
                <a:t>Fabric Tenant</a:t>
              </a:r>
            </a:p>
          </p:txBody>
        </p:sp>
        <p:pic>
          <p:nvPicPr>
            <p:cNvPr id="29" name="Picture 28">
              <a:extLst>
                <a:ext uri="{FF2B5EF4-FFF2-40B4-BE49-F238E27FC236}">
                  <a16:creationId xmlns:a16="http://schemas.microsoft.com/office/drawing/2014/main" id="{A1BF54EF-B177-F493-BA46-E704039638A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437261" y="2277238"/>
              <a:ext cx="247402" cy="260377"/>
            </a:xfrm>
            <a:prstGeom prst="rect">
              <a:avLst/>
            </a:prstGeom>
          </p:spPr>
        </p:pic>
        <p:sp>
          <p:nvSpPr>
            <p:cNvPr id="34" name="TextBox 33">
              <a:extLst>
                <a:ext uri="{FF2B5EF4-FFF2-40B4-BE49-F238E27FC236}">
                  <a16:creationId xmlns:a16="http://schemas.microsoft.com/office/drawing/2014/main" id="{2968B8B4-EE74-A708-F215-BD46BB98B3FB}"/>
                </a:ext>
                <a:ext uri="{C183D7F6-B498-43B3-948B-1728B52AA6E4}">
                  <adec:decorative xmlns:adec="http://schemas.microsoft.com/office/drawing/2017/decorative" val="1"/>
                </a:ext>
              </a:extLst>
            </p:cNvPr>
            <p:cNvSpPr txBox="1"/>
            <p:nvPr/>
          </p:nvSpPr>
          <p:spPr>
            <a:xfrm>
              <a:off x="4214837" y="3334500"/>
              <a:ext cx="650906"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a:rPr>
                <a:t>Lakehouse</a:t>
              </a:r>
            </a:p>
          </p:txBody>
        </p:sp>
        <p:sp>
          <p:nvSpPr>
            <p:cNvPr id="35" name="TextBox 34">
              <a:extLst>
                <a:ext uri="{FF2B5EF4-FFF2-40B4-BE49-F238E27FC236}">
                  <a16:creationId xmlns:a16="http://schemas.microsoft.com/office/drawing/2014/main" id="{815D69D0-3546-FB49-7D0B-74C6C8C71464}"/>
                </a:ext>
                <a:ext uri="{C183D7F6-B498-43B3-948B-1728B52AA6E4}">
                  <adec:decorative xmlns:adec="http://schemas.microsoft.com/office/drawing/2017/decorative" val="1"/>
                </a:ext>
              </a:extLst>
            </p:cNvPr>
            <p:cNvSpPr txBox="1"/>
            <p:nvPr/>
          </p:nvSpPr>
          <p:spPr>
            <a:xfrm>
              <a:off x="4809249" y="3334500"/>
              <a:ext cx="650906"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a:rPr>
                <a:t>Warehouse</a:t>
              </a:r>
            </a:p>
          </p:txBody>
        </p:sp>
        <p:sp>
          <p:nvSpPr>
            <p:cNvPr id="36" name="TextBox 35">
              <a:extLst>
                <a:ext uri="{FF2B5EF4-FFF2-40B4-BE49-F238E27FC236}">
                  <a16:creationId xmlns:a16="http://schemas.microsoft.com/office/drawing/2014/main" id="{B5FC78B8-A214-AC41-6E1A-3D40D9E1B656}"/>
                </a:ext>
                <a:ext uri="{C183D7F6-B498-43B3-948B-1728B52AA6E4}">
                  <adec:decorative xmlns:adec="http://schemas.microsoft.com/office/drawing/2017/decorative" val="1"/>
                </a:ext>
              </a:extLst>
            </p:cNvPr>
            <p:cNvSpPr txBox="1"/>
            <p:nvPr/>
          </p:nvSpPr>
          <p:spPr>
            <a:xfrm>
              <a:off x="5403661" y="3334500"/>
              <a:ext cx="650906"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a:rPr>
                <a:t>Notebook</a:t>
              </a:r>
            </a:p>
          </p:txBody>
        </p:sp>
        <p:sp>
          <p:nvSpPr>
            <p:cNvPr id="37" name="TextBox 36">
              <a:extLst>
                <a:ext uri="{FF2B5EF4-FFF2-40B4-BE49-F238E27FC236}">
                  <a16:creationId xmlns:a16="http://schemas.microsoft.com/office/drawing/2014/main" id="{9EBD1D66-E2AA-04DD-E2DB-4AF1BAF7B689}"/>
                </a:ext>
                <a:ext uri="{C183D7F6-B498-43B3-948B-1728B52AA6E4}">
                  <adec:decorative xmlns:adec="http://schemas.microsoft.com/office/drawing/2017/decorative" val="1"/>
                </a:ext>
              </a:extLst>
            </p:cNvPr>
            <p:cNvSpPr txBox="1"/>
            <p:nvPr/>
          </p:nvSpPr>
          <p:spPr>
            <a:xfrm>
              <a:off x="5011272" y="3840227"/>
              <a:ext cx="946154"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a:rPr>
                <a:t>Spark Job Definition</a:t>
              </a:r>
            </a:p>
          </p:txBody>
        </p:sp>
        <p:sp>
          <p:nvSpPr>
            <p:cNvPr id="39" name="TextBox 38">
              <a:extLst>
                <a:ext uri="{FF2B5EF4-FFF2-40B4-BE49-F238E27FC236}">
                  <a16:creationId xmlns:a16="http://schemas.microsoft.com/office/drawing/2014/main" id="{9C0D1882-F071-8A97-DC27-EB23A4BDF46A}"/>
                </a:ext>
                <a:ext uri="{C183D7F6-B498-43B3-948B-1728B52AA6E4}">
                  <adec:decorative xmlns:adec="http://schemas.microsoft.com/office/drawing/2017/decorative" val="1"/>
                </a:ext>
              </a:extLst>
            </p:cNvPr>
            <p:cNvSpPr txBox="1"/>
            <p:nvPr/>
          </p:nvSpPr>
          <p:spPr>
            <a:xfrm>
              <a:off x="4311978" y="3840227"/>
              <a:ext cx="650906"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a:rPr>
                <a:t>OneLake</a:t>
              </a:r>
            </a:p>
          </p:txBody>
        </p:sp>
        <p:sp>
          <p:nvSpPr>
            <p:cNvPr id="41" name="TextBox 40">
              <a:extLst>
                <a:ext uri="{FF2B5EF4-FFF2-40B4-BE49-F238E27FC236}">
                  <a16:creationId xmlns:a16="http://schemas.microsoft.com/office/drawing/2014/main" id="{C7157D98-0461-B2E8-D279-C89640122CAA}"/>
                </a:ext>
                <a:ext uri="{C183D7F6-B498-43B3-948B-1728B52AA6E4}">
                  <adec:decorative xmlns:adec="http://schemas.microsoft.com/office/drawing/2017/decorative" val="1"/>
                </a:ext>
              </a:extLst>
            </p:cNvPr>
            <p:cNvSpPr txBox="1"/>
            <p:nvPr/>
          </p:nvSpPr>
          <p:spPr>
            <a:xfrm>
              <a:off x="6875124" y="2733068"/>
              <a:ext cx="1786193" cy="1692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a:rPr>
                <a:t>Workspace B</a:t>
              </a:r>
              <a:endParaRPr kumimoji="0" lang="en-US" sz="11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46" name="TextBox 45">
              <a:extLst>
                <a:ext uri="{FF2B5EF4-FFF2-40B4-BE49-F238E27FC236}">
                  <a16:creationId xmlns:a16="http://schemas.microsoft.com/office/drawing/2014/main" id="{E9AA0CC0-EEB7-3B89-7596-E2AC2B2A588F}"/>
                </a:ext>
                <a:ext uri="{C183D7F6-B498-43B3-948B-1728B52AA6E4}">
                  <adec:decorative xmlns:adec="http://schemas.microsoft.com/office/drawing/2017/decorative" val="1"/>
                </a:ext>
              </a:extLst>
            </p:cNvPr>
            <p:cNvSpPr txBox="1"/>
            <p:nvPr/>
          </p:nvSpPr>
          <p:spPr>
            <a:xfrm>
              <a:off x="7024205" y="3301858"/>
              <a:ext cx="650906"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a:rPr>
                <a:t>Semantic Model</a:t>
              </a:r>
            </a:p>
          </p:txBody>
        </p:sp>
        <p:sp>
          <p:nvSpPr>
            <p:cNvPr id="47" name="TextBox 46">
              <a:extLst>
                <a:ext uri="{FF2B5EF4-FFF2-40B4-BE49-F238E27FC236}">
                  <a16:creationId xmlns:a16="http://schemas.microsoft.com/office/drawing/2014/main" id="{D2A23207-ABA4-5153-C873-F4392DDE1BE9}"/>
                </a:ext>
                <a:ext uri="{C183D7F6-B498-43B3-948B-1728B52AA6E4}">
                  <adec:decorative xmlns:adec="http://schemas.microsoft.com/office/drawing/2017/decorative" val="1"/>
                </a:ext>
              </a:extLst>
            </p:cNvPr>
            <p:cNvSpPr txBox="1"/>
            <p:nvPr/>
          </p:nvSpPr>
          <p:spPr>
            <a:xfrm>
              <a:off x="7024205" y="3855432"/>
              <a:ext cx="650906"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a:rPr>
                <a:t>Pipeline</a:t>
              </a:r>
            </a:p>
          </p:txBody>
        </p:sp>
        <p:sp>
          <p:nvSpPr>
            <p:cNvPr id="48" name="TextBox 47">
              <a:extLst>
                <a:ext uri="{FF2B5EF4-FFF2-40B4-BE49-F238E27FC236}">
                  <a16:creationId xmlns:a16="http://schemas.microsoft.com/office/drawing/2014/main" id="{25FBF177-AB33-3FFC-1DAD-D780978E16E7}"/>
                </a:ext>
                <a:ext uri="{C183D7F6-B498-43B3-948B-1728B52AA6E4}">
                  <adec:decorative xmlns:adec="http://schemas.microsoft.com/office/drawing/2017/decorative" val="1"/>
                </a:ext>
              </a:extLst>
            </p:cNvPr>
            <p:cNvSpPr txBox="1"/>
            <p:nvPr/>
          </p:nvSpPr>
          <p:spPr>
            <a:xfrm>
              <a:off x="7766374" y="3301858"/>
              <a:ext cx="650906"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a:rPr>
                <a:t>Report</a:t>
              </a:r>
            </a:p>
          </p:txBody>
        </p:sp>
        <p:sp>
          <p:nvSpPr>
            <p:cNvPr id="49" name="TextBox 48">
              <a:extLst>
                <a:ext uri="{FF2B5EF4-FFF2-40B4-BE49-F238E27FC236}">
                  <a16:creationId xmlns:a16="http://schemas.microsoft.com/office/drawing/2014/main" id="{6AAF29E5-8A8B-DC56-B495-B5B369B0D9EB}"/>
                </a:ext>
                <a:ext uri="{C183D7F6-B498-43B3-948B-1728B52AA6E4}">
                  <adec:decorative xmlns:adec="http://schemas.microsoft.com/office/drawing/2017/decorative" val="1"/>
                </a:ext>
              </a:extLst>
            </p:cNvPr>
            <p:cNvSpPr txBox="1"/>
            <p:nvPr/>
          </p:nvSpPr>
          <p:spPr>
            <a:xfrm>
              <a:off x="7671417" y="3855432"/>
              <a:ext cx="840821"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a:rPr>
                <a:t>KQL Database</a:t>
              </a:r>
            </a:p>
          </p:txBody>
        </p:sp>
        <p:sp>
          <p:nvSpPr>
            <p:cNvPr id="51" name="TextBox 50">
              <a:extLst>
                <a:ext uri="{FF2B5EF4-FFF2-40B4-BE49-F238E27FC236}">
                  <a16:creationId xmlns:a16="http://schemas.microsoft.com/office/drawing/2014/main" id="{ADFE2630-F757-404D-67E8-0C4C7405E07D}"/>
                </a:ext>
                <a:ext uri="{C183D7F6-B498-43B3-948B-1728B52AA6E4}">
                  <adec:decorative xmlns:adec="http://schemas.microsoft.com/office/drawing/2017/decorative" val="1"/>
                </a:ext>
              </a:extLst>
            </p:cNvPr>
            <p:cNvSpPr txBox="1"/>
            <p:nvPr/>
          </p:nvSpPr>
          <p:spPr>
            <a:xfrm>
              <a:off x="6163198" y="3236101"/>
              <a:ext cx="717606"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Segoe UI"/>
                </a:rPr>
                <a:t>Private Data Access</a:t>
              </a:r>
            </a:p>
          </p:txBody>
        </p:sp>
        <p:sp>
          <p:nvSpPr>
            <p:cNvPr id="53" name="TextBox 52">
              <a:extLst>
                <a:ext uri="{FF2B5EF4-FFF2-40B4-BE49-F238E27FC236}">
                  <a16:creationId xmlns:a16="http://schemas.microsoft.com/office/drawing/2014/main" id="{6D78267C-7D90-24BE-7F39-96283F49B33A}"/>
                </a:ext>
                <a:ext uri="{C183D7F6-B498-43B3-948B-1728B52AA6E4}">
                  <adec:decorative xmlns:adec="http://schemas.microsoft.com/office/drawing/2017/decorative" val="1"/>
                </a:ext>
              </a:extLst>
            </p:cNvPr>
            <p:cNvSpPr txBox="1"/>
            <p:nvPr/>
          </p:nvSpPr>
          <p:spPr>
            <a:xfrm>
              <a:off x="5403661" y="4439764"/>
              <a:ext cx="553765"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a:rPr>
                <a:t>Disabled</a:t>
              </a:r>
            </a:p>
          </p:txBody>
        </p:sp>
        <p:sp>
          <p:nvSpPr>
            <p:cNvPr id="56" name="TextBox 55">
              <a:extLst>
                <a:ext uri="{FF2B5EF4-FFF2-40B4-BE49-F238E27FC236}">
                  <a16:creationId xmlns:a16="http://schemas.microsoft.com/office/drawing/2014/main" id="{AFB01358-AFB3-ABF0-E360-D7BD33B182F3}"/>
                </a:ext>
                <a:ext uri="{C183D7F6-B498-43B3-948B-1728B52AA6E4}">
                  <adec:decorative xmlns:adec="http://schemas.microsoft.com/office/drawing/2017/decorative" val="1"/>
                </a:ext>
              </a:extLst>
            </p:cNvPr>
            <p:cNvSpPr txBox="1"/>
            <p:nvPr/>
          </p:nvSpPr>
          <p:spPr>
            <a:xfrm>
              <a:off x="5872671" y="4829320"/>
              <a:ext cx="1154159"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Segoe UI"/>
                </a:rPr>
                <a:t>Public Access</a:t>
              </a:r>
            </a:p>
          </p:txBody>
        </p:sp>
        <p:sp>
          <p:nvSpPr>
            <p:cNvPr id="101" name="Rectangle: Rounded Corners 25">
              <a:extLst>
                <a:ext uri="{FF2B5EF4-FFF2-40B4-BE49-F238E27FC236}">
                  <a16:creationId xmlns:a16="http://schemas.microsoft.com/office/drawing/2014/main" id="{5E3307FE-DF90-877A-43A3-0C286D86C5A4}"/>
                </a:ext>
                <a:ext uri="{C183D7F6-B498-43B3-948B-1728B52AA6E4}">
                  <adec:decorative xmlns:adec="http://schemas.microsoft.com/office/drawing/2017/decorative" val="1"/>
                </a:ext>
              </a:extLst>
            </p:cNvPr>
            <p:cNvSpPr/>
            <p:nvPr/>
          </p:nvSpPr>
          <p:spPr>
            <a:xfrm>
              <a:off x="1018129" y="3102196"/>
              <a:ext cx="1739057" cy="941258"/>
            </a:xfrm>
            <a:prstGeom prst="roundRect">
              <a:avLst>
                <a:gd name="adj" fmla="val 5425"/>
              </a:avLst>
            </a:prstGeom>
            <a:noFill/>
            <a:ln w="12700" cap="rnd" cmpd="sng" algn="ctr">
              <a:solidFill>
                <a:srgbClr val="0A0A0A"/>
              </a:solidFill>
              <a:prstDash val="dash"/>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800" b="0" i="0" u="none" strike="noStrike" kern="0" cap="none" spc="0" normalizeH="0" baseline="0" noProof="0">
                <a:ln>
                  <a:noFill/>
                </a:ln>
                <a:solidFill>
                  <a:srgbClr val="000000"/>
                </a:solidFill>
                <a:effectLst/>
                <a:uLnTx/>
                <a:uFillTx/>
                <a:latin typeface="Segoe UI Semibold"/>
                <a:ea typeface="+mn-ea"/>
                <a:cs typeface="+mn-cs"/>
              </a:endParaRPr>
            </a:p>
          </p:txBody>
        </p:sp>
        <p:sp>
          <p:nvSpPr>
            <p:cNvPr id="83" name="Rectangle: Rounded Corners 7">
              <a:extLst>
                <a:ext uri="{FF2B5EF4-FFF2-40B4-BE49-F238E27FC236}">
                  <a16:creationId xmlns:a16="http://schemas.microsoft.com/office/drawing/2014/main" id="{7A342B00-9B93-A707-797B-440F13F300E5}"/>
                </a:ext>
                <a:ext uri="{C183D7F6-B498-43B3-948B-1728B52AA6E4}">
                  <adec:decorative xmlns:adec="http://schemas.microsoft.com/office/drawing/2017/decorative" val="1"/>
                </a:ext>
              </a:extLst>
            </p:cNvPr>
            <p:cNvSpPr/>
            <p:nvPr/>
          </p:nvSpPr>
          <p:spPr>
            <a:xfrm>
              <a:off x="1018129" y="2134169"/>
              <a:ext cx="798482" cy="309879"/>
            </a:xfrm>
            <a:prstGeom prst="roundRect">
              <a:avLst>
                <a:gd name="adj" fmla="val 18002"/>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Segoe UI"/>
                </a:rPr>
                <a:t>On-prem</a:t>
              </a:r>
            </a:p>
          </p:txBody>
        </p:sp>
        <p:cxnSp>
          <p:nvCxnSpPr>
            <p:cNvPr id="87" name="Connector: Elbow 11">
              <a:extLst>
                <a:ext uri="{FF2B5EF4-FFF2-40B4-BE49-F238E27FC236}">
                  <a16:creationId xmlns:a16="http://schemas.microsoft.com/office/drawing/2014/main" id="{481D00DB-D315-7012-9C19-B6C884929C00}"/>
                </a:ext>
                <a:ext uri="{C183D7F6-B498-43B3-948B-1728B52AA6E4}">
                  <adec:decorative xmlns:adec="http://schemas.microsoft.com/office/drawing/2017/decorative" val="1"/>
                </a:ext>
              </a:extLst>
            </p:cNvPr>
            <p:cNvCxnSpPr>
              <a:cxnSpLocks/>
              <a:stCxn id="83" idx="2"/>
              <a:endCxn id="101" idx="0"/>
            </p:cNvCxnSpPr>
            <p:nvPr/>
          </p:nvCxnSpPr>
          <p:spPr>
            <a:xfrm rot="16200000" flipH="1">
              <a:off x="1323440" y="2537978"/>
              <a:ext cx="658148" cy="470288"/>
            </a:xfrm>
            <a:prstGeom prst="bentConnector3">
              <a:avLst>
                <a:gd name="adj1" fmla="val 50000"/>
              </a:avLst>
            </a:prstGeom>
            <a:ln w="12700" cap="rnd">
              <a:solidFill>
                <a:srgbClr val="0A0A0A"/>
              </a:solidFill>
              <a:prstDash val="dash"/>
              <a:tailEnd type="arrow" w="lg" len="sm"/>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E856D693-42BB-0C3C-0E29-6E9D001D3B1C}"/>
                </a:ext>
                <a:ext uri="{C183D7F6-B498-43B3-948B-1728B52AA6E4}">
                  <adec:decorative xmlns:adec="http://schemas.microsoft.com/office/drawing/2017/decorative" val="1"/>
                </a:ext>
              </a:extLst>
            </p:cNvPr>
            <p:cNvSpPr txBox="1"/>
            <p:nvPr/>
          </p:nvSpPr>
          <p:spPr>
            <a:xfrm>
              <a:off x="1018128" y="2814149"/>
              <a:ext cx="869529" cy="246221"/>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a:rPr>
                <a:t>ExpressRoute </a:t>
              </a:r>
              <a:br>
                <a:rPr kumimoji="0" lang="en-US" sz="800" b="0" i="0" u="none" strike="noStrike" kern="1200" cap="none" spc="0" normalizeH="0" baseline="0" noProof="0">
                  <a:ln>
                    <a:noFill/>
                  </a:ln>
                  <a:solidFill>
                    <a:srgbClr val="000000"/>
                  </a:solidFill>
                  <a:effectLst/>
                  <a:uLnTx/>
                  <a:uFillTx/>
                  <a:latin typeface="Segoe UI"/>
                  <a:ea typeface="+mn-ea"/>
                  <a:cs typeface="Segoe UI"/>
                </a:rPr>
              </a:br>
              <a:r>
                <a:rPr kumimoji="0" lang="en-US" sz="800" b="0" i="0" u="none" strike="noStrike" kern="1200" cap="none" spc="0" normalizeH="0" baseline="0" noProof="0">
                  <a:ln>
                    <a:noFill/>
                  </a:ln>
                  <a:solidFill>
                    <a:srgbClr val="000000"/>
                  </a:solidFill>
                  <a:effectLst/>
                  <a:uLnTx/>
                  <a:uFillTx/>
                  <a:latin typeface="Segoe UI"/>
                  <a:ea typeface="+mn-ea"/>
                  <a:cs typeface="Segoe UI"/>
                </a:rPr>
                <a:t>/ VPN</a:t>
              </a:r>
            </a:p>
          </p:txBody>
        </p:sp>
        <p:sp>
          <p:nvSpPr>
            <p:cNvPr id="89" name="Rectangle: Rounded Corners 13">
              <a:extLst>
                <a:ext uri="{FF2B5EF4-FFF2-40B4-BE49-F238E27FC236}">
                  <a16:creationId xmlns:a16="http://schemas.microsoft.com/office/drawing/2014/main" id="{56443B74-2E87-7738-F7D1-377B1B824B27}"/>
                </a:ext>
                <a:ext uri="{C183D7F6-B498-43B3-948B-1728B52AA6E4}">
                  <adec:decorative xmlns:adec="http://schemas.microsoft.com/office/drawing/2017/decorative" val="1"/>
                </a:ext>
              </a:extLst>
            </p:cNvPr>
            <p:cNvSpPr/>
            <p:nvPr/>
          </p:nvSpPr>
          <p:spPr>
            <a:xfrm>
              <a:off x="1874519" y="2134169"/>
              <a:ext cx="882667" cy="309878"/>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Segoe UI"/>
                </a:rPr>
                <a:t>Azure VNets</a:t>
              </a:r>
            </a:p>
          </p:txBody>
        </p:sp>
        <p:cxnSp>
          <p:nvCxnSpPr>
            <p:cNvPr id="90" name="Connector: Elbow 14">
              <a:extLst>
                <a:ext uri="{FF2B5EF4-FFF2-40B4-BE49-F238E27FC236}">
                  <a16:creationId xmlns:a16="http://schemas.microsoft.com/office/drawing/2014/main" id="{B24603B2-52C8-714A-69FF-976F0E3FF402}"/>
                </a:ext>
                <a:ext uri="{C183D7F6-B498-43B3-948B-1728B52AA6E4}">
                  <adec:decorative xmlns:adec="http://schemas.microsoft.com/office/drawing/2017/decorative" val="1"/>
                </a:ext>
              </a:extLst>
            </p:cNvPr>
            <p:cNvCxnSpPr>
              <a:cxnSpLocks/>
            </p:cNvCxnSpPr>
            <p:nvPr/>
          </p:nvCxnSpPr>
          <p:spPr>
            <a:xfrm rot="5400000">
              <a:off x="1887454" y="2623186"/>
              <a:ext cx="658151" cy="299873"/>
            </a:xfrm>
            <a:prstGeom prst="bentConnector3">
              <a:avLst>
                <a:gd name="adj1" fmla="val 50000"/>
              </a:avLst>
            </a:prstGeom>
            <a:ln w="12700" cap="rnd">
              <a:solidFill>
                <a:srgbClr val="0A0A0A"/>
              </a:solidFill>
              <a:prstDash val="dash"/>
              <a:tailEnd type="arrow" w="lg" len="sm"/>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DC8D5511-C433-2FF9-6D39-3EDFE4BA6849}"/>
                </a:ext>
                <a:ext uri="{C183D7F6-B498-43B3-948B-1728B52AA6E4}">
                  <adec:decorative xmlns:adec="http://schemas.microsoft.com/office/drawing/2017/decorative" val="1"/>
                </a:ext>
              </a:extLst>
            </p:cNvPr>
            <p:cNvSpPr txBox="1"/>
            <p:nvPr/>
          </p:nvSpPr>
          <p:spPr>
            <a:xfrm>
              <a:off x="2103225" y="2814149"/>
              <a:ext cx="686837" cy="123111"/>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a:rPr>
                <a:t>Peering</a:t>
              </a:r>
            </a:p>
          </p:txBody>
        </p:sp>
        <p:sp>
          <p:nvSpPr>
            <p:cNvPr id="102" name="Title 1">
              <a:extLst>
                <a:ext uri="{FF2B5EF4-FFF2-40B4-BE49-F238E27FC236}">
                  <a16:creationId xmlns:a16="http://schemas.microsoft.com/office/drawing/2014/main" id="{E1028DC5-4D8C-6594-17D7-193059481192}"/>
                </a:ext>
                <a:ext uri="{C183D7F6-B498-43B3-948B-1728B52AA6E4}">
                  <adec:decorative xmlns:adec="http://schemas.microsoft.com/office/drawing/2017/decorative" val="1"/>
                </a:ext>
              </a:extLst>
            </p:cNvPr>
            <p:cNvSpPr txBox="1">
              <a:spLocks/>
            </p:cNvSpPr>
            <p:nvPr/>
          </p:nvSpPr>
          <p:spPr>
            <a:xfrm>
              <a:off x="2012650" y="4155218"/>
              <a:ext cx="756617" cy="123111"/>
            </a:xfrm>
            <a:prstGeom prst="rect">
              <a:avLst/>
            </a:prstGeom>
          </p:spPr>
          <p:txBody>
            <a:bodyPr vert="horz" wrap="non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612"/>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Sans Display Semibold" pitchFamily="2" charset="0"/>
                </a:rPr>
                <a:t>Customer VNet1</a:t>
              </a:r>
            </a:p>
          </p:txBody>
        </p:sp>
        <p:sp>
          <p:nvSpPr>
            <p:cNvPr id="103" name="Title 1">
              <a:extLst>
                <a:ext uri="{FF2B5EF4-FFF2-40B4-BE49-F238E27FC236}">
                  <a16:creationId xmlns:a16="http://schemas.microsoft.com/office/drawing/2014/main" id="{E6BB285E-91FE-DBEA-6E04-93E42F704306}"/>
                </a:ext>
                <a:ext uri="{C183D7F6-B498-43B3-948B-1728B52AA6E4}">
                  <adec:decorative xmlns:adec="http://schemas.microsoft.com/office/drawing/2017/decorative" val="1"/>
                </a:ext>
              </a:extLst>
            </p:cNvPr>
            <p:cNvSpPr txBox="1">
              <a:spLocks/>
            </p:cNvSpPr>
            <p:nvPr/>
          </p:nvSpPr>
          <p:spPr>
            <a:xfrm flipH="1">
              <a:off x="2839574" y="3220793"/>
              <a:ext cx="1032978" cy="246221"/>
            </a:xfrm>
            <a:prstGeom prst="rect">
              <a:avLst/>
            </a:prstGeom>
            <a:noFill/>
          </p:spPr>
          <p:txBody>
            <a:bodyPr vert="horz" wrap="square" lIns="0" tIns="0" rIns="0" bIns="0" rtlCol="0" anchor="ctr">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ct val="0"/>
                </a:spcBef>
                <a:spcAft>
                  <a:spcPts val="612"/>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Sans Display" pitchFamily="2" charset="0"/>
                </a:rPr>
                <a:t>Azure</a:t>
              </a:r>
              <a:br>
                <a:rPr kumimoji="0" lang="en-US" sz="800" b="0" i="0" u="none" strike="noStrike" kern="1200" cap="none" spc="0" normalizeH="0" baseline="0" noProof="0">
                  <a:ln w="3175">
                    <a:noFill/>
                  </a:ln>
                  <a:solidFill>
                    <a:srgbClr val="000000"/>
                  </a:solidFill>
                  <a:effectLst/>
                  <a:uLnTx/>
                  <a:uFillTx/>
                  <a:latin typeface="Segoe UI"/>
                  <a:ea typeface="+mn-ea"/>
                  <a:cs typeface="Segoe Sans Display" pitchFamily="2" charset="0"/>
                </a:rPr>
              </a:br>
              <a:r>
                <a:rPr kumimoji="0" lang="en-US" sz="800" b="0" i="0" u="none" strike="noStrike" kern="1200" cap="none" spc="0" normalizeH="0" baseline="0" noProof="0">
                  <a:ln w="3175">
                    <a:noFill/>
                  </a:ln>
                  <a:solidFill>
                    <a:srgbClr val="000000"/>
                  </a:solidFill>
                  <a:effectLst/>
                  <a:uLnTx/>
                  <a:uFillTx/>
                  <a:latin typeface="Segoe UI"/>
                  <a:ea typeface="+mn-ea"/>
                  <a:cs typeface="Segoe Sans Display" pitchFamily="2" charset="0"/>
                </a:rPr>
                <a:t>Private Link</a:t>
              </a:r>
            </a:p>
          </p:txBody>
        </p:sp>
        <p:cxnSp>
          <p:nvCxnSpPr>
            <p:cNvPr id="107" name="Straight Connector 106">
              <a:extLst>
                <a:ext uri="{FF2B5EF4-FFF2-40B4-BE49-F238E27FC236}">
                  <a16:creationId xmlns:a16="http://schemas.microsoft.com/office/drawing/2014/main" id="{2B6E8F4F-308D-48B9-3A8D-01E301B086C3}"/>
                </a:ext>
                <a:ext uri="{C183D7F6-B498-43B3-948B-1728B52AA6E4}">
                  <adec:decorative xmlns:adec="http://schemas.microsoft.com/office/drawing/2017/decorative" val="1"/>
                </a:ext>
              </a:extLst>
            </p:cNvPr>
            <p:cNvCxnSpPr>
              <a:cxnSpLocks/>
            </p:cNvCxnSpPr>
            <p:nvPr/>
          </p:nvCxnSpPr>
          <p:spPr>
            <a:xfrm>
              <a:off x="1557691" y="3572825"/>
              <a:ext cx="416689" cy="0"/>
            </a:xfrm>
            <a:prstGeom prst="line">
              <a:avLst/>
            </a:prstGeom>
            <a:ln w="12700" cap="rnd">
              <a:solidFill>
                <a:srgbClr val="0A0A0A"/>
              </a:solidFill>
              <a:prstDash val="solid"/>
              <a:tailEnd type="arrow" w="lg" len="sm"/>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0693EDD-AE3A-048A-CF4F-F6B484468CE4}"/>
                </a:ext>
                <a:ext uri="{C183D7F6-B498-43B3-948B-1728B52AA6E4}">
                  <adec:decorative xmlns:adec="http://schemas.microsoft.com/office/drawing/2017/decorative" val="1"/>
                </a:ext>
              </a:extLst>
            </p:cNvPr>
            <p:cNvSpPr/>
            <p:nvPr/>
          </p:nvSpPr>
          <p:spPr bwMode="auto">
            <a:xfrm>
              <a:off x="2186744" y="3920067"/>
              <a:ext cx="368214" cy="2351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8" name="Graphic 107">
              <a:extLst>
                <a:ext uri="{FF2B5EF4-FFF2-40B4-BE49-F238E27FC236}">
                  <a16:creationId xmlns:a16="http://schemas.microsoft.com/office/drawing/2014/main" id="{7168C4B1-8FEB-5B82-389B-B881BA30193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296" b="19295"/>
            <a:stretch/>
          </p:blipFill>
          <p:spPr>
            <a:xfrm>
              <a:off x="2206853" y="3936933"/>
              <a:ext cx="327997" cy="201418"/>
            </a:xfrm>
            <a:prstGeom prst="rect">
              <a:avLst/>
            </a:prstGeom>
          </p:spPr>
        </p:pic>
        <p:sp>
          <p:nvSpPr>
            <p:cNvPr id="138" name="Title 1">
              <a:extLst>
                <a:ext uri="{FF2B5EF4-FFF2-40B4-BE49-F238E27FC236}">
                  <a16:creationId xmlns:a16="http://schemas.microsoft.com/office/drawing/2014/main" id="{BFC19F77-C408-F350-4A39-1EEB07E7244D}"/>
                </a:ext>
                <a:ext uri="{C183D7F6-B498-43B3-948B-1728B52AA6E4}">
                  <adec:decorative xmlns:adec="http://schemas.microsoft.com/office/drawing/2017/decorative" val="1"/>
                </a:ext>
              </a:extLst>
            </p:cNvPr>
            <p:cNvSpPr txBox="1">
              <a:spLocks/>
            </p:cNvSpPr>
            <p:nvPr/>
          </p:nvSpPr>
          <p:spPr>
            <a:xfrm>
              <a:off x="2839574" y="3566107"/>
              <a:ext cx="1032978" cy="126768"/>
            </a:xfrm>
            <a:prstGeom prst="rect">
              <a:avLst/>
            </a:prstGeom>
            <a:solidFill>
              <a:srgbClr val="FFFFFF"/>
            </a:solidFill>
          </p:spPr>
          <p:txBody>
            <a:bodyPr vert="horz" wrap="square" lIns="73152" tIns="0" rIns="73152"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612"/>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UI" pitchFamily="34" charset="0"/>
                </a:rPr>
                <a:t>(Workspace Level)</a:t>
              </a:r>
            </a:p>
          </p:txBody>
        </p:sp>
        <p:cxnSp>
          <p:nvCxnSpPr>
            <p:cNvPr id="144" name="Straight Arrow Connector 143">
              <a:extLst>
                <a:ext uri="{FF2B5EF4-FFF2-40B4-BE49-F238E27FC236}">
                  <a16:creationId xmlns:a16="http://schemas.microsoft.com/office/drawing/2014/main" id="{B2C0E5B3-56A7-5332-2521-24A94A6D16A4}"/>
                </a:ext>
                <a:ext uri="{C183D7F6-B498-43B3-948B-1728B52AA6E4}">
                  <adec:decorative xmlns:adec="http://schemas.microsoft.com/office/drawing/2017/decorative" val="1"/>
                </a:ext>
              </a:extLst>
            </p:cNvPr>
            <p:cNvCxnSpPr>
              <a:cxnSpLocks/>
            </p:cNvCxnSpPr>
            <p:nvPr/>
          </p:nvCxnSpPr>
          <p:spPr>
            <a:xfrm>
              <a:off x="2446644" y="3512700"/>
              <a:ext cx="1664127" cy="0"/>
            </a:xfrm>
            <a:prstGeom prst="straightConnector1">
              <a:avLst/>
            </a:prstGeom>
            <a:ln w="12700" cap="rnd">
              <a:solidFill>
                <a:schemeClr val="accent1"/>
              </a:solidFill>
              <a:prstDash val="solid"/>
              <a:tailEnd type="arrow" w="lg" len="sm"/>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503E10EB-E718-DCDE-5271-58323256949C}"/>
                </a:ext>
                <a:ext uri="{C183D7F6-B498-43B3-948B-1728B52AA6E4}">
                  <adec:decorative xmlns:adec="http://schemas.microsoft.com/office/drawing/2017/decorative" val="1"/>
                </a:ext>
              </a:extLst>
            </p:cNvPr>
            <p:cNvSpPr/>
            <p:nvPr/>
          </p:nvSpPr>
          <p:spPr bwMode="auto">
            <a:xfrm>
              <a:off x="1157745" y="3371982"/>
              <a:ext cx="401687" cy="401687"/>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6" name="Graphic 65">
              <a:extLst>
                <a:ext uri="{FF2B5EF4-FFF2-40B4-BE49-F238E27FC236}">
                  <a16:creationId xmlns:a16="http://schemas.microsoft.com/office/drawing/2014/main" id="{706682B1-9E4F-1F56-FDCA-B917497D30CE}"/>
                </a:ext>
                <a:ext uri="{C183D7F6-B498-43B3-948B-1728B52AA6E4}">
                  <adec:decorative xmlns:adec="http://schemas.microsoft.com/office/drawing/2017/decorative" val="1"/>
                </a:ext>
              </a:extLst>
            </p:cNvPr>
            <p:cNvSpPr/>
            <p:nvPr/>
          </p:nvSpPr>
          <p:spPr>
            <a:xfrm>
              <a:off x="1273667" y="3466700"/>
              <a:ext cx="169845" cy="212250"/>
            </a:xfrm>
            <a:custGeom>
              <a:avLst/>
              <a:gdLst>
                <a:gd name="connsiteX0" fmla="*/ 396538 w 461421"/>
                <a:gd name="connsiteY0" fmla="*/ 345929 h 576625"/>
                <a:gd name="connsiteX1" fmla="*/ 461422 w 461421"/>
                <a:gd name="connsiteY1" fmla="*/ 410755 h 576625"/>
                <a:gd name="connsiteX2" fmla="*/ 461422 w 461421"/>
                <a:gd name="connsiteY2" fmla="*/ 410784 h 576625"/>
                <a:gd name="connsiteX3" fmla="*/ 461422 w 461421"/>
                <a:gd name="connsiteY3" fmla="*/ 437256 h 576625"/>
                <a:gd name="connsiteX4" fmla="*/ 446628 w 461421"/>
                <a:gd name="connsiteY4" fmla="*/ 483367 h 576625"/>
                <a:gd name="connsiteX5" fmla="*/ 230610 w 461421"/>
                <a:gd name="connsiteY5" fmla="*/ 576626 h 576625"/>
                <a:gd name="connsiteX6" fmla="*/ 14707 w 461421"/>
                <a:gd name="connsiteY6" fmla="*/ 483280 h 576625"/>
                <a:gd name="connsiteX7" fmla="*/ 0 w 461421"/>
                <a:gd name="connsiteY7" fmla="*/ 437285 h 576625"/>
                <a:gd name="connsiteX8" fmla="*/ 0 w 461421"/>
                <a:gd name="connsiteY8" fmla="*/ 410755 h 576625"/>
                <a:gd name="connsiteX9" fmla="*/ 64826 w 461421"/>
                <a:gd name="connsiteY9" fmla="*/ 345871 h 576625"/>
                <a:gd name="connsiteX10" fmla="*/ 64855 w 461421"/>
                <a:gd name="connsiteY10" fmla="*/ 345871 h 576625"/>
                <a:gd name="connsiteX11" fmla="*/ 396509 w 461421"/>
                <a:gd name="connsiteY11" fmla="*/ 345872 h 576625"/>
                <a:gd name="connsiteX12" fmla="*/ 230610 w 461421"/>
                <a:gd name="connsiteY12" fmla="*/ 0 h 576625"/>
                <a:gd name="connsiteX13" fmla="*/ 374795 w 461421"/>
                <a:gd name="connsiteY13" fmla="*/ 144185 h 576625"/>
                <a:gd name="connsiteX14" fmla="*/ 230610 w 461421"/>
                <a:gd name="connsiteY14" fmla="*/ 288370 h 576625"/>
                <a:gd name="connsiteX15" fmla="*/ 86425 w 461421"/>
                <a:gd name="connsiteY15" fmla="*/ 144185 h 576625"/>
                <a:gd name="connsiteX16" fmla="*/ 230610 w 461421"/>
                <a:gd name="connsiteY16" fmla="*/ 0 h 57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1421" h="576625">
                  <a:moveTo>
                    <a:pt x="396538" y="345929"/>
                  </a:moveTo>
                  <a:cubicBezTo>
                    <a:pt x="432356" y="345913"/>
                    <a:pt x="461406" y="374937"/>
                    <a:pt x="461422" y="410755"/>
                  </a:cubicBezTo>
                  <a:cubicBezTo>
                    <a:pt x="461422" y="410764"/>
                    <a:pt x="461422" y="410774"/>
                    <a:pt x="461422" y="410784"/>
                  </a:cubicBezTo>
                  <a:lnTo>
                    <a:pt x="461422" y="437256"/>
                  </a:lnTo>
                  <a:cubicBezTo>
                    <a:pt x="461419" y="453793"/>
                    <a:pt x="456246" y="469915"/>
                    <a:pt x="446628" y="483367"/>
                  </a:cubicBezTo>
                  <a:cubicBezTo>
                    <a:pt x="402046" y="545741"/>
                    <a:pt x="329233" y="576626"/>
                    <a:pt x="230610" y="576626"/>
                  </a:cubicBezTo>
                  <a:cubicBezTo>
                    <a:pt x="131929" y="576626"/>
                    <a:pt x="59174" y="545712"/>
                    <a:pt x="14707" y="483280"/>
                  </a:cubicBezTo>
                  <a:cubicBezTo>
                    <a:pt x="5142" y="469850"/>
                    <a:pt x="2" y="453773"/>
                    <a:pt x="0" y="437285"/>
                  </a:cubicBezTo>
                  <a:lnTo>
                    <a:pt x="0" y="410755"/>
                  </a:lnTo>
                  <a:cubicBezTo>
                    <a:pt x="-16" y="374937"/>
                    <a:pt x="29008" y="345887"/>
                    <a:pt x="64826" y="345871"/>
                  </a:cubicBezTo>
                  <a:cubicBezTo>
                    <a:pt x="64835" y="345871"/>
                    <a:pt x="64845" y="345871"/>
                    <a:pt x="64855" y="345871"/>
                  </a:cubicBezTo>
                  <a:lnTo>
                    <a:pt x="396509" y="345872"/>
                  </a:lnTo>
                  <a:close/>
                  <a:moveTo>
                    <a:pt x="230610" y="0"/>
                  </a:moveTo>
                  <a:cubicBezTo>
                    <a:pt x="310241" y="0"/>
                    <a:pt x="374795" y="64554"/>
                    <a:pt x="374795" y="144185"/>
                  </a:cubicBezTo>
                  <a:cubicBezTo>
                    <a:pt x="374795" y="223817"/>
                    <a:pt x="310241" y="288370"/>
                    <a:pt x="230610" y="288370"/>
                  </a:cubicBezTo>
                  <a:cubicBezTo>
                    <a:pt x="150979" y="288370"/>
                    <a:pt x="86425" y="223817"/>
                    <a:pt x="86425" y="144185"/>
                  </a:cubicBezTo>
                  <a:cubicBezTo>
                    <a:pt x="86425" y="64554"/>
                    <a:pt x="150979" y="0"/>
                    <a:pt x="230610" y="0"/>
                  </a:cubicBezTo>
                  <a:close/>
                </a:path>
              </a:pathLst>
            </a:custGeom>
            <a:solidFill>
              <a:schemeClr val="bg1"/>
            </a:soli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8" name="Title 1">
              <a:extLst>
                <a:ext uri="{FF2B5EF4-FFF2-40B4-BE49-F238E27FC236}">
                  <a16:creationId xmlns:a16="http://schemas.microsoft.com/office/drawing/2014/main" id="{74286093-00D5-8881-DB1D-C99F6C83CC8D}"/>
                </a:ext>
                <a:ext uri="{C183D7F6-B498-43B3-948B-1728B52AA6E4}">
                  <adec:decorative xmlns:adec="http://schemas.microsoft.com/office/drawing/2017/decorative" val="1"/>
                </a:ext>
              </a:extLst>
            </p:cNvPr>
            <p:cNvSpPr txBox="1">
              <a:spLocks/>
            </p:cNvSpPr>
            <p:nvPr/>
          </p:nvSpPr>
          <p:spPr>
            <a:xfrm>
              <a:off x="2025055" y="3582676"/>
              <a:ext cx="421589" cy="246221"/>
            </a:xfrm>
            <a:prstGeom prst="rect">
              <a:avLst/>
            </a:prstGeom>
          </p:spPr>
          <p:txBody>
            <a:bodyPr vert="horz" wrap="non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20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a:ea typeface="+mn-ea"/>
                  <a:cs typeface="Segoe Sans Display" pitchFamily="2" charset="0"/>
                </a:rPr>
                <a:t>Private </a:t>
              </a:r>
              <a:br>
                <a:rPr kumimoji="0" lang="en-US" sz="800" b="0" i="0" u="none" strike="noStrike" kern="1200" cap="none" spc="0" normalizeH="0" baseline="0" noProof="0">
                  <a:ln w="3175">
                    <a:noFill/>
                  </a:ln>
                  <a:solidFill>
                    <a:srgbClr val="000000"/>
                  </a:solidFill>
                  <a:effectLst/>
                  <a:uLnTx/>
                  <a:uFillTx/>
                  <a:latin typeface="Segoe UI Semibold"/>
                  <a:ea typeface="+mn-ea"/>
                  <a:cs typeface="Segoe Sans Display" pitchFamily="2" charset="0"/>
                </a:rPr>
              </a:br>
              <a:r>
                <a:rPr kumimoji="0" lang="en-US" sz="800" b="0" i="0" u="none" strike="noStrike" kern="1200" cap="none" spc="0" normalizeH="0" baseline="0" noProof="0">
                  <a:ln w="3175">
                    <a:noFill/>
                  </a:ln>
                  <a:solidFill>
                    <a:srgbClr val="000000"/>
                  </a:solidFill>
                  <a:effectLst/>
                  <a:uLnTx/>
                  <a:uFillTx/>
                  <a:latin typeface="Segoe UI Semibold"/>
                  <a:ea typeface="+mn-ea"/>
                  <a:cs typeface="Segoe Sans Display" pitchFamily="2" charset="0"/>
                </a:rPr>
                <a:t>Endpoint</a:t>
              </a:r>
            </a:p>
          </p:txBody>
        </p:sp>
        <p:sp>
          <p:nvSpPr>
            <p:cNvPr id="19" name="Graphic 41">
              <a:extLst>
                <a:ext uri="{FF2B5EF4-FFF2-40B4-BE49-F238E27FC236}">
                  <a16:creationId xmlns:a16="http://schemas.microsoft.com/office/drawing/2014/main" id="{088C7683-A1EE-5CDE-8284-63FE9364D8E7}"/>
                </a:ext>
                <a:ext uri="{C183D7F6-B498-43B3-948B-1728B52AA6E4}">
                  <adec:decorative xmlns:adec="http://schemas.microsoft.com/office/drawing/2017/decorative" val="1"/>
                </a:ext>
              </a:extLst>
            </p:cNvPr>
            <p:cNvSpPr/>
            <p:nvPr/>
          </p:nvSpPr>
          <p:spPr>
            <a:xfrm>
              <a:off x="2139042" y="3316753"/>
              <a:ext cx="193614" cy="221252"/>
            </a:xfrm>
            <a:custGeom>
              <a:avLst/>
              <a:gdLst>
                <a:gd name="connsiteX0" fmla="*/ 85268 w 150033"/>
                <a:gd name="connsiteY0" fmla="*/ 143847 h 171450"/>
                <a:gd name="connsiteX1" fmla="*/ 86068 w 150033"/>
                <a:gd name="connsiteY1" fmla="*/ 144780 h 171450"/>
                <a:gd name="connsiteX2" fmla="*/ 108490 w 150033"/>
                <a:gd name="connsiteY2" fmla="*/ 167230 h 171450"/>
                <a:gd name="connsiteX3" fmla="*/ 116681 w 150033"/>
                <a:gd name="connsiteY3" fmla="*/ 171450 h 171450"/>
                <a:gd name="connsiteX4" fmla="*/ 124358 w 150033"/>
                <a:gd name="connsiteY4" fmla="*/ 167945 h 171450"/>
                <a:gd name="connsiteX5" fmla="*/ 124406 w 150033"/>
                <a:gd name="connsiteY5" fmla="*/ 167878 h 171450"/>
                <a:gd name="connsiteX6" fmla="*/ 124844 w 150033"/>
                <a:gd name="connsiteY6" fmla="*/ 167269 h 171450"/>
                <a:gd name="connsiteX7" fmla="*/ 147304 w 150033"/>
                <a:gd name="connsiteY7" fmla="*/ 144780 h 171450"/>
                <a:gd name="connsiteX8" fmla="*/ 148114 w 150033"/>
                <a:gd name="connsiteY8" fmla="*/ 143847 h 171450"/>
                <a:gd name="connsiteX9" fmla="*/ 148161 w 150033"/>
                <a:gd name="connsiteY9" fmla="*/ 143770 h 171450"/>
                <a:gd name="connsiteX10" fmla="*/ 148257 w 150033"/>
                <a:gd name="connsiteY10" fmla="*/ 132559 h 171450"/>
                <a:gd name="connsiteX11" fmla="*/ 148199 w 150033"/>
                <a:gd name="connsiteY11" fmla="*/ 132483 h 171450"/>
                <a:gd name="connsiteX12" fmla="*/ 147256 w 150033"/>
                <a:gd name="connsiteY12" fmla="*/ 131369 h 171450"/>
                <a:gd name="connsiteX13" fmla="*/ 146247 w 150033"/>
                <a:gd name="connsiteY13" fmla="*/ 130502 h 171450"/>
                <a:gd name="connsiteX14" fmla="*/ 146180 w 150033"/>
                <a:gd name="connsiteY14" fmla="*/ 130445 h 171450"/>
                <a:gd name="connsiteX15" fmla="*/ 134969 w 150033"/>
                <a:gd name="connsiteY15" fmla="*/ 130350 h 171450"/>
                <a:gd name="connsiteX16" fmla="*/ 134884 w 150033"/>
                <a:gd name="connsiteY16" fmla="*/ 130416 h 171450"/>
                <a:gd name="connsiteX17" fmla="*/ 133836 w 150033"/>
                <a:gd name="connsiteY17" fmla="*/ 131302 h 171450"/>
                <a:gd name="connsiteX18" fmla="*/ 126206 w 150033"/>
                <a:gd name="connsiteY18" fmla="*/ 138941 h 171450"/>
                <a:gd name="connsiteX19" fmla="*/ 126206 w 150033"/>
                <a:gd name="connsiteY19" fmla="*/ 8544 h 171450"/>
                <a:gd name="connsiteX20" fmla="*/ 126130 w 150033"/>
                <a:gd name="connsiteY20" fmla="*/ 7506 h 171450"/>
                <a:gd name="connsiteX21" fmla="*/ 126111 w 150033"/>
                <a:gd name="connsiteY21" fmla="*/ 7410 h 171450"/>
                <a:gd name="connsiteX22" fmla="*/ 116681 w 150033"/>
                <a:gd name="connsiteY22" fmla="*/ 0 h 171450"/>
                <a:gd name="connsiteX23" fmla="*/ 107252 w 150033"/>
                <a:gd name="connsiteY23" fmla="*/ 7420 h 171450"/>
                <a:gd name="connsiteX24" fmla="*/ 107232 w 150033"/>
                <a:gd name="connsiteY24" fmla="*/ 7515 h 171450"/>
                <a:gd name="connsiteX25" fmla="*/ 107156 w 150033"/>
                <a:gd name="connsiteY25" fmla="*/ 8544 h 171450"/>
                <a:gd name="connsiteX26" fmla="*/ 107156 w 150033"/>
                <a:gd name="connsiteY26" fmla="*/ 138932 h 171450"/>
                <a:gd name="connsiteX27" fmla="*/ 99536 w 150033"/>
                <a:gd name="connsiteY27" fmla="*/ 131312 h 171450"/>
                <a:gd name="connsiteX28" fmla="*/ 98612 w 150033"/>
                <a:gd name="connsiteY28" fmla="*/ 130502 h 171450"/>
                <a:gd name="connsiteX29" fmla="*/ 98536 w 150033"/>
                <a:gd name="connsiteY29" fmla="*/ 130445 h 171450"/>
                <a:gd name="connsiteX30" fmla="*/ 85207 w 150033"/>
                <a:gd name="connsiteY30" fmla="*/ 132388 h 171450"/>
                <a:gd name="connsiteX31" fmla="*/ 85211 w 150033"/>
                <a:gd name="connsiteY31" fmla="*/ 143780 h 171450"/>
                <a:gd name="connsiteX32" fmla="*/ 85268 w 150033"/>
                <a:gd name="connsiteY32" fmla="*/ 143847 h 171450"/>
                <a:gd name="connsiteX33" fmla="*/ 0 w 150033"/>
                <a:gd name="connsiteY33" fmla="*/ 138189 h 171450"/>
                <a:gd name="connsiteX34" fmla="*/ 23813 w 150033"/>
                <a:gd name="connsiteY34" fmla="*/ 162001 h 171450"/>
                <a:gd name="connsiteX35" fmla="*/ 61913 w 150033"/>
                <a:gd name="connsiteY35" fmla="*/ 162001 h 171450"/>
                <a:gd name="connsiteX36" fmla="*/ 71438 w 150033"/>
                <a:gd name="connsiteY36" fmla="*/ 152476 h 171450"/>
                <a:gd name="connsiteX37" fmla="*/ 61913 w 150033"/>
                <a:gd name="connsiteY37" fmla="*/ 142951 h 171450"/>
                <a:gd name="connsiteX38" fmla="*/ 23813 w 150033"/>
                <a:gd name="connsiteY38" fmla="*/ 142951 h 171450"/>
                <a:gd name="connsiteX39" fmla="*/ 19050 w 150033"/>
                <a:gd name="connsiteY39" fmla="*/ 138189 h 171450"/>
                <a:gd name="connsiteX40" fmla="*/ 19050 w 150033"/>
                <a:gd name="connsiteY40" fmla="*/ 33414 h 171450"/>
                <a:gd name="connsiteX41" fmla="*/ 23813 w 150033"/>
                <a:gd name="connsiteY41" fmla="*/ 28651 h 171450"/>
                <a:gd name="connsiteX42" fmla="*/ 80963 w 150033"/>
                <a:gd name="connsiteY42" fmla="*/ 28651 h 171450"/>
                <a:gd name="connsiteX43" fmla="*/ 90488 w 150033"/>
                <a:gd name="connsiteY43" fmla="*/ 19126 h 171450"/>
                <a:gd name="connsiteX44" fmla="*/ 80963 w 150033"/>
                <a:gd name="connsiteY44" fmla="*/ 9601 h 171450"/>
                <a:gd name="connsiteX45" fmla="*/ 23813 w 150033"/>
                <a:gd name="connsiteY45" fmla="*/ 9601 h 171450"/>
                <a:gd name="connsiteX46" fmla="*/ 0 w 150033"/>
                <a:gd name="connsiteY46" fmla="*/ 33414 h 171450"/>
                <a:gd name="connsiteX47" fmla="*/ 0 w 150033"/>
                <a:gd name="connsiteY47" fmla="*/ 13818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50033" h="171450">
                  <a:moveTo>
                    <a:pt x="85268" y="143847"/>
                  </a:moveTo>
                  <a:lnTo>
                    <a:pt x="86068" y="144780"/>
                  </a:lnTo>
                  <a:lnTo>
                    <a:pt x="108490" y="167230"/>
                  </a:lnTo>
                  <a:cubicBezTo>
                    <a:pt x="110204" y="169831"/>
                    <a:pt x="113300" y="171450"/>
                    <a:pt x="116681" y="171450"/>
                  </a:cubicBezTo>
                  <a:cubicBezTo>
                    <a:pt x="119767" y="171450"/>
                    <a:pt x="122587" y="170117"/>
                    <a:pt x="124358" y="167945"/>
                  </a:cubicBezTo>
                  <a:lnTo>
                    <a:pt x="124406" y="167878"/>
                  </a:lnTo>
                  <a:lnTo>
                    <a:pt x="124844" y="167269"/>
                  </a:lnTo>
                  <a:lnTo>
                    <a:pt x="147304" y="144780"/>
                  </a:lnTo>
                  <a:lnTo>
                    <a:pt x="148114" y="143847"/>
                  </a:lnTo>
                  <a:lnTo>
                    <a:pt x="148161" y="143770"/>
                  </a:lnTo>
                  <a:cubicBezTo>
                    <a:pt x="150622" y="140450"/>
                    <a:pt x="150660" y="135921"/>
                    <a:pt x="148257" y="132559"/>
                  </a:cubicBezTo>
                  <a:lnTo>
                    <a:pt x="148199" y="132483"/>
                  </a:lnTo>
                  <a:lnTo>
                    <a:pt x="147256" y="131369"/>
                  </a:lnTo>
                  <a:lnTo>
                    <a:pt x="146247" y="130502"/>
                  </a:lnTo>
                  <a:lnTo>
                    <a:pt x="146180" y="130445"/>
                  </a:lnTo>
                  <a:cubicBezTo>
                    <a:pt x="142860" y="127984"/>
                    <a:pt x="138331" y="127946"/>
                    <a:pt x="134969" y="130350"/>
                  </a:cubicBezTo>
                  <a:lnTo>
                    <a:pt x="134884" y="130416"/>
                  </a:lnTo>
                  <a:lnTo>
                    <a:pt x="133836" y="131302"/>
                  </a:lnTo>
                  <a:lnTo>
                    <a:pt x="126206" y="138941"/>
                  </a:lnTo>
                  <a:lnTo>
                    <a:pt x="126206" y="8544"/>
                  </a:lnTo>
                  <a:lnTo>
                    <a:pt x="126130" y="7506"/>
                  </a:lnTo>
                  <a:lnTo>
                    <a:pt x="126111" y="7410"/>
                  </a:lnTo>
                  <a:cubicBezTo>
                    <a:pt x="125425" y="3000"/>
                    <a:pt x="121253" y="0"/>
                    <a:pt x="116681" y="0"/>
                  </a:cubicBezTo>
                  <a:cubicBezTo>
                    <a:pt x="112109" y="0"/>
                    <a:pt x="107937" y="3000"/>
                    <a:pt x="107252" y="7420"/>
                  </a:cubicBezTo>
                  <a:lnTo>
                    <a:pt x="107232" y="7515"/>
                  </a:lnTo>
                  <a:lnTo>
                    <a:pt x="107156" y="8544"/>
                  </a:lnTo>
                  <a:lnTo>
                    <a:pt x="107156" y="138932"/>
                  </a:lnTo>
                  <a:lnTo>
                    <a:pt x="99536" y="131312"/>
                  </a:lnTo>
                  <a:lnTo>
                    <a:pt x="98612" y="130502"/>
                  </a:lnTo>
                  <a:lnTo>
                    <a:pt x="98536" y="130445"/>
                  </a:lnTo>
                  <a:cubicBezTo>
                    <a:pt x="94319" y="127301"/>
                    <a:pt x="88351" y="128170"/>
                    <a:pt x="85207" y="132388"/>
                  </a:cubicBezTo>
                  <a:cubicBezTo>
                    <a:pt x="82687" y="135768"/>
                    <a:pt x="82688" y="140402"/>
                    <a:pt x="85211" y="143780"/>
                  </a:cubicBezTo>
                  <a:lnTo>
                    <a:pt x="85268" y="143847"/>
                  </a:lnTo>
                  <a:close/>
                  <a:moveTo>
                    <a:pt x="0" y="138189"/>
                  </a:moveTo>
                  <a:cubicBezTo>
                    <a:pt x="0" y="151340"/>
                    <a:pt x="10661" y="162001"/>
                    <a:pt x="23813" y="162001"/>
                  </a:cubicBezTo>
                  <a:lnTo>
                    <a:pt x="61913" y="162001"/>
                  </a:lnTo>
                  <a:cubicBezTo>
                    <a:pt x="67173" y="162001"/>
                    <a:pt x="71438" y="157737"/>
                    <a:pt x="71438" y="152476"/>
                  </a:cubicBezTo>
                  <a:cubicBezTo>
                    <a:pt x="71438" y="147216"/>
                    <a:pt x="67173" y="142951"/>
                    <a:pt x="61913" y="142951"/>
                  </a:cubicBezTo>
                  <a:lnTo>
                    <a:pt x="23813" y="142951"/>
                  </a:lnTo>
                  <a:cubicBezTo>
                    <a:pt x="21182" y="142951"/>
                    <a:pt x="19050" y="140819"/>
                    <a:pt x="19050" y="138189"/>
                  </a:cubicBezTo>
                  <a:lnTo>
                    <a:pt x="19050" y="33414"/>
                  </a:lnTo>
                  <a:cubicBezTo>
                    <a:pt x="19050" y="30783"/>
                    <a:pt x="21182" y="28651"/>
                    <a:pt x="23813" y="28651"/>
                  </a:cubicBezTo>
                  <a:lnTo>
                    <a:pt x="80963" y="28651"/>
                  </a:lnTo>
                  <a:cubicBezTo>
                    <a:pt x="86223" y="28651"/>
                    <a:pt x="90488" y="24387"/>
                    <a:pt x="90488" y="19126"/>
                  </a:cubicBezTo>
                  <a:cubicBezTo>
                    <a:pt x="90488" y="13866"/>
                    <a:pt x="86223" y="9601"/>
                    <a:pt x="80963" y="9601"/>
                  </a:cubicBezTo>
                  <a:lnTo>
                    <a:pt x="23813" y="9601"/>
                  </a:lnTo>
                  <a:cubicBezTo>
                    <a:pt x="10661" y="9601"/>
                    <a:pt x="0" y="20262"/>
                    <a:pt x="0" y="33414"/>
                  </a:cubicBezTo>
                  <a:lnTo>
                    <a:pt x="0" y="138189"/>
                  </a:lnTo>
                  <a:close/>
                </a:path>
              </a:pathLst>
            </a:custGeom>
            <a:solidFill>
              <a:srgbClr val="21212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Graphic 21">
              <a:extLst>
                <a:ext uri="{FF2B5EF4-FFF2-40B4-BE49-F238E27FC236}">
                  <a16:creationId xmlns:a16="http://schemas.microsoft.com/office/drawing/2014/main" id="{5B69C3D7-E56A-46D2-FA29-B123135C7B59}"/>
                </a:ext>
                <a:ext uri="{C183D7F6-B498-43B3-948B-1728B52AA6E4}">
                  <adec:decorative xmlns:adec="http://schemas.microsoft.com/office/drawing/2017/decorative" val="1"/>
                </a:ext>
              </a:extLst>
            </p:cNvPr>
            <p:cNvSpPr/>
            <p:nvPr/>
          </p:nvSpPr>
          <p:spPr>
            <a:xfrm>
              <a:off x="2693067" y="2991458"/>
              <a:ext cx="152400" cy="19050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21212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67" name="Straight Arrow Connector 66">
              <a:extLst>
                <a:ext uri="{FF2B5EF4-FFF2-40B4-BE49-F238E27FC236}">
                  <a16:creationId xmlns:a16="http://schemas.microsoft.com/office/drawing/2014/main" id="{2586F7D4-0BEE-4FA4-7E9B-A22C623C5DF1}"/>
                </a:ext>
                <a:ext uri="{C183D7F6-B498-43B3-948B-1728B52AA6E4}">
                  <adec:decorative xmlns:adec="http://schemas.microsoft.com/office/drawing/2017/decorative" val="1"/>
                </a:ext>
              </a:extLst>
            </p:cNvPr>
            <p:cNvCxnSpPr>
              <a:cxnSpLocks/>
            </p:cNvCxnSpPr>
            <p:nvPr/>
          </p:nvCxnSpPr>
          <p:spPr>
            <a:xfrm flipH="1">
              <a:off x="6155123" y="3512700"/>
              <a:ext cx="720000" cy="0"/>
            </a:xfrm>
            <a:prstGeom prst="straightConnector1">
              <a:avLst/>
            </a:prstGeom>
            <a:ln w="12700" cap="rnd">
              <a:solidFill>
                <a:schemeClr val="accent1"/>
              </a:solidFill>
              <a:prstDash val="solid"/>
              <a:tailEnd type="arrow" w="lg" len="sm"/>
            </a:ln>
          </p:spPr>
          <p:style>
            <a:lnRef idx="1">
              <a:schemeClr val="accent1"/>
            </a:lnRef>
            <a:fillRef idx="0">
              <a:schemeClr val="accent1"/>
            </a:fillRef>
            <a:effectRef idx="0">
              <a:schemeClr val="accent1"/>
            </a:effectRef>
            <a:fontRef idx="minor">
              <a:schemeClr val="tx1"/>
            </a:fontRef>
          </p:style>
        </p:cxnSp>
        <p:pic>
          <p:nvPicPr>
            <p:cNvPr id="179" name="Picture 178">
              <a:extLst>
                <a:ext uri="{FF2B5EF4-FFF2-40B4-BE49-F238E27FC236}">
                  <a16:creationId xmlns:a16="http://schemas.microsoft.com/office/drawing/2014/main" id="{05C80693-0344-9C8A-D93B-99EE2BABA8C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317194" y="4531453"/>
              <a:ext cx="265113" cy="257904"/>
            </a:xfrm>
            <a:prstGeom prst="rect">
              <a:avLst/>
            </a:prstGeom>
          </p:spPr>
        </p:pic>
        <p:sp>
          <p:nvSpPr>
            <p:cNvPr id="181" name="Graphic 165">
              <a:extLst>
                <a:ext uri="{FF2B5EF4-FFF2-40B4-BE49-F238E27FC236}">
                  <a16:creationId xmlns:a16="http://schemas.microsoft.com/office/drawing/2014/main" id="{D5954D42-2823-671F-3141-3CDDEBA805EC}"/>
                </a:ext>
                <a:ext uri="{C183D7F6-B498-43B3-948B-1728B52AA6E4}">
                  <adec:decorative xmlns:adec="http://schemas.microsoft.com/office/drawing/2017/decorative" val="1"/>
                </a:ext>
              </a:extLst>
            </p:cNvPr>
            <p:cNvSpPr>
              <a:spLocks noChangeAspect="1"/>
            </p:cNvSpPr>
            <p:nvPr/>
          </p:nvSpPr>
          <p:spPr>
            <a:xfrm rot="2700000">
              <a:off x="5177000" y="4411319"/>
              <a:ext cx="180000" cy="180000"/>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95250 w 190500"/>
                <a:gd name="connsiteY5" fmla="*/ 47625 h 190500"/>
                <a:gd name="connsiteX6" fmla="*/ 88173 w 190500"/>
                <a:gd name="connsiteY6" fmla="*/ 53797 h 190500"/>
                <a:gd name="connsiteX7" fmla="*/ 88106 w 190500"/>
                <a:gd name="connsiteY7" fmla="*/ 54769 h 190500"/>
                <a:gd name="connsiteX8" fmla="*/ 88106 w 190500"/>
                <a:gd name="connsiteY8" fmla="*/ 88106 h 190500"/>
                <a:gd name="connsiteX9" fmla="*/ 54769 w 190500"/>
                <a:gd name="connsiteY9" fmla="*/ 88106 h 190500"/>
                <a:gd name="connsiteX10" fmla="*/ 47627 w 190500"/>
                <a:gd name="connsiteY10" fmla="*/ 95252 h 190500"/>
                <a:gd name="connsiteX11" fmla="*/ 53797 w 190500"/>
                <a:gd name="connsiteY11" fmla="*/ 102327 h 190500"/>
                <a:gd name="connsiteX12" fmla="*/ 54769 w 190500"/>
                <a:gd name="connsiteY12" fmla="*/ 102394 h 190500"/>
                <a:gd name="connsiteX13" fmla="*/ 88106 w 190500"/>
                <a:gd name="connsiteY13" fmla="*/ 102394 h 190500"/>
                <a:gd name="connsiteX14" fmla="*/ 88106 w 190500"/>
                <a:gd name="connsiteY14" fmla="*/ 135731 h 190500"/>
                <a:gd name="connsiteX15" fmla="*/ 95252 w 190500"/>
                <a:gd name="connsiteY15" fmla="*/ 142873 h 190500"/>
                <a:gd name="connsiteX16" fmla="*/ 102327 w 190500"/>
                <a:gd name="connsiteY16" fmla="*/ 136703 h 190500"/>
                <a:gd name="connsiteX17" fmla="*/ 102394 w 190500"/>
                <a:gd name="connsiteY17" fmla="*/ 135731 h 190500"/>
                <a:gd name="connsiteX18" fmla="*/ 102394 w 190500"/>
                <a:gd name="connsiteY18" fmla="*/ 102394 h 190500"/>
                <a:gd name="connsiteX19" fmla="*/ 135731 w 190500"/>
                <a:gd name="connsiteY19" fmla="*/ 102394 h 190500"/>
                <a:gd name="connsiteX20" fmla="*/ 142873 w 190500"/>
                <a:gd name="connsiteY20" fmla="*/ 95248 h 190500"/>
                <a:gd name="connsiteX21" fmla="*/ 136703 w 190500"/>
                <a:gd name="connsiteY21" fmla="*/ 88173 h 190500"/>
                <a:gd name="connsiteX22" fmla="*/ 135731 w 190500"/>
                <a:gd name="connsiteY22" fmla="*/ 88106 h 190500"/>
                <a:gd name="connsiteX23" fmla="*/ 102394 w 190500"/>
                <a:gd name="connsiteY23" fmla="*/ 88106 h 190500"/>
                <a:gd name="connsiteX24" fmla="*/ 102394 w 190500"/>
                <a:gd name="connsiteY24" fmla="*/ 54769 h 190500"/>
                <a:gd name="connsiteX25" fmla="*/ 95250 w 190500"/>
                <a:gd name="connsiteY25"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0500" h="190500">
                  <a:moveTo>
                    <a:pt x="95250" y="0"/>
                  </a:moveTo>
                  <a:cubicBezTo>
                    <a:pt x="147857" y="0"/>
                    <a:pt x="190500" y="42643"/>
                    <a:pt x="190500" y="95250"/>
                  </a:cubicBezTo>
                  <a:cubicBezTo>
                    <a:pt x="190500" y="147857"/>
                    <a:pt x="147857" y="190500"/>
                    <a:pt x="95250" y="190500"/>
                  </a:cubicBezTo>
                  <a:cubicBezTo>
                    <a:pt x="42643" y="190500"/>
                    <a:pt x="0" y="147857"/>
                    <a:pt x="0" y="95250"/>
                  </a:cubicBezTo>
                  <a:cubicBezTo>
                    <a:pt x="0" y="42643"/>
                    <a:pt x="42643" y="0"/>
                    <a:pt x="95250" y="0"/>
                  </a:cubicBezTo>
                  <a:close/>
                  <a:moveTo>
                    <a:pt x="95250" y="47625"/>
                  </a:moveTo>
                  <a:cubicBezTo>
                    <a:pt x="91680" y="47625"/>
                    <a:pt x="88658" y="50261"/>
                    <a:pt x="88173" y="53797"/>
                  </a:cubicBezTo>
                  <a:lnTo>
                    <a:pt x="88106" y="54769"/>
                  </a:lnTo>
                  <a:lnTo>
                    <a:pt x="88106" y="88106"/>
                  </a:lnTo>
                  <a:lnTo>
                    <a:pt x="54769" y="88106"/>
                  </a:lnTo>
                  <a:cubicBezTo>
                    <a:pt x="50823" y="88107"/>
                    <a:pt x="47626" y="91307"/>
                    <a:pt x="47627" y="95252"/>
                  </a:cubicBezTo>
                  <a:cubicBezTo>
                    <a:pt x="47628" y="98820"/>
                    <a:pt x="50262" y="101841"/>
                    <a:pt x="53797" y="102327"/>
                  </a:cubicBezTo>
                  <a:lnTo>
                    <a:pt x="54769" y="102394"/>
                  </a:lnTo>
                  <a:lnTo>
                    <a:pt x="88106" y="102394"/>
                  </a:lnTo>
                  <a:lnTo>
                    <a:pt x="88106" y="135731"/>
                  </a:lnTo>
                  <a:cubicBezTo>
                    <a:pt x="88107" y="139677"/>
                    <a:pt x="91307" y="142874"/>
                    <a:pt x="95252" y="142873"/>
                  </a:cubicBezTo>
                  <a:cubicBezTo>
                    <a:pt x="98820" y="142872"/>
                    <a:pt x="101841" y="140238"/>
                    <a:pt x="102327" y="136703"/>
                  </a:cubicBezTo>
                  <a:lnTo>
                    <a:pt x="102394" y="135731"/>
                  </a:lnTo>
                  <a:lnTo>
                    <a:pt x="102394" y="102394"/>
                  </a:lnTo>
                  <a:lnTo>
                    <a:pt x="135731" y="102394"/>
                  </a:lnTo>
                  <a:cubicBezTo>
                    <a:pt x="139677" y="102393"/>
                    <a:pt x="142874" y="99193"/>
                    <a:pt x="142873" y="95248"/>
                  </a:cubicBezTo>
                  <a:cubicBezTo>
                    <a:pt x="142872" y="91680"/>
                    <a:pt x="140238" y="88659"/>
                    <a:pt x="136703" y="88173"/>
                  </a:cubicBezTo>
                  <a:lnTo>
                    <a:pt x="135731" y="88106"/>
                  </a:lnTo>
                  <a:lnTo>
                    <a:pt x="102394" y="88106"/>
                  </a:lnTo>
                  <a:lnTo>
                    <a:pt x="102394" y="54769"/>
                  </a:lnTo>
                  <a:cubicBezTo>
                    <a:pt x="102394" y="50823"/>
                    <a:pt x="99195" y="47625"/>
                    <a:pt x="95250" y="47625"/>
                  </a:cubicBezTo>
                  <a:close/>
                </a:path>
              </a:pathLst>
            </a:custGeom>
            <a:solidFill>
              <a:srgbClr val="F4364C"/>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 name="Graphic 183">
              <a:extLst>
                <a:ext uri="{FF2B5EF4-FFF2-40B4-BE49-F238E27FC236}">
                  <a16:creationId xmlns:a16="http://schemas.microsoft.com/office/drawing/2014/main" id="{B5E15AE2-7368-0FEE-7894-4572FA1E2370}"/>
                </a:ext>
                <a:ext uri="{C183D7F6-B498-43B3-948B-1728B52AA6E4}">
                  <adec:decorative xmlns:adec="http://schemas.microsoft.com/office/drawing/2017/decorative" val="1"/>
                </a:ext>
              </a:extLst>
            </p:cNvPr>
            <p:cNvSpPr>
              <a:spLocks noChangeAspect="1"/>
            </p:cNvSpPr>
            <p:nvPr/>
          </p:nvSpPr>
          <p:spPr>
            <a:xfrm>
              <a:off x="7847798" y="4411319"/>
              <a:ext cx="180000" cy="180000"/>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125921 w 190500"/>
                <a:gd name="connsiteY5" fmla="*/ 66389 h 190500"/>
                <a:gd name="connsiteX6" fmla="*/ 83344 w 190500"/>
                <a:gd name="connsiteY6" fmla="*/ 108966 h 190500"/>
                <a:gd name="connsiteX7" fmla="*/ 64579 w 190500"/>
                <a:gd name="connsiteY7" fmla="*/ 90202 h 190500"/>
                <a:gd name="connsiteX8" fmla="*/ 54483 w 190500"/>
                <a:gd name="connsiteY8" fmla="*/ 90558 h 190500"/>
                <a:gd name="connsiteX9" fmla="*/ 54483 w 190500"/>
                <a:gd name="connsiteY9" fmla="*/ 100298 h 190500"/>
                <a:gd name="connsiteX10" fmla="*/ 78296 w 190500"/>
                <a:gd name="connsiteY10" fmla="*/ 124111 h 190500"/>
                <a:gd name="connsiteX11" fmla="*/ 88392 w 190500"/>
                <a:gd name="connsiteY11" fmla="*/ 124111 h 190500"/>
                <a:gd name="connsiteX12" fmla="*/ 136017 w 190500"/>
                <a:gd name="connsiteY12" fmla="*/ 76486 h 190500"/>
                <a:gd name="connsiteX13" fmla="*/ 136373 w 190500"/>
                <a:gd name="connsiteY13" fmla="*/ 66389 h 190500"/>
                <a:gd name="connsiteX14" fmla="*/ 126277 w 190500"/>
                <a:gd name="connsiteY14" fmla="*/ 66033 h 190500"/>
                <a:gd name="connsiteX15" fmla="*/ 125921 w 190500"/>
                <a:gd name="connsiteY15" fmla="*/ 6638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0500" h="190500">
                  <a:moveTo>
                    <a:pt x="95250" y="0"/>
                  </a:moveTo>
                  <a:cubicBezTo>
                    <a:pt x="147857" y="0"/>
                    <a:pt x="190500" y="42643"/>
                    <a:pt x="190500" y="95250"/>
                  </a:cubicBezTo>
                  <a:cubicBezTo>
                    <a:pt x="190500" y="147857"/>
                    <a:pt x="147857" y="190500"/>
                    <a:pt x="95250" y="190500"/>
                  </a:cubicBezTo>
                  <a:cubicBezTo>
                    <a:pt x="42643" y="190500"/>
                    <a:pt x="0" y="147857"/>
                    <a:pt x="0" y="95250"/>
                  </a:cubicBezTo>
                  <a:cubicBezTo>
                    <a:pt x="0" y="42643"/>
                    <a:pt x="42643" y="0"/>
                    <a:pt x="95250" y="0"/>
                  </a:cubicBezTo>
                  <a:close/>
                  <a:moveTo>
                    <a:pt x="125921" y="66389"/>
                  </a:moveTo>
                  <a:lnTo>
                    <a:pt x="83344" y="108966"/>
                  </a:lnTo>
                  <a:lnTo>
                    <a:pt x="64579" y="90202"/>
                  </a:lnTo>
                  <a:cubicBezTo>
                    <a:pt x="61693" y="87512"/>
                    <a:pt x="57173" y="87672"/>
                    <a:pt x="54483" y="90558"/>
                  </a:cubicBezTo>
                  <a:cubicBezTo>
                    <a:pt x="51927" y="93302"/>
                    <a:pt x="51927" y="97555"/>
                    <a:pt x="54483" y="100298"/>
                  </a:cubicBezTo>
                  <a:lnTo>
                    <a:pt x="78296" y="124111"/>
                  </a:lnTo>
                  <a:cubicBezTo>
                    <a:pt x="81085" y="126896"/>
                    <a:pt x="85603" y="126896"/>
                    <a:pt x="88392" y="124111"/>
                  </a:cubicBezTo>
                  <a:lnTo>
                    <a:pt x="136017" y="76486"/>
                  </a:lnTo>
                  <a:cubicBezTo>
                    <a:pt x="138904" y="73796"/>
                    <a:pt x="139063" y="69276"/>
                    <a:pt x="136373" y="66389"/>
                  </a:cubicBezTo>
                  <a:cubicBezTo>
                    <a:pt x="133684" y="63503"/>
                    <a:pt x="129163" y="63343"/>
                    <a:pt x="126277" y="66033"/>
                  </a:cubicBezTo>
                  <a:cubicBezTo>
                    <a:pt x="126154" y="66147"/>
                    <a:pt x="126035" y="66266"/>
                    <a:pt x="125921" y="66389"/>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94" name="Straight Connector 193">
              <a:extLst>
                <a:ext uri="{FF2B5EF4-FFF2-40B4-BE49-F238E27FC236}">
                  <a16:creationId xmlns:a16="http://schemas.microsoft.com/office/drawing/2014/main" id="{91D99F17-4D0C-2839-B49B-FA203F8B745F}"/>
                </a:ext>
                <a:ext uri="{C183D7F6-B498-43B3-948B-1728B52AA6E4}">
                  <adec:decorative xmlns:adec="http://schemas.microsoft.com/office/drawing/2017/decorative" val="1"/>
                </a:ext>
              </a:extLst>
            </p:cNvPr>
            <p:cNvCxnSpPr>
              <a:cxnSpLocks/>
            </p:cNvCxnSpPr>
            <p:nvPr/>
          </p:nvCxnSpPr>
          <p:spPr>
            <a:xfrm>
              <a:off x="5134702" y="4661604"/>
              <a:ext cx="1127517" cy="0"/>
            </a:xfrm>
            <a:prstGeom prst="line">
              <a:avLst/>
            </a:prstGeom>
            <a:noFill/>
            <a:ln w="12700" cap="rnd" cmpd="sng" algn="ctr">
              <a:solidFill>
                <a:schemeClr val="accent1"/>
              </a:solidFill>
              <a:prstDash val="dash"/>
              <a:round/>
              <a:headEnd type="none" w="med" len="med"/>
              <a:tailEnd type="none" w="med" len="med"/>
            </a:ln>
            <a:effectLst/>
          </p:spPr>
        </p:cxnSp>
        <p:cxnSp>
          <p:nvCxnSpPr>
            <p:cNvPr id="195" name="Straight Connector 194">
              <a:extLst>
                <a:ext uri="{FF2B5EF4-FFF2-40B4-BE49-F238E27FC236}">
                  <a16:creationId xmlns:a16="http://schemas.microsoft.com/office/drawing/2014/main" id="{5133F5FC-281B-EE3C-42BC-EBBD14050F38}"/>
                </a:ext>
                <a:ext uri="{C183D7F6-B498-43B3-948B-1728B52AA6E4}">
                  <adec:decorative xmlns:adec="http://schemas.microsoft.com/office/drawing/2017/decorative" val="1"/>
                </a:ext>
              </a:extLst>
            </p:cNvPr>
            <p:cNvCxnSpPr>
              <a:cxnSpLocks/>
            </p:cNvCxnSpPr>
            <p:nvPr/>
          </p:nvCxnSpPr>
          <p:spPr>
            <a:xfrm flipV="1">
              <a:off x="5134702" y="4078507"/>
              <a:ext cx="0" cy="583097"/>
            </a:xfrm>
            <a:prstGeom prst="line">
              <a:avLst/>
            </a:prstGeom>
            <a:noFill/>
            <a:ln w="12700" cap="rnd" cmpd="sng" algn="ctr">
              <a:solidFill>
                <a:schemeClr val="accent1"/>
              </a:solidFill>
              <a:prstDash val="dash"/>
              <a:round/>
              <a:headEnd type="none" w="med" len="med"/>
              <a:tailEnd type="arrow" w="lg" len="sm"/>
            </a:ln>
            <a:effectLst/>
          </p:spPr>
        </p:cxnSp>
        <p:cxnSp>
          <p:nvCxnSpPr>
            <p:cNvPr id="197" name="Straight Connector 196">
              <a:extLst>
                <a:ext uri="{FF2B5EF4-FFF2-40B4-BE49-F238E27FC236}">
                  <a16:creationId xmlns:a16="http://schemas.microsoft.com/office/drawing/2014/main" id="{B76EDD11-8510-54FB-90CC-5E46BD60B185}"/>
                </a:ext>
                <a:ext uri="{C183D7F6-B498-43B3-948B-1728B52AA6E4}">
                  <adec:decorative xmlns:adec="http://schemas.microsoft.com/office/drawing/2017/decorative" val="1"/>
                </a:ext>
              </a:extLst>
            </p:cNvPr>
            <p:cNvCxnSpPr>
              <a:cxnSpLocks/>
            </p:cNvCxnSpPr>
            <p:nvPr/>
          </p:nvCxnSpPr>
          <p:spPr>
            <a:xfrm flipV="1">
              <a:off x="7768221" y="4078507"/>
              <a:ext cx="0" cy="583097"/>
            </a:xfrm>
            <a:prstGeom prst="line">
              <a:avLst/>
            </a:prstGeom>
            <a:noFill/>
            <a:ln w="12700" cap="rnd" cmpd="sng" algn="ctr">
              <a:solidFill>
                <a:schemeClr val="accent1"/>
              </a:solidFill>
              <a:prstDash val="dash"/>
              <a:round/>
              <a:headEnd type="none" w="med" len="med"/>
              <a:tailEnd type="arrow" w="lg" len="sm"/>
            </a:ln>
            <a:effectLst/>
          </p:spPr>
        </p:cxnSp>
        <p:cxnSp>
          <p:nvCxnSpPr>
            <p:cNvPr id="200" name="Straight Connector 199">
              <a:extLst>
                <a:ext uri="{FF2B5EF4-FFF2-40B4-BE49-F238E27FC236}">
                  <a16:creationId xmlns:a16="http://schemas.microsoft.com/office/drawing/2014/main" id="{8B3FE25E-DC7B-B305-0759-6D87A909550E}"/>
                </a:ext>
                <a:ext uri="{C183D7F6-B498-43B3-948B-1728B52AA6E4}">
                  <adec:decorative xmlns:adec="http://schemas.microsoft.com/office/drawing/2017/decorative" val="1"/>
                </a:ext>
              </a:extLst>
            </p:cNvPr>
            <p:cNvCxnSpPr>
              <a:cxnSpLocks/>
            </p:cNvCxnSpPr>
            <p:nvPr/>
          </p:nvCxnSpPr>
          <p:spPr>
            <a:xfrm>
              <a:off x="6656342" y="4661604"/>
              <a:ext cx="1127517" cy="0"/>
            </a:xfrm>
            <a:prstGeom prst="line">
              <a:avLst/>
            </a:prstGeom>
            <a:noFill/>
            <a:ln w="12700" cap="rnd" cmpd="sng" algn="ctr">
              <a:solidFill>
                <a:schemeClr val="accent1"/>
              </a:solidFill>
              <a:prstDash val="dash"/>
              <a:round/>
              <a:headEnd type="none" w="med" len="med"/>
              <a:tailEnd type="none" w="med" len="med"/>
            </a:ln>
            <a:effectLst/>
          </p:spPr>
        </p:cxnSp>
        <p:sp>
          <p:nvSpPr>
            <p:cNvPr id="202" name="TextBox 201">
              <a:extLst>
                <a:ext uri="{FF2B5EF4-FFF2-40B4-BE49-F238E27FC236}">
                  <a16:creationId xmlns:a16="http://schemas.microsoft.com/office/drawing/2014/main" id="{7E4668BB-8DEB-A36F-7FCD-212485B84B3E}"/>
                </a:ext>
                <a:ext uri="{C183D7F6-B498-43B3-948B-1728B52AA6E4}">
                  <adec:decorative xmlns:adec="http://schemas.microsoft.com/office/drawing/2017/decorative" val="1"/>
                </a:ext>
              </a:extLst>
            </p:cNvPr>
            <p:cNvSpPr txBox="1"/>
            <p:nvPr/>
          </p:nvSpPr>
          <p:spPr>
            <a:xfrm>
              <a:off x="8090006" y="4439764"/>
              <a:ext cx="799013"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a:rPr>
                <a:t>Enabled (with Entra Conditional Access Policies)</a:t>
              </a:r>
            </a:p>
          </p:txBody>
        </p:sp>
        <p:sp>
          <p:nvSpPr>
            <p:cNvPr id="205" name="Oval 204">
              <a:extLst>
                <a:ext uri="{FF2B5EF4-FFF2-40B4-BE49-F238E27FC236}">
                  <a16:creationId xmlns:a16="http://schemas.microsoft.com/office/drawing/2014/main" id="{96FCF1CD-0C41-36F9-19EA-394887EC7913}"/>
                </a:ext>
                <a:ext uri="{C183D7F6-B498-43B3-948B-1728B52AA6E4}">
                  <adec:decorative xmlns:adec="http://schemas.microsoft.com/office/drawing/2017/decorative" val="1"/>
                </a:ext>
              </a:extLst>
            </p:cNvPr>
            <p:cNvSpPr/>
            <p:nvPr/>
          </p:nvSpPr>
          <p:spPr bwMode="auto">
            <a:xfrm>
              <a:off x="9765360" y="3275977"/>
              <a:ext cx="534646" cy="534646"/>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06" name="Graphic 65">
              <a:extLst>
                <a:ext uri="{FF2B5EF4-FFF2-40B4-BE49-F238E27FC236}">
                  <a16:creationId xmlns:a16="http://schemas.microsoft.com/office/drawing/2014/main" id="{183A1DC0-4EAF-F116-B904-E196689ADE20}"/>
                </a:ext>
                <a:ext uri="{C183D7F6-B498-43B3-948B-1728B52AA6E4}">
                  <adec:decorative xmlns:adec="http://schemas.microsoft.com/office/drawing/2017/decorative" val="1"/>
                </a:ext>
              </a:extLst>
            </p:cNvPr>
            <p:cNvSpPr/>
            <p:nvPr/>
          </p:nvSpPr>
          <p:spPr>
            <a:xfrm>
              <a:off x="9919651" y="3402048"/>
              <a:ext cx="226064" cy="282505"/>
            </a:xfrm>
            <a:custGeom>
              <a:avLst/>
              <a:gdLst>
                <a:gd name="connsiteX0" fmla="*/ 396538 w 461421"/>
                <a:gd name="connsiteY0" fmla="*/ 345929 h 576625"/>
                <a:gd name="connsiteX1" fmla="*/ 461422 w 461421"/>
                <a:gd name="connsiteY1" fmla="*/ 410755 h 576625"/>
                <a:gd name="connsiteX2" fmla="*/ 461422 w 461421"/>
                <a:gd name="connsiteY2" fmla="*/ 410784 h 576625"/>
                <a:gd name="connsiteX3" fmla="*/ 461422 w 461421"/>
                <a:gd name="connsiteY3" fmla="*/ 437256 h 576625"/>
                <a:gd name="connsiteX4" fmla="*/ 446628 w 461421"/>
                <a:gd name="connsiteY4" fmla="*/ 483367 h 576625"/>
                <a:gd name="connsiteX5" fmla="*/ 230610 w 461421"/>
                <a:gd name="connsiteY5" fmla="*/ 576626 h 576625"/>
                <a:gd name="connsiteX6" fmla="*/ 14707 w 461421"/>
                <a:gd name="connsiteY6" fmla="*/ 483280 h 576625"/>
                <a:gd name="connsiteX7" fmla="*/ 0 w 461421"/>
                <a:gd name="connsiteY7" fmla="*/ 437285 h 576625"/>
                <a:gd name="connsiteX8" fmla="*/ 0 w 461421"/>
                <a:gd name="connsiteY8" fmla="*/ 410755 h 576625"/>
                <a:gd name="connsiteX9" fmla="*/ 64826 w 461421"/>
                <a:gd name="connsiteY9" fmla="*/ 345871 h 576625"/>
                <a:gd name="connsiteX10" fmla="*/ 64855 w 461421"/>
                <a:gd name="connsiteY10" fmla="*/ 345871 h 576625"/>
                <a:gd name="connsiteX11" fmla="*/ 396509 w 461421"/>
                <a:gd name="connsiteY11" fmla="*/ 345872 h 576625"/>
                <a:gd name="connsiteX12" fmla="*/ 230610 w 461421"/>
                <a:gd name="connsiteY12" fmla="*/ 0 h 576625"/>
                <a:gd name="connsiteX13" fmla="*/ 374795 w 461421"/>
                <a:gd name="connsiteY13" fmla="*/ 144185 h 576625"/>
                <a:gd name="connsiteX14" fmla="*/ 230610 w 461421"/>
                <a:gd name="connsiteY14" fmla="*/ 288370 h 576625"/>
                <a:gd name="connsiteX15" fmla="*/ 86425 w 461421"/>
                <a:gd name="connsiteY15" fmla="*/ 144185 h 576625"/>
                <a:gd name="connsiteX16" fmla="*/ 230610 w 461421"/>
                <a:gd name="connsiteY16" fmla="*/ 0 h 57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1421" h="576625">
                  <a:moveTo>
                    <a:pt x="396538" y="345929"/>
                  </a:moveTo>
                  <a:cubicBezTo>
                    <a:pt x="432356" y="345913"/>
                    <a:pt x="461406" y="374937"/>
                    <a:pt x="461422" y="410755"/>
                  </a:cubicBezTo>
                  <a:cubicBezTo>
                    <a:pt x="461422" y="410764"/>
                    <a:pt x="461422" y="410774"/>
                    <a:pt x="461422" y="410784"/>
                  </a:cubicBezTo>
                  <a:lnTo>
                    <a:pt x="461422" y="437256"/>
                  </a:lnTo>
                  <a:cubicBezTo>
                    <a:pt x="461419" y="453793"/>
                    <a:pt x="456246" y="469915"/>
                    <a:pt x="446628" y="483367"/>
                  </a:cubicBezTo>
                  <a:cubicBezTo>
                    <a:pt x="402046" y="545741"/>
                    <a:pt x="329233" y="576626"/>
                    <a:pt x="230610" y="576626"/>
                  </a:cubicBezTo>
                  <a:cubicBezTo>
                    <a:pt x="131929" y="576626"/>
                    <a:pt x="59174" y="545712"/>
                    <a:pt x="14707" y="483280"/>
                  </a:cubicBezTo>
                  <a:cubicBezTo>
                    <a:pt x="5142" y="469850"/>
                    <a:pt x="2" y="453773"/>
                    <a:pt x="0" y="437285"/>
                  </a:cubicBezTo>
                  <a:lnTo>
                    <a:pt x="0" y="410755"/>
                  </a:lnTo>
                  <a:cubicBezTo>
                    <a:pt x="-16" y="374937"/>
                    <a:pt x="29008" y="345887"/>
                    <a:pt x="64826" y="345871"/>
                  </a:cubicBezTo>
                  <a:cubicBezTo>
                    <a:pt x="64835" y="345871"/>
                    <a:pt x="64845" y="345871"/>
                    <a:pt x="64855" y="345871"/>
                  </a:cubicBezTo>
                  <a:lnTo>
                    <a:pt x="396509" y="345872"/>
                  </a:lnTo>
                  <a:close/>
                  <a:moveTo>
                    <a:pt x="230610" y="0"/>
                  </a:moveTo>
                  <a:cubicBezTo>
                    <a:pt x="310241" y="0"/>
                    <a:pt x="374795" y="64554"/>
                    <a:pt x="374795" y="144185"/>
                  </a:cubicBezTo>
                  <a:cubicBezTo>
                    <a:pt x="374795" y="223817"/>
                    <a:pt x="310241" y="288370"/>
                    <a:pt x="230610" y="288370"/>
                  </a:cubicBezTo>
                  <a:cubicBezTo>
                    <a:pt x="150979" y="288370"/>
                    <a:pt x="86425" y="223817"/>
                    <a:pt x="86425" y="144185"/>
                  </a:cubicBezTo>
                  <a:cubicBezTo>
                    <a:pt x="86425" y="64554"/>
                    <a:pt x="150979" y="0"/>
                    <a:pt x="230610" y="0"/>
                  </a:cubicBezTo>
                  <a:close/>
                </a:path>
              </a:pathLst>
            </a:custGeom>
            <a:solidFill>
              <a:schemeClr val="bg1"/>
            </a:soli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07" name="Title 1">
              <a:extLst>
                <a:ext uri="{FF2B5EF4-FFF2-40B4-BE49-F238E27FC236}">
                  <a16:creationId xmlns:a16="http://schemas.microsoft.com/office/drawing/2014/main" id="{680D64AB-10A6-3530-1E0D-CD23B9D6735F}"/>
                </a:ext>
                <a:ext uri="{C183D7F6-B498-43B3-948B-1728B52AA6E4}">
                  <adec:decorative xmlns:adec="http://schemas.microsoft.com/office/drawing/2017/decorative" val="1"/>
                </a:ext>
              </a:extLst>
            </p:cNvPr>
            <p:cNvSpPr txBox="1">
              <a:spLocks/>
            </p:cNvSpPr>
            <p:nvPr/>
          </p:nvSpPr>
          <p:spPr>
            <a:xfrm>
              <a:off x="8998845" y="3219229"/>
              <a:ext cx="855898" cy="253538"/>
            </a:xfrm>
            <a:prstGeom prst="rect">
              <a:avLst/>
            </a:prstGeom>
            <a:noFill/>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612"/>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UI" pitchFamily="34" charset="0"/>
                </a:rPr>
                <a:t>Entra Conditional Access Policies</a:t>
              </a:r>
            </a:p>
          </p:txBody>
        </p:sp>
        <p:sp>
          <p:nvSpPr>
            <p:cNvPr id="208" name="Title 1">
              <a:extLst>
                <a:ext uri="{FF2B5EF4-FFF2-40B4-BE49-F238E27FC236}">
                  <a16:creationId xmlns:a16="http://schemas.microsoft.com/office/drawing/2014/main" id="{57951061-D13B-3BD1-1E59-C53D5906E80D}"/>
                </a:ext>
                <a:ext uri="{C183D7F6-B498-43B3-948B-1728B52AA6E4}">
                  <adec:decorative xmlns:adec="http://schemas.microsoft.com/office/drawing/2017/decorative" val="1"/>
                </a:ext>
              </a:extLst>
            </p:cNvPr>
            <p:cNvSpPr txBox="1">
              <a:spLocks/>
            </p:cNvSpPr>
            <p:nvPr/>
          </p:nvSpPr>
          <p:spPr>
            <a:xfrm>
              <a:off x="8998845" y="3607528"/>
              <a:ext cx="855898" cy="126768"/>
            </a:xfrm>
            <a:prstGeom prst="rect">
              <a:avLst/>
            </a:prstGeom>
            <a:noFill/>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612"/>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UI" pitchFamily="34" charset="0"/>
                </a:rPr>
                <a:t>(Tenant Level)</a:t>
              </a:r>
            </a:p>
          </p:txBody>
        </p:sp>
        <p:cxnSp>
          <p:nvCxnSpPr>
            <p:cNvPr id="209" name="Straight Arrow Connector 208">
              <a:extLst>
                <a:ext uri="{FF2B5EF4-FFF2-40B4-BE49-F238E27FC236}">
                  <a16:creationId xmlns:a16="http://schemas.microsoft.com/office/drawing/2014/main" id="{AFE8CCEE-DE38-0C3E-9D98-5416CFDE632C}"/>
                </a:ext>
                <a:ext uri="{C183D7F6-B498-43B3-948B-1728B52AA6E4}">
                  <adec:decorative xmlns:adec="http://schemas.microsoft.com/office/drawing/2017/decorative" val="1"/>
                </a:ext>
              </a:extLst>
            </p:cNvPr>
            <p:cNvCxnSpPr>
              <a:cxnSpLocks/>
            </p:cNvCxnSpPr>
            <p:nvPr/>
          </p:nvCxnSpPr>
          <p:spPr>
            <a:xfrm flipH="1">
              <a:off x="8889019" y="3543300"/>
              <a:ext cx="876341" cy="0"/>
            </a:xfrm>
            <a:prstGeom prst="straightConnector1">
              <a:avLst/>
            </a:prstGeom>
            <a:ln w="12700" cap="rnd">
              <a:solidFill>
                <a:schemeClr val="accent1"/>
              </a:solidFill>
              <a:prstDash val="solid"/>
              <a:tailEnd type="arrow" w="lg" len="sm"/>
            </a:ln>
          </p:spPr>
          <p:style>
            <a:lnRef idx="1">
              <a:schemeClr val="accent1"/>
            </a:lnRef>
            <a:fillRef idx="0">
              <a:schemeClr val="accent1"/>
            </a:fillRef>
            <a:effectRef idx="0">
              <a:schemeClr val="accent1"/>
            </a:effectRef>
            <a:fontRef idx="minor">
              <a:schemeClr val="tx1"/>
            </a:fontRef>
          </p:style>
        </p:cxnSp>
        <p:sp>
          <p:nvSpPr>
            <p:cNvPr id="224" name="Graphic 213">
              <a:extLst>
                <a:ext uri="{FF2B5EF4-FFF2-40B4-BE49-F238E27FC236}">
                  <a16:creationId xmlns:a16="http://schemas.microsoft.com/office/drawing/2014/main" id="{DDB4C825-86DB-CF2B-4819-7012AEE1E4B6}"/>
                </a:ext>
                <a:ext uri="{C183D7F6-B498-43B3-948B-1728B52AA6E4}">
                  <adec:decorative xmlns:adec="http://schemas.microsoft.com/office/drawing/2017/decorative" val="1"/>
                </a:ext>
              </a:extLst>
            </p:cNvPr>
            <p:cNvSpPr/>
            <p:nvPr/>
          </p:nvSpPr>
          <p:spPr>
            <a:xfrm>
              <a:off x="10915520" y="2551874"/>
              <a:ext cx="260822" cy="234739"/>
            </a:xfrm>
            <a:custGeom>
              <a:avLst/>
              <a:gdLst>
                <a:gd name="connsiteX0" fmla="*/ 266357 w 417684"/>
                <a:gd name="connsiteY0" fmla="*/ 146189 h 375915"/>
                <a:gd name="connsiteX1" fmla="*/ 302905 w 417684"/>
                <a:gd name="connsiteY1" fmla="*/ 182737 h 375915"/>
                <a:gd name="connsiteX2" fmla="*/ 302905 w 417684"/>
                <a:gd name="connsiteY2" fmla="*/ 281916 h 375915"/>
                <a:gd name="connsiteX3" fmla="*/ 208905 w 417684"/>
                <a:gd name="connsiteY3" fmla="*/ 375916 h 375915"/>
                <a:gd name="connsiteX4" fmla="*/ 114905 w 417684"/>
                <a:gd name="connsiteY4" fmla="*/ 281916 h 375915"/>
                <a:gd name="connsiteX5" fmla="*/ 114905 w 417684"/>
                <a:gd name="connsiteY5" fmla="*/ 182737 h 375915"/>
                <a:gd name="connsiteX6" fmla="*/ 151452 w 417684"/>
                <a:gd name="connsiteY6" fmla="*/ 146189 h 375915"/>
                <a:gd name="connsiteX7" fmla="*/ 266357 w 417684"/>
                <a:gd name="connsiteY7" fmla="*/ 146189 h 375915"/>
                <a:gd name="connsiteX8" fmla="*/ 107157 w 417684"/>
                <a:gd name="connsiteY8" fmla="*/ 146189 h 375915"/>
                <a:gd name="connsiteX9" fmla="*/ 94209 w 417684"/>
                <a:gd name="connsiteY9" fmla="*/ 178142 h 375915"/>
                <a:gd name="connsiteX10" fmla="*/ 94000 w 417684"/>
                <a:gd name="connsiteY10" fmla="*/ 182737 h 375915"/>
                <a:gd name="connsiteX11" fmla="*/ 94000 w 417684"/>
                <a:gd name="connsiteY11" fmla="*/ 281916 h 375915"/>
                <a:gd name="connsiteX12" fmla="*/ 105152 w 417684"/>
                <a:gd name="connsiteY12" fmla="*/ 331307 h 375915"/>
                <a:gd name="connsiteX13" fmla="*/ 2839 w 417684"/>
                <a:gd name="connsiteY13" fmla="*/ 272182 h 375915"/>
                <a:gd name="connsiteX14" fmla="*/ 0 w 417684"/>
                <a:gd name="connsiteY14" fmla="*/ 250590 h 375915"/>
                <a:gd name="connsiteX15" fmla="*/ 0 w 417684"/>
                <a:gd name="connsiteY15" fmla="*/ 182737 h 375915"/>
                <a:gd name="connsiteX16" fmla="*/ 33540 w 417684"/>
                <a:gd name="connsiteY16" fmla="*/ 146315 h 375915"/>
                <a:gd name="connsiteX17" fmla="*/ 36547 w 417684"/>
                <a:gd name="connsiteY17" fmla="*/ 146189 h 375915"/>
                <a:gd name="connsiteX18" fmla="*/ 107157 w 417684"/>
                <a:gd name="connsiteY18" fmla="*/ 146189 h 375915"/>
                <a:gd name="connsiteX19" fmla="*/ 310653 w 417684"/>
                <a:gd name="connsiteY19" fmla="*/ 146189 h 375915"/>
                <a:gd name="connsiteX20" fmla="*/ 381137 w 417684"/>
                <a:gd name="connsiteY20" fmla="*/ 146189 h 375915"/>
                <a:gd name="connsiteX21" fmla="*/ 417684 w 417684"/>
                <a:gd name="connsiteY21" fmla="*/ 182737 h 375915"/>
                <a:gd name="connsiteX22" fmla="*/ 417684 w 417684"/>
                <a:gd name="connsiteY22" fmla="*/ 250611 h 375915"/>
                <a:gd name="connsiteX23" fmla="*/ 334166 w 417684"/>
                <a:gd name="connsiteY23" fmla="*/ 334166 h 375915"/>
                <a:gd name="connsiteX24" fmla="*/ 312637 w 417684"/>
                <a:gd name="connsiteY24" fmla="*/ 331349 h 375915"/>
                <a:gd name="connsiteX25" fmla="*/ 323601 w 417684"/>
                <a:gd name="connsiteY25" fmla="*/ 288494 h 375915"/>
                <a:gd name="connsiteX26" fmla="*/ 323789 w 417684"/>
                <a:gd name="connsiteY26" fmla="*/ 281916 h 375915"/>
                <a:gd name="connsiteX27" fmla="*/ 323789 w 417684"/>
                <a:gd name="connsiteY27" fmla="*/ 182737 h 375915"/>
                <a:gd name="connsiteX28" fmla="*/ 310632 w 417684"/>
                <a:gd name="connsiteY28" fmla="*/ 146189 h 375915"/>
                <a:gd name="connsiteX29" fmla="*/ 208842 w 417684"/>
                <a:gd name="connsiteY29" fmla="*/ 0 h 375915"/>
                <a:gd name="connsiteX30" fmla="*/ 271495 w 417684"/>
                <a:gd name="connsiteY30" fmla="*/ 62653 h 375915"/>
                <a:gd name="connsiteX31" fmla="*/ 208842 w 417684"/>
                <a:gd name="connsiteY31" fmla="*/ 125305 h 375915"/>
                <a:gd name="connsiteX32" fmla="*/ 146189 w 417684"/>
                <a:gd name="connsiteY32" fmla="*/ 62653 h 375915"/>
                <a:gd name="connsiteX33" fmla="*/ 208842 w 417684"/>
                <a:gd name="connsiteY33" fmla="*/ 0 h 375915"/>
                <a:gd name="connsiteX34" fmla="*/ 344589 w 417684"/>
                <a:gd name="connsiteY34" fmla="*/ 20884 h 375915"/>
                <a:gd name="connsiteX35" fmla="*/ 396800 w 417684"/>
                <a:gd name="connsiteY35" fmla="*/ 73095 h 375915"/>
                <a:gd name="connsiteX36" fmla="*/ 344589 w 417684"/>
                <a:gd name="connsiteY36" fmla="*/ 125305 h 375915"/>
                <a:gd name="connsiteX37" fmla="*/ 292379 w 417684"/>
                <a:gd name="connsiteY37" fmla="*/ 73095 h 375915"/>
                <a:gd name="connsiteX38" fmla="*/ 344589 w 417684"/>
                <a:gd name="connsiteY38" fmla="*/ 20884 h 375915"/>
                <a:gd name="connsiteX39" fmla="*/ 73095 w 417684"/>
                <a:gd name="connsiteY39" fmla="*/ 20884 h 375915"/>
                <a:gd name="connsiteX40" fmla="*/ 125305 w 417684"/>
                <a:gd name="connsiteY40" fmla="*/ 73095 h 375915"/>
                <a:gd name="connsiteX41" fmla="*/ 73095 w 417684"/>
                <a:gd name="connsiteY41" fmla="*/ 125305 h 375915"/>
                <a:gd name="connsiteX42" fmla="*/ 20884 w 417684"/>
                <a:gd name="connsiteY42" fmla="*/ 73095 h 375915"/>
                <a:gd name="connsiteX43" fmla="*/ 73095 w 417684"/>
                <a:gd name="connsiteY43" fmla="*/ 20884 h 3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17684" h="375915">
                  <a:moveTo>
                    <a:pt x="266357" y="146189"/>
                  </a:moveTo>
                  <a:cubicBezTo>
                    <a:pt x="286531" y="146189"/>
                    <a:pt x="302905" y="162563"/>
                    <a:pt x="302905" y="182737"/>
                  </a:cubicBezTo>
                  <a:lnTo>
                    <a:pt x="302905" y="281916"/>
                  </a:lnTo>
                  <a:cubicBezTo>
                    <a:pt x="302905" y="333830"/>
                    <a:pt x="260819" y="375916"/>
                    <a:pt x="208905" y="375916"/>
                  </a:cubicBezTo>
                  <a:cubicBezTo>
                    <a:pt x="156990" y="375916"/>
                    <a:pt x="114905" y="333830"/>
                    <a:pt x="114905" y="281916"/>
                  </a:cubicBezTo>
                  <a:lnTo>
                    <a:pt x="114905" y="182737"/>
                  </a:lnTo>
                  <a:cubicBezTo>
                    <a:pt x="114905" y="162563"/>
                    <a:pt x="131257" y="146189"/>
                    <a:pt x="151452" y="146189"/>
                  </a:cubicBezTo>
                  <a:lnTo>
                    <a:pt x="266357" y="146189"/>
                  </a:lnTo>
                  <a:close/>
                  <a:moveTo>
                    <a:pt x="107157" y="146189"/>
                  </a:moveTo>
                  <a:cubicBezTo>
                    <a:pt x="99847" y="155003"/>
                    <a:pt x="95148" y="166029"/>
                    <a:pt x="94209" y="178142"/>
                  </a:cubicBezTo>
                  <a:lnTo>
                    <a:pt x="94000" y="182737"/>
                  </a:lnTo>
                  <a:lnTo>
                    <a:pt x="94000" y="281916"/>
                  </a:lnTo>
                  <a:cubicBezTo>
                    <a:pt x="94000" y="299605"/>
                    <a:pt x="98010" y="316354"/>
                    <a:pt x="105152" y="331307"/>
                  </a:cubicBezTo>
                  <a:cubicBezTo>
                    <a:pt x="60572" y="343234"/>
                    <a:pt x="14765" y="316761"/>
                    <a:pt x="2839" y="272182"/>
                  </a:cubicBezTo>
                  <a:cubicBezTo>
                    <a:pt x="954" y="265140"/>
                    <a:pt x="0" y="257880"/>
                    <a:pt x="0" y="250590"/>
                  </a:cubicBezTo>
                  <a:lnTo>
                    <a:pt x="0" y="182737"/>
                  </a:lnTo>
                  <a:cubicBezTo>
                    <a:pt x="1" y="163720"/>
                    <a:pt x="14587" y="147879"/>
                    <a:pt x="33540" y="146315"/>
                  </a:cubicBezTo>
                  <a:lnTo>
                    <a:pt x="36547" y="146189"/>
                  </a:lnTo>
                  <a:lnTo>
                    <a:pt x="107157" y="146189"/>
                  </a:lnTo>
                  <a:close/>
                  <a:moveTo>
                    <a:pt x="310653" y="146189"/>
                  </a:moveTo>
                  <a:lnTo>
                    <a:pt x="381137" y="146189"/>
                  </a:lnTo>
                  <a:cubicBezTo>
                    <a:pt x="401311" y="146189"/>
                    <a:pt x="417684" y="162563"/>
                    <a:pt x="417684" y="182737"/>
                  </a:cubicBezTo>
                  <a:lnTo>
                    <a:pt x="417684" y="250611"/>
                  </a:lnTo>
                  <a:cubicBezTo>
                    <a:pt x="417695" y="296746"/>
                    <a:pt x="380301" y="334156"/>
                    <a:pt x="334166" y="334166"/>
                  </a:cubicBezTo>
                  <a:cubicBezTo>
                    <a:pt x="326898" y="334168"/>
                    <a:pt x="319660" y="333220"/>
                    <a:pt x="312637" y="331349"/>
                  </a:cubicBezTo>
                  <a:cubicBezTo>
                    <a:pt x="318902" y="318234"/>
                    <a:pt x="322745" y="303782"/>
                    <a:pt x="323601" y="288494"/>
                  </a:cubicBezTo>
                  <a:lnTo>
                    <a:pt x="323789" y="281916"/>
                  </a:lnTo>
                  <a:lnTo>
                    <a:pt x="323789" y="182737"/>
                  </a:lnTo>
                  <a:cubicBezTo>
                    <a:pt x="323789" y="168849"/>
                    <a:pt x="318860" y="156109"/>
                    <a:pt x="310632" y="146189"/>
                  </a:cubicBezTo>
                  <a:close/>
                  <a:moveTo>
                    <a:pt x="208842" y="0"/>
                  </a:moveTo>
                  <a:cubicBezTo>
                    <a:pt x="243445" y="0"/>
                    <a:pt x="271495" y="28051"/>
                    <a:pt x="271495" y="62653"/>
                  </a:cubicBezTo>
                  <a:cubicBezTo>
                    <a:pt x="271495" y="97255"/>
                    <a:pt x="243445" y="125305"/>
                    <a:pt x="208842" y="125305"/>
                  </a:cubicBezTo>
                  <a:cubicBezTo>
                    <a:pt x="174239" y="125305"/>
                    <a:pt x="146189" y="97255"/>
                    <a:pt x="146189" y="62653"/>
                  </a:cubicBezTo>
                  <a:cubicBezTo>
                    <a:pt x="146189" y="28051"/>
                    <a:pt x="174239" y="0"/>
                    <a:pt x="208842" y="0"/>
                  </a:cubicBezTo>
                  <a:close/>
                  <a:moveTo>
                    <a:pt x="344589" y="20884"/>
                  </a:moveTo>
                  <a:cubicBezTo>
                    <a:pt x="373424" y="20884"/>
                    <a:pt x="396800" y="44260"/>
                    <a:pt x="396800" y="73095"/>
                  </a:cubicBezTo>
                  <a:cubicBezTo>
                    <a:pt x="396800" y="101930"/>
                    <a:pt x="373424" y="125305"/>
                    <a:pt x="344589" y="125305"/>
                  </a:cubicBezTo>
                  <a:cubicBezTo>
                    <a:pt x="315755" y="125305"/>
                    <a:pt x="292379" y="101930"/>
                    <a:pt x="292379" y="73095"/>
                  </a:cubicBezTo>
                  <a:cubicBezTo>
                    <a:pt x="292379" y="44260"/>
                    <a:pt x="315755" y="20884"/>
                    <a:pt x="344589" y="20884"/>
                  </a:cubicBezTo>
                  <a:close/>
                  <a:moveTo>
                    <a:pt x="73095" y="20884"/>
                  </a:moveTo>
                  <a:cubicBezTo>
                    <a:pt x="101930" y="20884"/>
                    <a:pt x="125305" y="44260"/>
                    <a:pt x="125305" y="73095"/>
                  </a:cubicBezTo>
                  <a:cubicBezTo>
                    <a:pt x="125305" y="101930"/>
                    <a:pt x="101930" y="125305"/>
                    <a:pt x="73095" y="125305"/>
                  </a:cubicBezTo>
                  <a:cubicBezTo>
                    <a:pt x="44260" y="125305"/>
                    <a:pt x="20884" y="101930"/>
                    <a:pt x="20884" y="73095"/>
                  </a:cubicBezTo>
                  <a:cubicBezTo>
                    <a:pt x="20884" y="44260"/>
                    <a:pt x="44260" y="20884"/>
                    <a:pt x="73095" y="20884"/>
                  </a:cubicBezTo>
                  <a:close/>
                </a:path>
              </a:pathLst>
            </a:cu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23" name="Graphic 215">
              <a:extLst>
                <a:ext uri="{FF2B5EF4-FFF2-40B4-BE49-F238E27FC236}">
                  <a16:creationId xmlns:a16="http://schemas.microsoft.com/office/drawing/2014/main" id="{0A3141D6-CD66-DD70-5866-EFDBB5153438}"/>
                </a:ext>
                <a:ext uri="{C183D7F6-B498-43B3-948B-1728B52AA6E4}">
                  <adec:decorative xmlns:adec="http://schemas.microsoft.com/office/drawing/2017/decorative" val="1"/>
                </a:ext>
              </a:extLst>
            </p:cNvPr>
            <p:cNvSpPr/>
            <p:nvPr/>
          </p:nvSpPr>
          <p:spPr>
            <a:xfrm>
              <a:off x="10915543" y="3151037"/>
              <a:ext cx="260777" cy="185324"/>
            </a:xfrm>
            <a:custGeom>
              <a:avLst/>
              <a:gdLst>
                <a:gd name="connsiteX0" fmla="*/ 329644 w 417612"/>
                <a:gd name="connsiteY0" fmla="*/ 123206 h 296780"/>
                <a:gd name="connsiteX1" fmla="*/ 361054 w 417612"/>
                <a:gd name="connsiteY1" fmla="*/ 166750 h 296780"/>
                <a:gd name="connsiteX2" fmla="*/ 351959 w 417612"/>
                <a:gd name="connsiteY2" fmla="*/ 194850 h 296780"/>
                <a:gd name="connsiteX3" fmla="*/ 323859 w 417612"/>
                <a:gd name="connsiteY3" fmla="*/ 185755 h 296780"/>
                <a:gd name="connsiteX4" fmla="*/ 300114 w 417612"/>
                <a:gd name="connsiteY4" fmla="*/ 152758 h 296780"/>
                <a:gd name="connsiteX5" fmla="*/ 119125 w 417612"/>
                <a:gd name="connsiteY5" fmla="*/ 152724 h 296780"/>
                <a:gd name="connsiteX6" fmla="*/ 95449 w 417612"/>
                <a:gd name="connsiteY6" fmla="*/ 185379 h 296780"/>
                <a:gd name="connsiteX7" fmla="*/ 67189 w 417612"/>
                <a:gd name="connsiteY7" fmla="*/ 193960 h 296780"/>
                <a:gd name="connsiteX8" fmla="*/ 58191 w 417612"/>
                <a:gd name="connsiteY8" fmla="*/ 166520 h 296780"/>
                <a:gd name="connsiteX9" fmla="*/ 286328 w 417612"/>
                <a:gd name="connsiteY9" fmla="*/ 91812 h 296780"/>
                <a:gd name="connsiteX10" fmla="*/ 329644 w 417612"/>
                <a:gd name="connsiteY10" fmla="*/ 123206 h 296780"/>
                <a:gd name="connsiteX11" fmla="*/ 286853 w 417612"/>
                <a:gd name="connsiteY11" fmla="*/ 185692 h 296780"/>
                <a:gd name="connsiteX12" fmla="*/ 309846 w 417612"/>
                <a:gd name="connsiteY12" fmla="*/ 219608 h 296780"/>
                <a:gd name="connsiteX13" fmla="*/ 299101 w 417612"/>
                <a:gd name="connsiteY13" fmla="*/ 247123 h 296780"/>
                <a:gd name="connsiteX14" fmla="*/ 271586 w 417612"/>
                <a:gd name="connsiteY14" fmla="*/ 236378 h 296780"/>
                <a:gd name="connsiteX15" fmla="*/ 257322 w 417612"/>
                <a:gd name="connsiteY15" fmla="*/ 215222 h 296780"/>
                <a:gd name="connsiteX16" fmla="*/ 161840 w 417612"/>
                <a:gd name="connsiteY16" fmla="*/ 215222 h 296780"/>
                <a:gd name="connsiteX17" fmla="*/ 147806 w 417612"/>
                <a:gd name="connsiteY17" fmla="*/ 236106 h 296780"/>
                <a:gd name="connsiteX18" fmla="*/ 120430 w 417612"/>
                <a:gd name="connsiteY18" fmla="*/ 247192 h 296780"/>
                <a:gd name="connsiteX19" fmla="*/ 109345 w 417612"/>
                <a:gd name="connsiteY19" fmla="*/ 219815 h 296780"/>
                <a:gd name="connsiteX20" fmla="*/ 109546 w 417612"/>
                <a:gd name="connsiteY20" fmla="*/ 219357 h 296780"/>
                <a:gd name="connsiteX21" fmla="*/ 132309 w 417612"/>
                <a:gd name="connsiteY21" fmla="*/ 185692 h 296780"/>
                <a:gd name="connsiteX22" fmla="*/ 286853 w 417612"/>
                <a:gd name="connsiteY22" fmla="*/ 185692 h 296780"/>
                <a:gd name="connsiteX23" fmla="*/ 384674 w 417612"/>
                <a:gd name="connsiteY23" fmla="*/ 72896 h 296780"/>
                <a:gd name="connsiteX24" fmla="*/ 413996 w 417612"/>
                <a:gd name="connsiteY24" fmla="*/ 108212 h 296780"/>
                <a:gd name="connsiteX25" fmla="*/ 408472 w 417612"/>
                <a:gd name="connsiteY25" fmla="*/ 137226 h 296780"/>
                <a:gd name="connsiteX26" fmla="*/ 379620 w 417612"/>
                <a:gd name="connsiteY26" fmla="*/ 131936 h 296780"/>
                <a:gd name="connsiteX27" fmla="*/ 355144 w 417612"/>
                <a:gd name="connsiteY27" fmla="*/ 102427 h 296780"/>
                <a:gd name="connsiteX28" fmla="*/ 62285 w 417612"/>
                <a:gd name="connsiteY28" fmla="*/ 102427 h 296780"/>
                <a:gd name="connsiteX29" fmla="*/ 38059 w 417612"/>
                <a:gd name="connsiteY29" fmla="*/ 131873 h 296780"/>
                <a:gd name="connsiteX30" fmla="*/ 8988 w 417612"/>
                <a:gd name="connsiteY30" fmla="*/ 137136 h 296780"/>
                <a:gd name="connsiteX31" fmla="*/ 3725 w 417612"/>
                <a:gd name="connsiteY31" fmla="*/ 108065 h 296780"/>
                <a:gd name="connsiteX32" fmla="*/ 32754 w 417612"/>
                <a:gd name="connsiteY32" fmla="*/ 72896 h 296780"/>
                <a:gd name="connsiteX33" fmla="*/ 384674 w 417612"/>
                <a:gd name="connsiteY33" fmla="*/ 72896 h 296780"/>
                <a:gd name="connsiteX34" fmla="*/ 231008 w 417612"/>
                <a:gd name="connsiteY34" fmla="*/ 242936 h 296780"/>
                <a:gd name="connsiteX35" fmla="*/ 231679 w 417612"/>
                <a:gd name="connsiteY35" fmla="*/ 287262 h 296780"/>
                <a:gd name="connsiteX36" fmla="*/ 187352 w 417612"/>
                <a:gd name="connsiteY36" fmla="*/ 287931 h 296780"/>
                <a:gd name="connsiteX37" fmla="*/ 186692 w 417612"/>
                <a:gd name="connsiteY37" fmla="*/ 287273 h 296780"/>
                <a:gd name="connsiteX38" fmla="*/ 187341 w 417612"/>
                <a:gd name="connsiteY38" fmla="*/ 242946 h 296780"/>
                <a:gd name="connsiteX39" fmla="*/ 231008 w 417612"/>
                <a:gd name="connsiteY39" fmla="*/ 242936 h 296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17612" h="296780">
                  <a:moveTo>
                    <a:pt x="329644" y="123206"/>
                  </a:moveTo>
                  <a:cubicBezTo>
                    <a:pt x="342300" y="136013"/>
                    <a:pt x="352895" y="150700"/>
                    <a:pt x="361054" y="166750"/>
                  </a:cubicBezTo>
                  <a:cubicBezTo>
                    <a:pt x="366302" y="177021"/>
                    <a:pt x="362230" y="189601"/>
                    <a:pt x="351959" y="194850"/>
                  </a:cubicBezTo>
                  <a:cubicBezTo>
                    <a:pt x="341688" y="200098"/>
                    <a:pt x="329108" y="196025"/>
                    <a:pt x="323859" y="185755"/>
                  </a:cubicBezTo>
                  <a:cubicBezTo>
                    <a:pt x="317686" y="173602"/>
                    <a:pt x="309677" y="162471"/>
                    <a:pt x="300114" y="152758"/>
                  </a:cubicBezTo>
                  <a:cubicBezTo>
                    <a:pt x="250144" y="102770"/>
                    <a:pt x="169114" y="102754"/>
                    <a:pt x="119125" y="152724"/>
                  </a:cubicBezTo>
                  <a:cubicBezTo>
                    <a:pt x="109557" y="162289"/>
                    <a:pt x="101565" y="173310"/>
                    <a:pt x="95449" y="185379"/>
                  </a:cubicBezTo>
                  <a:cubicBezTo>
                    <a:pt x="90015" y="195553"/>
                    <a:pt x="77362" y="199394"/>
                    <a:pt x="67189" y="193960"/>
                  </a:cubicBezTo>
                  <a:cubicBezTo>
                    <a:pt x="57330" y="188695"/>
                    <a:pt x="53364" y="176601"/>
                    <a:pt x="58191" y="166520"/>
                  </a:cubicBezTo>
                  <a:cubicBezTo>
                    <a:pt x="100560" y="82892"/>
                    <a:pt x="202700" y="49444"/>
                    <a:pt x="286328" y="91812"/>
                  </a:cubicBezTo>
                  <a:cubicBezTo>
                    <a:pt x="302336" y="99921"/>
                    <a:pt x="316955" y="110517"/>
                    <a:pt x="329644" y="123206"/>
                  </a:cubicBezTo>
                  <a:close/>
                  <a:moveTo>
                    <a:pt x="286853" y="185692"/>
                  </a:moveTo>
                  <a:cubicBezTo>
                    <a:pt x="296459" y="195299"/>
                    <a:pt x="304354" y="207077"/>
                    <a:pt x="309846" y="219608"/>
                  </a:cubicBezTo>
                  <a:cubicBezTo>
                    <a:pt x="314476" y="230173"/>
                    <a:pt x="309666" y="242493"/>
                    <a:pt x="299101" y="247123"/>
                  </a:cubicBezTo>
                  <a:cubicBezTo>
                    <a:pt x="288536" y="251753"/>
                    <a:pt x="276216" y="246943"/>
                    <a:pt x="271586" y="236378"/>
                  </a:cubicBezTo>
                  <a:cubicBezTo>
                    <a:pt x="268165" y="228513"/>
                    <a:pt x="263331" y="221343"/>
                    <a:pt x="257322" y="215222"/>
                  </a:cubicBezTo>
                  <a:cubicBezTo>
                    <a:pt x="230956" y="188856"/>
                    <a:pt x="188206" y="188856"/>
                    <a:pt x="161840" y="215222"/>
                  </a:cubicBezTo>
                  <a:cubicBezTo>
                    <a:pt x="155904" y="221249"/>
                    <a:pt x="151144" y="228333"/>
                    <a:pt x="147806" y="236106"/>
                  </a:cubicBezTo>
                  <a:cubicBezTo>
                    <a:pt x="143307" y="246726"/>
                    <a:pt x="131050" y="251690"/>
                    <a:pt x="120430" y="247192"/>
                  </a:cubicBezTo>
                  <a:cubicBezTo>
                    <a:pt x="109809" y="242691"/>
                    <a:pt x="104846" y="230436"/>
                    <a:pt x="109345" y="219815"/>
                  </a:cubicBezTo>
                  <a:cubicBezTo>
                    <a:pt x="109410" y="219662"/>
                    <a:pt x="109477" y="219510"/>
                    <a:pt x="109546" y="219357"/>
                  </a:cubicBezTo>
                  <a:cubicBezTo>
                    <a:pt x="114969" y="206814"/>
                    <a:pt x="122690" y="195397"/>
                    <a:pt x="132309" y="185692"/>
                  </a:cubicBezTo>
                  <a:cubicBezTo>
                    <a:pt x="174986" y="143021"/>
                    <a:pt x="244176" y="143021"/>
                    <a:pt x="286853" y="185692"/>
                  </a:cubicBezTo>
                  <a:close/>
                  <a:moveTo>
                    <a:pt x="384674" y="72896"/>
                  </a:moveTo>
                  <a:cubicBezTo>
                    <a:pt x="395283" y="83506"/>
                    <a:pt x="405287" y="95597"/>
                    <a:pt x="413996" y="108212"/>
                  </a:cubicBezTo>
                  <a:cubicBezTo>
                    <a:pt x="420482" y="117749"/>
                    <a:pt x="418008" y="130739"/>
                    <a:pt x="408472" y="137226"/>
                  </a:cubicBezTo>
                  <a:cubicBezTo>
                    <a:pt x="399026" y="143648"/>
                    <a:pt x="386172" y="141292"/>
                    <a:pt x="379620" y="131936"/>
                  </a:cubicBezTo>
                  <a:cubicBezTo>
                    <a:pt x="372311" y="121369"/>
                    <a:pt x="363915" y="111198"/>
                    <a:pt x="355144" y="102427"/>
                  </a:cubicBezTo>
                  <a:cubicBezTo>
                    <a:pt x="274280" y="21563"/>
                    <a:pt x="143169" y="21563"/>
                    <a:pt x="62285" y="102427"/>
                  </a:cubicBezTo>
                  <a:cubicBezTo>
                    <a:pt x="53931" y="110759"/>
                    <a:pt x="45640" y="120930"/>
                    <a:pt x="38059" y="131873"/>
                  </a:cubicBezTo>
                  <a:cubicBezTo>
                    <a:pt x="31485" y="141355"/>
                    <a:pt x="18469" y="143711"/>
                    <a:pt x="8988" y="137136"/>
                  </a:cubicBezTo>
                  <a:cubicBezTo>
                    <a:pt x="-493" y="130562"/>
                    <a:pt x="-2849" y="117547"/>
                    <a:pt x="3725" y="108065"/>
                  </a:cubicBezTo>
                  <a:cubicBezTo>
                    <a:pt x="12664" y="95159"/>
                    <a:pt x="22521" y="83109"/>
                    <a:pt x="32754" y="72896"/>
                  </a:cubicBezTo>
                  <a:cubicBezTo>
                    <a:pt x="129929" y="-24299"/>
                    <a:pt x="287500" y="-24299"/>
                    <a:pt x="384674" y="72896"/>
                  </a:cubicBezTo>
                  <a:close/>
                  <a:moveTo>
                    <a:pt x="231008" y="242936"/>
                  </a:moveTo>
                  <a:cubicBezTo>
                    <a:pt x="243434" y="254992"/>
                    <a:pt x="243733" y="274836"/>
                    <a:pt x="231679" y="287262"/>
                  </a:cubicBezTo>
                  <a:cubicBezTo>
                    <a:pt x="219622" y="299688"/>
                    <a:pt x="199776" y="299987"/>
                    <a:pt x="187352" y="287931"/>
                  </a:cubicBezTo>
                  <a:cubicBezTo>
                    <a:pt x="187128" y="287715"/>
                    <a:pt x="186909" y="287496"/>
                    <a:pt x="186692" y="287273"/>
                  </a:cubicBezTo>
                  <a:cubicBezTo>
                    <a:pt x="174631" y="274853"/>
                    <a:pt x="174922" y="255007"/>
                    <a:pt x="187341" y="242946"/>
                  </a:cubicBezTo>
                  <a:cubicBezTo>
                    <a:pt x="199500" y="231138"/>
                    <a:pt x="218843" y="231132"/>
                    <a:pt x="231008" y="242936"/>
                  </a:cubicBezTo>
                  <a:close/>
                </a:path>
              </a:pathLst>
            </a:custGeom>
            <a:gradFill flip="none" rotWithShape="1">
              <a:gsLst>
                <a:gs pos="80000">
                  <a:srgbClr val="0A6BBA"/>
                </a:gs>
                <a:gs pos="0">
                  <a:srgbClr val="318581"/>
                </a:gs>
              </a:gsLst>
              <a:path path="circle">
                <a:fillToRect l="100000" t="100000"/>
              </a:path>
              <a:tileRect r="-100000" b="-100000"/>
            </a:gradFill>
            <a:effectLst/>
          </p:spPr>
          <p:txBody>
            <a:bodyPr rot="0" spcFirstLastPara="0" vertOverflow="overflow" horzOverflow="overflow" vert="horz" wrap="none" lIns="146957" tIns="25718" rIns="146957" bIns="27432" numCol="1" spcCol="0" rtlCol="0" fromWordArt="0" anchor="t" anchorCtr="0" forceAA="0" compatLnSpc="1">
              <a:prstTxWarp prst="textNoShape">
                <a:avLst/>
              </a:prstTxWarp>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22" name="Graphic 217">
              <a:extLst>
                <a:ext uri="{FF2B5EF4-FFF2-40B4-BE49-F238E27FC236}">
                  <a16:creationId xmlns:a16="http://schemas.microsoft.com/office/drawing/2014/main" id="{F08375AC-D10B-5DF4-ECAC-500B0D6C3AE9}"/>
                </a:ext>
                <a:ext uri="{C183D7F6-B498-43B3-948B-1728B52AA6E4}">
                  <adec:decorative xmlns:adec="http://schemas.microsoft.com/office/drawing/2017/decorative" val="1"/>
                </a:ext>
              </a:extLst>
            </p:cNvPr>
            <p:cNvSpPr/>
            <p:nvPr/>
          </p:nvSpPr>
          <p:spPr>
            <a:xfrm>
              <a:off x="10915522" y="3700785"/>
              <a:ext cx="260819" cy="208696"/>
            </a:xfrm>
            <a:custGeom>
              <a:avLst/>
              <a:gdLst>
                <a:gd name="connsiteX0" fmla="*/ 130610 w 417679"/>
                <a:gd name="connsiteY0" fmla="*/ 62715 h 334209"/>
                <a:gd name="connsiteX1" fmla="*/ 167157 w 417679"/>
                <a:gd name="connsiteY1" fmla="*/ 99263 h 334209"/>
                <a:gd name="connsiteX2" fmla="*/ 167157 w 417679"/>
                <a:gd name="connsiteY2" fmla="*/ 297663 h 334209"/>
                <a:gd name="connsiteX3" fmla="*/ 130610 w 417679"/>
                <a:gd name="connsiteY3" fmla="*/ 334210 h 334209"/>
                <a:gd name="connsiteX4" fmla="*/ 36547 w 417679"/>
                <a:gd name="connsiteY4" fmla="*/ 334210 h 334209"/>
                <a:gd name="connsiteX5" fmla="*/ 0 w 417679"/>
                <a:gd name="connsiteY5" fmla="*/ 297663 h 334209"/>
                <a:gd name="connsiteX6" fmla="*/ 0 w 417679"/>
                <a:gd name="connsiteY6" fmla="*/ 99263 h 334209"/>
                <a:gd name="connsiteX7" fmla="*/ 36547 w 417679"/>
                <a:gd name="connsiteY7" fmla="*/ 62715 h 334209"/>
                <a:gd name="connsiteX8" fmla="*/ 130610 w 417679"/>
                <a:gd name="connsiteY8" fmla="*/ 62715 h 334209"/>
                <a:gd name="connsiteX9" fmla="*/ 88800 w 417679"/>
                <a:gd name="connsiteY9" fmla="*/ 261011 h 334209"/>
                <a:gd name="connsiteX10" fmla="*/ 78358 w 417679"/>
                <a:gd name="connsiteY10" fmla="*/ 261011 h 334209"/>
                <a:gd name="connsiteX11" fmla="*/ 62694 w 417679"/>
                <a:gd name="connsiteY11" fmla="*/ 276674 h 334209"/>
                <a:gd name="connsiteX12" fmla="*/ 78358 w 417679"/>
                <a:gd name="connsiteY12" fmla="*/ 292337 h 334209"/>
                <a:gd name="connsiteX13" fmla="*/ 88800 w 417679"/>
                <a:gd name="connsiteY13" fmla="*/ 292337 h 334209"/>
                <a:gd name="connsiteX14" fmla="*/ 104463 w 417679"/>
                <a:gd name="connsiteY14" fmla="*/ 276674 h 334209"/>
                <a:gd name="connsiteX15" fmla="*/ 88800 w 417679"/>
                <a:gd name="connsiteY15" fmla="*/ 261011 h 334209"/>
                <a:gd name="connsiteX16" fmla="*/ 402021 w 417679"/>
                <a:gd name="connsiteY16" fmla="*/ 240168 h 334209"/>
                <a:gd name="connsiteX17" fmla="*/ 417680 w 417679"/>
                <a:gd name="connsiteY17" fmla="*/ 255836 h 334209"/>
                <a:gd name="connsiteX18" fmla="*/ 404151 w 417679"/>
                <a:gd name="connsiteY18" fmla="*/ 271349 h 334209"/>
                <a:gd name="connsiteX19" fmla="*/ 402021 w 417679"/>
                <a:gd name="connsiteY19" fmla="*/ 271495 h 334209"/>
                <a:gd name="connsiteX20" fmla="*/ 187958 w 417679"/>
                <a:gd name="connsiteY20" fmla="*/ 271495 h 334209"/>
                <a:gd name="connsiteX21" fmla="*/ 187958 w 417679"/>
                <a:gd name="connsiteY21" fmla="*/ 240168 h 334209"/>
                <a:gd name="connsiteX22" fmla="*/ 402021 w 417679"/>
                <a:gd name="connsiteY22" fmla="*/ 240168 h 334209"/>
                <a:gd name="connsiteX23" fmla="*/ 339368 w 417679"/>
                <a:gd name="connsiteY23" fmla="*/ 0 h 334209"/>
                <a:gd name="connsiteX24" fmla="*/ 375916 w 417679"/>
                <a:gd name="connsiteY24" fmla="*/ 36547 h 334209"/>
                <a:gd name="connsiteX25" fmla="*/ 375916 w 417679"/>
                <a:gd name="connsiteY25" fmla="*/ 193179 h 334209"/>
                <a:gd name="connsiteX26" fmla="*/ 339368 w 417679"/>
                <a:gd name="connsiteY26" fmla="*/ 229726 h 334209"/>
                <a:gd name="connsiteX27" fmla="*/ 187958 w 417679"/>
                <a:gd name="connsiteY27" fmla="*/ 229726 h 334209"/>
                <a:gd name="connsiteX28" fmla="*/ 187958 w 417679"/>
                <a:gd name="connsiteY28" fmla="*/ 83537 h 334209"/>
                <a:gd name="connsiteX29" fmla="*/ 149322 w 417679"/>
                <a:gd name="connsiteY29" fmla="*/ 41894 h 334209"/>
                <a:gd name="connsiteX30" fmla="*/ 146189 w 417679"/>
                <a:gd name="connsiteY30" fmla="*/ 41768 h 334209"/>
                <a:gd name="connsiteX31" fmla="*/ 41768 w 417679"/>
                <a:gd name="connsiteY31" fmla="*/ 41768 h 334209"/>
                <a:gd name="connsiteX32" fmla="*/ 41768 w 417679"/>
                <a:gd name="connsiteY32" fmla="*/ 36547 h 334209"/>
                <a:gd name="connsiteX33" fmla="*/ 78316 w 417679"/>
                <a:gd name="connsiteY33" fmla="*/ 0 h 334209"/>
                <a:gd name="connsiteX34" fmla="*/ 339368 w 417679"/>
                <a:gd name="connsiteY34" fmla="*/ 0 h 33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17679" h="334209">
                  <a:moveTo>
                    <a:pt x="130610" y="62715"/>
                  </a:moveTo>
                  <a:cubicBezTo>
                    <a:pt x="150805" y="62715"/>
                    <a:pt x="167157" y="79088"/>
                    <a:pt x="167157" y="99263"/>
                  </a:cubicBezTo>
                  <a:lnTo>
                    <a:pt x="167157" y="297663"/>
                  </a:lnTo>
                  <a:cubicBezTo>
                    <a:pt x="167157" y="317847"/>
                    <a:pt x="150794" y="334210"/>
                    <a:pt x="130610" y="334210"/>
                  </a:cubicBezTo>
                  <a:lnTo>
                    <a:pt x="36547" y="334210"/>
                  </a:lnTo>
                  <a:cubicBezTo>
                    <a:pt x="16363" y="334210"/>
                    <a:pt x="0" y="317847"/>
                    <a:pt x="0" y="297663"/>
                  </a:cubicBezTo>
                  <a:lnTo>
                    <a:pt x="0" y="99263"/>
                  </a:lnTo>
                  <a:cubicBezTo>
                    <a:pt x="0" y="79088"/>
                    <a:pt x="16373" y="62715"/>
                    <a:pt x="36547" y="62715"/>
                  </a:cubicBezTo>
                  <a:lnTo>
                    <a:pt x="130610" y="62715"/>
                  </a:lnTo>
                  <a:close/>
                  <a:moveTo>
                    <a:pt x="88800" y="261011"/>
                  </a:moveTo>
                  <a:lnTo>
                    <a:pt x="78358" y="261011"/>
                  </a:lnTo>
                  <a:cubicBezTo>
                    <a:pt x="69707" y="261011"/>
                    <a:pt x="62694" y="268024"/>
                    <a:pt x="62694" y="276674"/>
                  </a:cubicBezTo>
                  <a:cubicBezTo>
                    <a:pt x="62694" y="285324"/>
                    <a:pt x="69707" y="292337"/>
                    <a:pt x="78358" y="292337"/>
                  </a:cubicBezTo>
                  <a:lnTo>
                    <a:pt x="88800" y="292337"/>
                  </a:lnTo>
                  <a:cubicBezTo>
                    <a:pt x="97450" y="292337"/>
                    <a:pt x="104463" y="285324"/>
                    <a:pt x="104463" y="276674"/>
                  </a:cubicBezTo>
                  <a:cubicBezTo>
                    <a:pt x="104463" y="268024"/>
                    <a:pt x="97450" y="261011"/>
                    <a:pt x="88800" y="261011"/>
                  </a:cubicBezTo>
                  <a:close/>
                  <a:moveTo>
                    <a:pt x="402021" y="240168"/>
                  </a:moveTo>
                  <a:cubicBezTo>
                    <a:pt x="410671" y="240170"/>
                    <a:pt x="417682" y="247186"/>
                    <a:pt x="417680" y="255836"/>
                  </a:cubicBezTo>
                  <a:cubicBezTo>
                    <a:pt x="417678" y="263661"/>
                    <a:pt x="411901" y="270281"/>
                    <a:pt x="404151" y="271349"/>
                  </a:cubicBezTo>
                  <a:lnTo>
                    <a:pt x="402021" y="271495"/>
                  </a:lnTo>
                  <a:lnTo>
                    <a:pt x="187958" y="271495"/>
                  </a:lnTo>
                  <a:lnTo>
                    <a:pt x="187958" y="240168"/>
                  </a:lnTo>
                  <a:lnTo>
                    <a:pt x="402021" y="240168"/>
                  </a:lnTo>
                  <a:close/>
                  <a:moveTo>
                    <a:pt x="339368" y="0"/>
                  </a:moveTo>
                  <a:cubicBezTo>
                    <a:pt x="359543" y="0"/>
                    <a:pt x="375916" y="16373"/>
                    <a:pt x="375916" y="36547"/>
                  </a:cubicBezTo>
                  <a:lnTo>
                    <a:pt x="375916" y="193179"/>
                  </a:lnTo>
                  <a:cubicBezTo>
                    <a:pt x="375916" y="213364"/>
                    <a:pt x="359553" y="229726"/>
                    <a:pt x="339368" y="229726"/>
                  </a:cubicBezTo>
                  <a:lnTo>
                    <a:pt x="187958" y="229726"/>
                  </a:lnTo>
                  <a:lnTo>
                    <a:pt x="187958" y="83537"/>
                  </a:lnTo>
                  <a:cubicBezTo>
                    <a:pt x="187954" y="61687"/>
                    <a:pt x="171111" y="43533"/>
                    <a:pt x="149322" y="41894"/>
                  </a:cubicBezTo>
                  <a:lnTo>
                    <a:pt x="146189" y="41768"/>
                  </a:lnTo>
                  <a:lnTo>
                    <a:pt x="41768" y="41768"/>
                  </a:lnTo>
                  <a:lnTo>
                    <a:pt x="41768" y="36547"/>
                  </a:lnTo>
                  <a:cubicBezTo>
                    <a:pt x="41768" y="16373"/>
                    <a:pt x="58142" y="0"/>
                    <a:pt x="78316" y="0"/>
                  </a:cubicBezTo>
                  <a:lnTo>
                    <a:pt x="339368" y="0"/>
                  </a:lnTo>
                  <a:close/>
                </a:path>
              </a:pathLst>
            </a:custGeom>
            <a:gradFill flip="none" rotWithShape="1">
              <a:gsLst>
                <a:gs pos="80000">
                  <a:srgbClr val="0A6BBA"/>
                </a:gs>
                <a:gs pos="0">
                  <a:srgbClr val="318581"/>
                </a:gs>
              </a:gsLst>
              <a:path path="circle">
                <a:fillToRect l="100000" t="100000"/>
              </a:path>
              <a:tileRect r="-100000" b="-100000"/>
            </a:gradFill>
            <a:effectLst/>
          </p:spPr>
          <p:txBody>
            <a:bodyPr rot="0" spcFirstLastPara="0" vertOverflow="overflow" horzOverflow="overflow" vert="horz" wrap="none" lIns="146957" tIns="25718" rIns="146957" bIns="27432" numCol="1" spcCol="0" rtlCol="0" fromWordArt="0" anchor="t" anchorCtr="0" forceAA="0" compatLnSpc="1">
              <a:prstTxWarp prst="textNoShape">
                <a:avLst/>
              </a:prstTxWarp>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21" name="Graphic 219">
              <a:extLst>
                <a:ext uri="{FF2B5EF4-FFF2-40B4-BE49-F238E27FC236}">
                  <a16:creationId xmlns:a16="http://schemas.microsoft.com/office/drawing/2014/main" id="{CFE466B5-0D76-FE67-B2F2-C038CB969A38}"/>
                </a:ext>
                <a:ext uri="{C183D7F6-B498-43B3-948B-1728B52AA6E4}">
                  <adec:decorative xmlns:adec="http://schemas.microsoft.com/office/drawing/2017/decorative" val="1"/>
                </a:ext>
              </a:extLst>
            </p:cNvPr>
            <p:cNvSpPr/>
            <p:nvPr/>
          </p:nvSpPr>
          <p:spPr>
            <a:xfrm>
              <a:off x="10915520" y="4273904"/>
              <a:ext cx="260822" cy="260822"/>
            </a:xfrm>
            <a:custGeom>
              <a:avLst/>
              <a:gdLst>
                <a:gd name="connsiteX0" fmla="*/ 386274 w 417684"/>
                <a:gd name="connsiteY0" fmla="*/ 75747 h 417684"/>
                <a:gd name="connsiteX1" fmla="*/ 417684 w 417684"/>
                <a:gd name="connsiteY1" fmla="*/ 120084 h 417684"/>
                <a:gd name="connsiteX2" fmla="*/ 417684 w 417684"/>
                <a:gd name="connsiteY2" fmla="*/ 328926 h 417684"/>
                <a:gd name="connsiteX3" fmla="*/ 328926 w 417684"/>
                <a:gd name="connsiteY3" fmla="*/ 417684 h 417684"/>
                <a:gd name="connsiteX4" fmla="*/ 120084 w 417684"/>
                <a:gd name="connsiteY4" fmla="*/ 417684 h 417684"/>
                <a:gd name="connsiteX5" fmla="*/ 75747 w 417684"/>
                <a:gd name="connsiteY5" fmla="*/ 386274 h 417684"/>
                <a:gd name="connsiteX6" fmla="*/ 119541 w 417684"/>
                <a:gd name="connsiteY6" fmla="*/ 386358 h 417684"/>
                <a:gd name="connsiteX7" fmla="*/ 328926 w 417684"/>
                <a:gd name="connsiteY7" fmla="*/ 386358 h 417684"/>
                <a:gd name="connsiteX8" fmla="*/ 386358 w 417684"/>
                <a:gd name="connsiteY8" fmla="*/ 328926 h 417684"/>
                <a:gd name="connsiteX9" fmla="*/ 386358 w 417684"/>
                <a:gd name="connsiteY9" fmla="*/ 120084 h 417684"/>
                <a:gd name="connsiteX10" fmla="*/ 386274 w 417684"/>
                <a:gd name="connsiteY10" fmla="*/ 119019 h 417684"/>
                <a:gd name="connsiteX11" fmla="*/ 386274 w 417684"/>
                <a:gd name="connsiteY11" fmla="*/ 75747 h 417684"/>
                <a:gd name="connsiteX12" fmla="*/ 318401 w 417684"/>
                <a:gd name="connsiteY12" fmla="*/ 0 h 417684"/>
                <a:gd name="connsiteX13" fmla="*/ 365390 w 417684"/>
                <a:gd name="connsiteY13" fmla="*/ 46989 h 417684"/>
                <a:gd name="connsiteX14" fmla="*/ 365390 w 417684"/>
                <a:gd name="connsiteY14" fmla="*/ 318422 h 417684"/>
                <a:gd name="connsiteX15" fmla="*/ 318401 w 417684"/>
                <a:gd name="connsiteY15" fmla="*/ 365411 h 417684"/>
                <a:gd name="connsiteX16" fmla="*/ 46989 w 417684"/>
                <a:gd name="connsiteY16" fmla="*/ 365411 h 417684"/>
                <a:gd name="connsiteX17" fmla="*/ 0 w 417684"/>
                <a:gd name="connsiteY17" fmla="*/ 318422 h 417684"/>
                <a:gd name="connsiteX18" fmla="*/ 0 w 417684"/>
                <a:gd name="connsiteY18" fmla="*/ 46989 h 417684"/>
                <a:gd name="connsiteX19" fmla="*/ 46989 w 417684"/>
                <a:gd name="connsiteY19" fmla="*/ 0 h 417684"/>
                <a:gd name="connsiteX20" fmla="*/ 318422 w 417684"/>
                <a:gd name="connsiteY20" fmla="*/ 0 h 41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7684" h="417684">
                  <a:moveTo>
                    <a:pt x="386274" y="75747"/>
                  </a:moveTo>
                  <a:cubicBezTo>
                    <a:pt x="405093" y="82361"/>
                    <a:pt x="417686" y="100136"/>
                    <a:pt x="417684" y="120084"/>
                  </a:cubicBezTo>
                  <a:lnTo>
                    <a:pt x="417684" y="328926"/>
                  </a:lnTo>
                  <a:cubicBezTo>
                    <a:pt x="417684" y="377946"/>
                    <a:pt x="377946" y="417684"/>
                    <a:pt x="328926" y="417684"/>
                  </a:cubicBezTo>
                  <a:lnTo>
                    <a:pt x="120084" y="417684"/>
                  </a:lnTo>
                  <a:cubicBezTo>
                    <a:pt x="100136" y="417686"/>
                    <a:pt x="82361" y="405093"/>
                    <a:pt x="75747" y="386274"/>
                  </a:cubicBezTo>
                  <a:lnTo>
                    <a:pt x="119541" y="386358"/>
                  </a:lnTo>
                  <a:lnTo>
                    <a:pt x="328926" y="386358"/>
                  </a:lnTo>
                  <a:cubicBezTo>
                    <a:pt x="360645" y="386358"/>
                    <a:pt x="386358" y="360645"/>
                    <a:pt x="386358" y="328926"/>
                  </a:cubicBezTo>
                  <a:lnTo>
                    <a:pt x="386358" y="120084"/>
                  </a:lnTo>
                  <a:lnTo>
                    <a:pt x="386274" y="119019"/>
                  </a:lnTo>
                  <a:lnTo>
                    <a:pt x="386274" y="75747"/>
                  </a:lnTo>
                  <a:close/>
                  <a:moveTo>
                    <a:pt x="318401" y="0"/>
                  </a:moveTo>
                  <a:cubicBezTo>
                    <a:pt x="344351" y="0"/>
                    <a:pt x="365390" y="21038"/>
                    <a:pt x="365390" y="46989"/>
                  </a:cubicBezTo>
                  <a:lnTo>
                    <a:pt x="365390" y="318422"/>
                  </a:lnTo>
                  <a:cubicBezTo>
                    <a:pt x="365390" y="344372"/>
                    <a:pt x="344351" y="365411"/>
                    <a:pt x="318401" y="365411"/>
                  </a:cubicBezTo>
                  <a:lnTo>
                    <a:pt x="46989" y="365411"/>
                  </a:lnTo>
                  <a:cubicBezTo>
                    <a:pt x="21038" y="365411"/>
                    <a:pt x="0" y="344372"/>
                    <a:pt x="0" y="318422"/>
                  </a:cubicBezTo>
                  <a:lnTo>
                    <a:pt x="0" y="46989"/>
                  </a:lnTo>
                  <a:cubicBezTo>
                    <a:pt x="0" y="21038"/>
                    <a:pt x="21038" y="0"/>
                    <a:pt x="46989" y="0"/>
                  </a:cubicBezTo>
                  <a:lnTo>
                    <a:pt x="318422" y="0"/>
                  </a:lnTo>
                  <a:close/>
                </a:path>
              </a:pathLst>
            </a:custGeom>
            <a:gradFill flip="none" rotWithShape="1">
              <a:gsLst>
                <a:gs pos="80000">
                  <a:srgbClr val="0A6BBA"/>
                </a:gs>
                <a:gs pos="0">
                  <a:srgbClr val="318581"/>
                </a:gs>
              </a:gsLst>
              <a:path path="circle">
                <a:fillToRect l="100000" t="100000"/>
              </a:path>
              <a:tileRect r="-100000" b="-100000"/>
            </a:gradFill>
            <a:effectLst/>
          </p:spPr>
          <p:txBody>
            <a:bodyPr rot="0" spcFirstLastPara="0" vertOverflow="overflow" horzOverflow="overflow" vert="horz" wrap="none" lIns="146957" tIns="25718" rIns="146957" bIns="27432" numCol="1" spcCol="0" rtlCol="0" fromWordArt="0" anchor="t" anchorCtr="0" forceAA="0" compatLnSpc="1">
              <a:prstTxWarp prst="textNoShape">
                <a:avLst/>
              </a:prstTxWarp>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cxnSp>
          <p:nvCxnSpPr>
            <p:cNvPr id="235" name="Straight Arrow Connector 234">
              <a:extLst>
                <a:ext uri="{FF2B5EF4-FFF2-40B4-BE49-F238E27FC236}">
                  <a16:creationId xmlns:a16="http://schemas.microsoft.com/office/drawing/2014/main" id="{86F39CE2-6E62-5E60-7789-255A060878E7}"/>
                </a:ext>
                <a:ext uri="{C183D7F6-B498-43B3-948B-1728B52AA6E4}">
                  <adec:decorative xmlns:adec="http://schemas.microsoft.com/office/drawing/2017/decorative" val="1"/>
                </a:ext>
              </a:extLst>
            </p:cNvPr>
            <p:cNvCxnSpPr>
              <a:cxnSpLocks/>
            </p:cNvCxnSpPr>
            <p:nvPr/>
          </p:nvCxnSpPr>
          <p:spPr>
            <a:xfrm flipH="1">
              <a:off x="10562795" y="2670902"/>
              <a:ext cx="246594" cy="0"/>
            </a:xfrm>
            <a:prstGeom prst="straightConnector1">
              <a:avLst/>
            </a:prstGeom>
            <a:ln w="12700" cap="rnd">
              <a:solidFill>
                <a:schemeClr val="accent1"/>
              </a:solidFill>
              <a:prstDash val="dash"/>
              <a:headEnd type="oval"/>
              <a:tailEnd type="none" w="lg" len="sm"/>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B03ED5D1-6E40-B257-F789-52AE415B5481}"/>
                </a:ext>
                <a:ext uri="{C183D7F6-B498-43B3-948B-1728B52AA6E4}">
                  <adec:decorative xmlns:adec="http://schemas.microsoft.com/office/drawing/2017/decorative" val="1"/>
                </a:ext>
              </a:extLst>
            </p:cNvPr>
            <p:cNvCxnSpPr>
              <a:cxnSpLocks/>
            </p:cNvCxnSpPr>
            <p:nvPr/>
          </p:nvCxnSpPr>
          <p:spPr>
            <a:xfrm flipH="1">
              <a:off x="10562795" y="3236101"/>
              <a:ext cx="246594" cy="0"/>
            </a:xfrm>
            <a:prstGeom prst="straightConnector1">
              <a:avLst/>
            </a:prstGeom>
            <a:ln w="12700" cap="rnd">
              <a:solidFill>
                <a:schemeClr val="accent1"/>
              </a:solidFill>
              <a:prstDash val="dash"/>
              <a:headEnd type="oval"/>
              <a:tailEnd type="none" w="lg" len="sm"/>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37F2B521-BF0C-92A1-CA90-F583874718AC}"/>
                </a:ext>
                <a:ext uri="{C183D7F6-B498-43B3-948B-1728B52AA6E4}">
                  <adec:decorative xmlns:adec="http://schemas.microsoft.com/office/drawing/2017/decorative" val="1"/>
                </a:ext>
              </a:extLst>
            </p:cNvPr>
            <p:cNvCxnSpPr>
              <a:cxnSpLocks/>
            </p:cNvCxnSpPr>
            <p:nvPr/>
          </p:nvCxnSpPr>
          <p:spPr>
            <a:xfrm flipH="1">
              <a:off x="10562795" y="3820345"/>
              <a:ext cx="246594" cy="0"/>
            </a:xfrm>
            <a:prstGeom prst="straightConnector1">
              <a:avLst/>
            </a:prstGeom>
            <a:ln w="12700" cap="rnd">
              <a:solidFill>
                <a:schemeClr val="accent1"/>
              </a:solidFill>
              <a:prstDash val="dash"/>
              <a:headEnd type="oval"/>
              <a:tailEnd type="none" w="lg" len="sm"/>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EC9018BC-0323-CAC2-333C-5DCB932D8557}"/>
                </a:ext>
                <a:ext uri="{C183D7F6-B498-43B3-948B-1728B52AA6E4}">
                  <adec:decorative xmlns:adec="http://schemas.microsoft.com/office/drawing/2017/decorative" val="1"/>
                </a:ext>
              </a:extLst>
            </p:cNvPr>
            <p:cNvCxnSpPr>
              <a:cxnSpLocks/>
            </p:cNvCxnSpPr>
            <p:nvPr/>
          </p:nvCxnSpPr>
          <p:spPr>
            <a:xfrm flipH="1">
              <a:off x="10562795" y="4402614"/>
              <a:ext cx="246594" cy="0"/>
            </a:xfrm>
            <a:prstGeom prst="straightConnector1">
              <a:avLst/>
            </a:prstGeom>
            <a:ln w="12700" cap="rnd">
              <a:solidFill>
                <a:schemeClr val="accent1"/>
              </a:solidFill>
              <a:prstDash val="dash"/>
              <a:headEnd type="oval"/>
              <a:tailEnd type="none" w="lg" len="sm"/>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93AE38EC-AA22-3DC5-0D7A-4E660F2A61E3}"/>
                </a:ext>
                <a:ext uri="{C183D7F6-B498-43B3-948B-1728B52AA6E4}">
                  <adec:decorative xmlns:adec="http://schemas.microsoft.com/office/drawing/2017/decorative" val="1"/>
                </a:ext>
              </a:extLst>
            </p:cNvPr>
            <p:cNvCxnSpPr>
              <a:cxnSpLocks/>
            </p:cNvCxnSpPr>
            <p:nvPr/>
          </p:nvCxnSpPr>
          <p:spPr>
            <a:xfrm>
              <a:off x="10587793" y="2670902"/>
              <a:ext cx="0" cy="1740417"/>
            </a:xfrm>
            <a:prstGeom prst="straightConnector1">
              <a:avLst/>
            </a:prstGeom>
            <a:ln w="12700" cap="rnd">
              <a:solidFill>
                <a:schemeClr val="accent1"/>
              </a:solidFill>
              <a:prstDash val="dash"/>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48CEE79B-EF84-BADD-CE8F-7A758DF35861}"/>
                </a:ext>
                <a:ext uri="{C183D7F6-B498-43B3-948B-1728B52AA6E4}">
                  <adec:decorative xmlns:adec="http://schemas.microsoft.com/office/drawing/2017/decorative" val="1"/>
                </a:ext>
              </a:extLst>
            </p:cNvPr>
            <p:cNvCxnSpPr>
              <a:cxnSpLocks/>
              <a:endCxn id="205" idx="6"/>
            </p:cNvCxnSpPr>
            <p:nvPr/>
          </p:nvCxnSpPr>
          <p:spPr>
            <a:xfrm flipH="1">
              <a:off x="10300006" y="3543300"/>
              <a:ext cx="287787" cy="0"/>
            </a:xfrm>
            <a:prstGeom prst="straightConnector1">
              <a:avLst/>
            </a:prstGeom>
            <a:ln w="12700" cap="rnd">
              <a:solidFill>
                <a:schemeClr val="accent1"/>
              </a:solidFill>
              <a:prstDash val="dash"/>
              <a:headEnd type="none"/>
              <a:tailEnd type="none" w="lg" len="sm"/>
            </a:ln>
          </p:spPr>
          <p:style>
            <a:lnRef idx="1">
              <a:schemeClr val="accent1"/>
            </a:lnRef>
            <a:fillRef idx="0">
              <a:schemeClr val="accent1"/>
            </a:fillRef>
            <a:effectRef idx="0">
              <a:schemeClr val="accent1"/>
            </a:effectRef>
            <a:fontRef idx="minor">
              <a:schemeClr val="tx1"/>
            </a:fontRef>
          </p:style>
        </p:cxnSp>
        <p:pic>
          <p:nvPicPr>
            <p:cNvPr id="260" name="Picture 259">
              <a:extLst>
                <a:ext uri="{FF2B5EF4-FFF2-40B4-BE49-F238E27FC236}">
                  <a16:creationId xmlns:a16="http://schemas.microsoft.com/office/drawing/2014/main" id="{BC522AC1-71D8-909D-278C-3434E0851494}"/>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916" r="-7916"/>
            <a:stretch/>
          </p:blipFill>
          <p:spPr>
            <a:xfrm>
              <a:off x="4480105" y="3548507"/>
              <a:ext cx="307783" cy="265971"/>
            </a:xfrm>
            <a:prstGeom prst="rect">
              <a:avLst/>
            </a:prstGeom>
          </p:spPr>
        </p:pic>
        <p:sp>
          <p:nvSpPr>
            <p:cNvPr id="262" name="Graphic 55">
              <a:extLst>
                <a:ext uri="{FF2B5EF4-FFF2-40B4-BE49-F238E27FC236}">
                  <a16:creationId xmlns:a16="http://schemas.microsoft.com/office/drawing/2014/main" id="{845AE1BE-1661-12D9-BD7C-0CEDD3D9159C}"/>
                </a:ext>
                <a:ext uri="{C183D7F6-B498-43B3-948B-1728B52AA6E4}">
                  <adec:decorative xmlns:adec="http://schemas.microsoft.com/office/drawing/2017/decorative" val="1"/>
                </a:ext>
              </a:extLst>
            </p:cNvPr>
            <p:cNvSpPr/>
            <p:nvPr/>
          </p:nvSpPr>
          <p:spPr>
            <a:xfrm>
              <a:off x="7228992" y="3592643"/>
              <a:ext cx="249541" cy="218223"/>
            </a:xfrm>
            <a:custGeom>
              <a:avLst/>
              <a:gdLst>
                <a:gd name="connsiteX0" fmla="*/ 138352 w 171689"/>
                <a:gd name="connsiteY0" fmla="*/ 0 h 150141"/>
                <a:gd name="connsiteX1" fmla="*/ 162165 w 171689"/>
                <a:gd name="connsiteY1" fmla="*/ 23813 h 150141"/>
                <a:gd name="connsiteX2" fmla="*/ 162165 w 171689"/>
                <a:gd name="connsiteY2" fmla="*/ 61912 h 150141"/>
                <a:gd name="connsiteX3" fmla="*/ 152640 w 171689"/>
                <a:gd name="connsiteY3" fmla="*/ 71437 h 150141"/>
                <a:gd name="connsiteX4" fmla="*/ 143115 w 171689"/>
                <a:gd name="connsiteY4" fmla="*/ 61912 h 150141"/>
                <a:gd name="connsiteX5" fmla="*/ 143115 w 171689"/>
                <a:gd name="connsiteY5" fmla="*/ 23813 h 150141"/>
                <a:gd name="connsiteX6" fmla="*/ 138352 w 171689"/>
                <a:gd name="connsiteY6" fmla="*/ 19050 h 150141"/>
                <a:gd name="connsiteX7" fmla="*/ 33577 w 171689"/>
                <a:gd name="connsiteY7" fmla="*/ 19050 h 150141"/>
                <a:gd name="connsiteX8" fmla="*/ 28815 w 171689"/>
                <a:gd name="connsiteY8" fmla="*/ 23813 h 150141"/>
                <a:gd name="connsiteX9" fmla="*/ 28815 w 171689"/>
                <a:gd name="connsiteY9" fmla="*/ 61912 h 150141"/>
                <a:gd name="connsiteX10" fmla="*/ 19290 w 171689"/>
                <a:gd name="connsiteY10" fmla="*/ 71437 h 150141"/>
                <a:gd name="connsiteX11" fmla="*/ 9765 w 171689"/>
                <a:gd name="connsiteY11" fmla="*/ 61912 h 150141"/>
                <a:gd name="connsiteX12" fmla="*/ 9765 w 171689"/>
                <a:gd name="connsiteY12" fmla="*/ 23813 h 150141"/>
                <a:gd name="connsiteX13" fmla="*/ 33577 w 171689"/>
                <a:gd name="connsiteY13" fmla="*/ 0 h 150141"/>
                <a:gd name="connsiteX14" fmla="*/ 138352 w 171689"/>
                <a:gd name="connsiteY14" fmla="*/ 0 h 150141"/>
                <a:gd name="connsiteX15" fmla="*/ 145020 w 171689"/>
                <a:gd name="connsiteY15" fmla="*/ 86144 h 150141"/>
                <a:gd name="connsiteX16" fmla="*/ 144086 w 171689"/>
                <a:gd name="connsiteY16" fmla="*/ 85344 h 150141"/>
                <a:gd name="connsiteX17" fmla="*/ 144010 w 171689"/>
                <a:gd name="connsiteY17" fmla="*/ 85287 h 150141"/>
                <a:gd name="connsiteX18" fmla="*/ 130680 w 171689"/>
                <a:gd name="connsiteY18" fmla="*/ 87230 h 150141"/>
                <a:gd name="connsiteX19" fmla="*/ 130684 w 171689"/>
                <a:gd name="connsiteY19" fmla="*/ 98622 h 150141"/>
                <a:gd name="connsiteX20" fmla="*/ 130742 w 171689"/>
                <a:gd name="connsiteY20" fmla="*/ 98689 h 150141"/>
                <a:gd name="connsiteX21" fmla="*/ 131551 w 171689"/>
                <a:gd name="connsiteY21" fmla="*/ 99622 h 150141"/>
                <a:gd name="connsiteX22" fmla="*/ 139171 w 171689"/>
                <a:gd name="connsiteY22" fmla="*/ 107232 h 150141"/>
                <a:gd name="connsiteX23" fmla="*/ 108786 w 171689"/>
                <a:gd name="connsiteY23" fmla="*/ 107232 h 150141"/>
                <a:gd name="connsiteX24" fmla="*/ 107767 w 171689"/>
                <a:gd name="connsiteY24" fmla="*/ 107309 h 150141"/>
                <a:gd name="connsiteX25" fmla="*/ 107672 w 171689"/>
                <a:gd name="connsiteY25" fmla="*/ 107328 h 150141"/>
                <a:gd name="connsiteX26" fmla="*/ 100252 w 171689"/>
                <a:gd name="connsiteY26" fmla="*/ 116757 h 150141"/>
                <a:gd name="connsiteX27" fmla="*/ 107672 w 171689"/>
                <a:gd name="connsiteY27" fmla="*/ 126187 h 150141"/>
                <a:gd name="connsiteX28" fmla="*/ 107767 w 171689"/>
                <a:gd name="connsiteY28" fmla="*/ 126206 h 150141"/>
                <a:gd name="connsiteX29" fmla="*/ 108796 w 171689"/>
                <a:gd name="connsiteY29" fmla="*/ 126282 h 150141"/>
                <a:gd name="connsiteX30" fmla="*/ 139181 w 171689"/>
                <a:gd name="connsiteY30" fmla="*/ 126282 h 150141"/>
                <a:gd name="connsiteX31" fmla="*/ 131542 w 171689"/>
                <a:gd name="connsiteY31" fmla="*/ 133922 h 150141"/>
                <a:gd name="connsiteX32" fmla="*/ 130656 w 171689"/>
                <a:gd name="connsiteY32" fmla="*/ 134969 h 150141"/>
                <a:gd name="connsiteX33" fmla="*/ 130599 w 171689"/>
                <a:gd name="connsiteY33" fmla="*/ 135045 h 150141"/>
                <a:gd name="connsiteX34" fmla="*/ 130694 w 171689"/>
                <a:gd name="connsiteY34" fmla="*/ 146256 h 150141"/>
                <a:gd name="connsiteX35" fmla="*/ 130742 w 171689"/>
                <a:gd name="connsiteY35" fmla="*/ 146323 h 150141"/>
                <a:gd name="connsiteX36" fmla="*/ 131608 w 171689"/>
                <a:gd name="connsiteY36" fmla="*/ 147333 h 150141"/>
                <a:gd name="connsiteX37" fmla="*/ 132723 w 171689"/>
                <a:gd name="connsiteY37" fmla="*/ 148276 h 150141"/>
                <a:gd name="connsiteX38" fmla="*/ 132799 w 171689"/>
                <a:gd name="connsiteY38" fmla="*/ 148333 h 150141"/>
                <a:gd name="connsiteX39" fmla="*/ 144010 w 171689"/>
                <a:gd name="connsiteY39" fmla="*/ 148238 h 150141"/>
                <a:gd name="connsiteX40" fmla="*/ 144086 w 171689"/>
                <a:gd name="connsiteY40" fmla="*/ 148190 h 150141"/>
                <a:gd name="connsiteX41" fmla="*/ 145020 w 171689"/>
                <a:gd name="connsiteY41" fmla="*/ 147380 h 150141"/>
                <a:gd name="connsiteX42" fmla="*/ 167499 w 171689"/>
                <a:gd name="connsiteY42" fmla="*/ 124920 h 150141"/>
                <a:gd name="connsiteX43" fmla="*/ 168118 w 171689"/>
                <a:gd name="connsiteY43" fmla="*/ 124482 h 150141"/>
                <a:gd name="connsiteX44" fmla="*/ 168184 w 171689"/>
                <a:gd name="connsiteY44" fmla="*/ 124435 h 150141"/>
                <a:gd name="connsiteX45" fmla="*/ 171690 w 171689"/>
                <a:gd name="connsiteY45" fmla="*/ 116767 h 150141"/>
                <a:gd name="connsiteX46" fmla="*/ 167470 w 171689"/>
                <a:gd name="connsiteY46" fmla="*/ 108575 h 150141"/>
                <a:gd name="connsiteX47" fmla="*/ 145020 w 171689"/>
                <a:gd name="connsiteY47" fmla="*/ 86135 h 150141"/>
                <a:gd name="connsiteX48" fmla="*/ 40949 w 171689"/>
                <a:gd name="connsiteY48" fmla="*/ 98708 h 150141"/>
                <a:gd name="connsiteX49" fmla="*/ 40140 w 171689"/>
                <a:gd name="connsiteY49" fmla="*/ 99651 h 150141"/>
                <a:gd name="connsiteX50" fmla="*/ 32520 w 171689"/>
                <a:gd name="connsiteY50" fmla="*/ 107261 h 150141"/>
                <a:gd name="connsiteX51" fmla="*/ 62809 w 171689"/>
                <a:gd name="connsiteY51" fmla="*/ 107261 h 150141"/>
                <a:gd name="connsiteX52" fmla="*/ 71439 w 171689"/>
                <a:gd name="connsiteY52" fmla="*/ 116786 h 150141"/>
                <a:gd name="connsiteX53" fmla="*/ 64009 w 171689"/>
                <a:gd name="connsiteY53" fmla="*/ 126216 h 150141"/>
                <a:gd name="connsiteX54" fmla="*/ 63924 w 171689"/>
                <a:gd name="connsiteY54" fmla="*/ 126235 h 150141"/>
                <a:gd name="connsiteX55" fmla="*/ 62895 w 171689"/>
                <a:gd name="connsiteY55" fmla="*/ 126311 h 150141"/>
                <a:gd name="connsiteX56" fmla="*/ 32510 w 171689"/>
                <a:gd name="connsiteY56" fmla="*/ 126311 h 150141"/>
                <a:gd name="connsiteX57" fmla="*/ 40083 w 171689"/>
                <a:gd name="connsiteY57" fmla="*/ 133874 h 150141"/>
                <a:gd name="connsiteX58" fmla="*/ 40997 w 171689"/>
                <a:gd name="connsiteY58" fmla="*/ 146285 h 150141"/>
                <a:gd name="connsiteX59" fmla="*/ 40949 w 171689"/>
                <a:gd name="connsiteY59" fmla="*/ 146352 h 150141"/>
                <a:gd name="connsiteX60" fmla="*/ 40140 w 171689"/>
                <a:gd name="connsiteY60" fmla="*/ 147285 h 150141"/>
                <a:gd name="connsiteX61" fmla="*/ 40083 w 171689"/>
                <a:gd name="connsiteY61" fmla="*/ 147352 h 150141"/>
                <a:gd name="connsiteX62" fmla="*/ 27672 w 171689"/>
                <a:gd name="connsiteY62" fmla="*/ 148266 h 150141"/>
                <a:gd name="connsiteX63" fmla="*/ 27605 w 171689"/>
                <a:gd name="connsiteY63" fmla="*/ 148219 h 150141"/>
                <a:gd name="connsiteX64" fmla="*/ 26671 w 171689"/>
                <a:gd name="connsiteY64" fmla="*/ 147409 h 150141"/>
                <a:gd name="connsiteX65" fmla="*/ 4221 w 171689"/>
                <a:gd name="connsiteY65" fmla="*/ 124987 h 150141"/>
                <a:gd name="connsiteX66" fmla="*/ 1 w 171689"/>
                <a:gd name="connsiteY66" fmla="*/ 116796 h 150141"/>
                <a:gd name="connsiteX67" fmla="*/ 4221 w 171689"/>
                <a:gd name="connsiteY67" fmla="*/ 108604 h 150141"/>
                <a:gd name="connsiteX68" fmla="*/ 26605 w 171689"/>
                <a:gd name="connsiteY68" fmla="*/ 86239 h 150141"/>
                <a:gd name="connsiteX69" fmla="*/ 40075 w 171689"/>
                <a:gd name="connsiteY69" fmla="*/ 86233 h 150141"/>
                <a:gd name="connsiteX70" fmla="*/ 40997 w 171689"/>
                <a:gd name="connsiteY70" fmla="*/ 98641 h 150141"/>
                <a:gd name="connsiteX71" fmla="*/ 40949 w 171689"/>
                <a:gd name="connsiteY71" fmla="*/ 98708 h 15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71689" h="150141">
                  <a:moveTo>
                    <a:pt x="138352" y="0"/>
                  </a:moveTo>
                  <a:cubicBezTo>
                    <a:pt x="151503" y="0"/>
                    <a:pt x="162165" y="10661"/>
                    <a:pt x="162165" y="23813"/>
                  </a:cubicBezTo>
                  <a:lnTo>
                    <a:pt x="162165" y="61912"/>
                  </a:lnTo>
                  <a:cubicBezTo>
                    <a:pt x="162165" y="67173"/>
                    <a:pt x="157900" y="71437"/>
                    <a:pt x="152640" y="71437"/>
                  </a:cubicBezTo>
                  <a:cubicBezTo>
                    <a:pt x="147379" y="71437"/>
                    <a:pt x="143115" y="67173"/>
                    <a:pt x="143115" y="61912"/>
                  </a:cubicBezTo>
                  <a:lnTo>
                    <a:pt x="143115" y="23813"/>
                  </a:lnTo>
                  <a:cubicBezTo>
                    <a:pt x="143115" y="21182"/>
                    <a:pt x="140982" y="19050"/>
                    <a:pt x="138352" y="19050"/>
                  </a:cubicBezTo>
                  <a:lnTo>
                    <a:pt x="33577" y="19050"/>
                  </a:lnTo>
                  <a:cubicBezTo>
                    <a:pt x="30947" y="19050"/>
                    <a:pt x="28815" y="21182"/>
                    <a:pt x="28815" y="23813"/>
                  </a:cubicBezTo>
                  <a:lnTo>
                    <a:pt x="28815" y="61912"/>
                  </a:lnTo>
                  <a:cubicBezTo>
                    <a:pt x="28815" y="67173"/>
                    <a:pt x="24550" y="71437"/>
                    <a:pt x="19290" y="71437"/>
                  </a:cubicBezTo>
                  <a:cubicBezTo>
                    <a:pt x="14029" y="71437"/>
                    <a:pt x="9765" y="67173"/>
                    <a:pt x="9765" y="61912"/>
                  </a:cubicBezTo>
                  <a:lnTo>
                    <a:pt x="9765" y="23813"/>
                  </a:lnTo>
                  <a:cubicBezTo>
                    <a:pt x="9765" y="10661"/>
                    <a:pt x="20426" y="0"/>
                    <a:pt x="33577" y="0"/>
                  </a:cubicBezTo>
                  <a:lnTo>
                    <a:pt x="138352" y="0"/>
                  </a:lnTo>
                  <a:close/>
                  <a:moveTo>
                    <a:pt x="145020" y="86144"/>
                  </a:moveTo>
                  <a:lnTo>
                    <a:pt x="144086" y="85344"/>
                  </a:lnTo>
                  <a:lnTo>
                    <a:pt x="144010" y="85287"/>
                  </a:lnTo>
                  <a:cubicBezTo>
                    <a:pt x="139793" y="82142"/>
                    <a:pt x="133825" y="83012"/>
                    <a:pt x="130680" y="87230"/>
                  </a:cubicBezTo>
                  <a:cubicBezTo>
                    <a:pt x="128160" y="90610"/>
                    <a:pt x="128162" y="95244"/>
                    <a:pt x="130684" y="98622"/>
                  </a:cubicBezTo>
                  <a:lnTo>
                    <a:pt x="130742" y="98689"/>
                  </a:lnTo>
                  <a:lnTo>
                    <a:pt x="131551" y="99622"/>
                  </a:lnTo>
                  <a:lnTo>
                    <a:pt x="139171" y="107232"/>
                  </a:lnTo>
                  <a:lnTo>
                    <a:pt x="108786" y="107232"/>
                  </a:lnTo>
                  <a:lnTo>
                    <a:pt x="107767" y="107309"/>
                  </a:lnTo>
                  <a:lnTo>
                    <a:pt x="107672" y="107328"/>
                  </a:lnTo>
                  <a:cubicBezTo>
                    <a:pt x="103252" y="108014"/>
                    <a:pt x="100252" y="112185"/>
                    <a:pt x="100252" y="116757"/>
                  </a:cubicBezTo>
                  <a:cubicBezTo>
                    <a:pt x="100252" y="121329"/>
                    <a:pt x="103252" y="125501"/>
                    <a:pt x="107672" y="126187"/>
                  </a:cubicBezTo>
                  <a:lnTo>
                    <a:pt x="107767" y="126206"/>
                  </a:lnTo>
                  <a:lnTo>
                    <a:pt x="108796" y="126282"/>
                  </a:lnTo>
                  <a:lnTo>
                    <a:pt x="139181" y="126282"/>
                  </a:lnTo>
                  <a:lnTo>
                    <a:pt x="131542" y="133922"/>
                  </a:lnTo>
                  <a:lnTo>
                    <a:pt x="130656" y="134969"/>
                  </a:lnTo>
                  <a:lnTo>
                    <a:pt x="130599" y="135045"/>
                  </a:lnTo>
                  <a:cubicBezTo>
                    <a:pt x="128195" y="138407"/>
                    <a:pt x="128233" y="142936"/>
                    <a:pt x="130694" y="146256"/>
                  </a:cubicBezTo>
                  <a:lnTo>
                    <a:pt x="130742" y="146323"/>
                  </a:lnTo>
                  <a:lnTo>
                    <a:pt x="131608" y="147333"/>
                  </a:lnTo>
                  <a:lnTo>
                    <a:pt x="132723" y="148276"/>
                  </a:lnTo>
                  <a:lnTo>
                    <a:pt x="132799" y="148333"/>
                  </a:lnTo>
                  <a:cubicBezTo>
                    <a:pt x="136161" y="150737"/>
                    <a:pt x="140689" y="150698"/>
                    <a:pt x="144010" y="148238"/>
                  </a:cubicBezTo>
                  <a:lnTo>
                    <a:pt x="144086" y="148190"/>
                  </a:lnTo>
                  <a:lnTo>
                    <a:pt x="145020" y="147380"/>
                  </a:lnTo>
                  <a:lnTo>
                    <a:pt x="167499" y="124920"/>
                  </a:lnTo>
                  <a:lnTo>
                    <a:pt x="168118" y="124482"/>
                  </a:lnTo>
                  <a:lnTo>
                    <a:pt x="168184" y="124435"/>
                  </a:lnTo>
                  <a:cubicBezTo>
                    <a:pt x="170366" y="122663"/>
                    <a:pt x="171690" y="119844"/>
                    <a:pt x="171690" y="116767"/>
                  </a:cubicBezTo>
                  <a:cubicBezTo>
                    <a:pt x="171690" y="113376"/>
                    <a:pt x="170070" y="110280"/>
                    <a:pt x="167470" y="108575"/>
                  </a:cubicBezTo>
                  <a:lnTo>
                    <a:pt x="145020" y="86135"/>
                  </a:lnTo>
                  <a:close/>
                  <a:moveTo>
                    <a:pt x="40949" y="98708"/>
                  </a:moveTo>
                  <a:lnTo>
                    <a:pt x="40140" y="99651"/>
                  </a:lnTo>
                  <a:lnTo>
                    <a:pt x="32520" y="107261"/>
                  </a:lnTo>
                  <a:lnTo>
                    <a:pt x="62809" y="107261"/>
                  </a:lnTo>
                  <a:cubicBezTo>
                    <a:pt x="67857" y="107261"/>
                    <a:pt x="71439" y="111833"/>
                    <a:pt x="71439" y="116786"/>
                  </a:cubicBezTo>
                  <a:cubicBezTo>
                    <a:pt x="71439" y="121358"/>
                    <a:pt x="68439" y="125530"/>
                    <a:pt x="64009" y="126216"/>
                  </a:cubicBezTo>
                  <a:lnTo>
                    <a:pt x="63924" y="126235"/>
                  </a:lnTo>
                  <a:lnTo>
                    <a:pt x="62895" y="126311"/>
                  </a:lnTo>
                  <a:lnTo>
                    <a:pt x="32510" y="126311"/>
                  </a:lnTo>
                  <a:lnTo>
                    <a:pt x="40083" y="133874"/>
                  </a:lnTo>
                  <a:cubicBezTo>
                    <a:pt x="43421" y="137212"/>
                    <a:pt x="43810" y="142493"/>
                    <a:pt x="40997" y="146285"/>
                  </a:cubicBezTo>
                  <a:lnTo>
                    <a:pt x="40949" y="146352"/>
                  </a:lnTo>
                  <a:lnTo>
                    <a:pt x="40140" y="147285"/>
                  </a:lnTo>
                  <a:lnTo>
                    <a:pt x="40083" y="147352"/>
                  </a:lnTo>
                  <a:cubicBezTo>
                    <a:pt x="36744" y="150691"/>
                    <a:pt x="31463" y="151080"/>
                    <a:pt x="27672" y="148266"/>
                  </a:cubicBezTo>
                  <a:lnTo>
                    <a:pt x="27605" y="148219"/>
                  </a:lnTo>
                  <a:lnTo>
                    <a:pt x="26671" y="147409"/>
                  </a:lnTo>
                  <a:lnTo>
                    <a:pt x="4221" y="124987"/>
                  </a:lnTo>
                  <a:cubicBezTo>
                    <a:pt x="1531" y="123136"/>
                    <a:pt x="-54" y="120061"/>
                    <a:pt x="1" y="116796"/>
                  </a:cubicBezTo>
                  <a:cubicBezTo>
                    <a:pt x="1" y="113405"/>
                    <a:pt x="1621" y="110299"/>
                    <a:pt x="4221" y="108604"/>
                  </a:cubicBezTo>
                  <a:lnTo>
                    <a:pt x="26605" y="86239"/>
                  </a:lnTo>
                  <a:cubicBezTo>
                    <a:pt x="30323" y="82518"/>
                    <a:pt x="36354" y="82515"/>
                    <a:pt x="40075" y="86233"/>
                  </a:cubicBezTo>
                  <a:cubicBezTo>
                    <a:pt x="43415" y="89569"/>
                    <a:pt x="43807" y="94848"/>
                    <a:pt x="40997" y="98641"/>
                  </a:cubicBezTo>
                  <a:lnTo>
                    <a:pt x="40949" y="98708"/>
                  </a:lnTo>
                  <a:close/>
                </a:path>
              </a:pathLst>
            </a:custGeom>
            <a:solidFill>
              <a:srgbClr val="21212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Graphic 12">
              <a:extLst>
                <a:ext uri="{FF2B5EF4-FFF2-40B4-BE49-F238E27FC236}">
                  <a16:creationId xmlns:a16="http://schemas.microsoft.com/office/drawing/2014/main" id="{1879C6B4-68F3-1180-0171-4B0B503F4C22}"/>
                </a:ext>
                <a:ext uri="{C183D7F6-B498-43B3-948B-1728B52AA6E4}">
                  <adec:decorative xmlns:adec="http://schemas.microsoft.com/office/drawing/2017/decorative" val="1"/>
                </a:ext>
              </a:extLst>
            </p:cNvPr>
            <p:cNvSpPr/>
            <p:nvPr/>
          </p:nvSpPr>
          <p:spPr>
            <a:xfrm>
              <a:off x="4437129" y="3086583"/>
              <a:ext cx="171450" cy="185704"/>
            </a:xfrm>
            <a:custGeom>
              <a:avLst/>
              <a:gdLst>
                <a:gd name="connsiteX0" fmla="*/ 71914 w 171450"/>
                <a:gd name="connsiteY0" fmla="*/ 5044 h 185704"/>
                <a:gd name="connsiteX1" fmla="*/ 99536 w 171450"/>
                <a:gd name="connsiteY1" fmla="*/ 5044 h 185704"/>
                <a:gd name="connsiteX2" fmla="*/ 163830 w 171450"/>
                <a:gd name="connsiteY2" fmla="*/ 59289 h 185704"/>
                <a:gd name="connsiteX3" fmla="*/ 171450 w 171450"/>
                <a:gd name="connsiteY3" fmla="*/ 75672 h 185704"/>
                <a:gd name="connsiteX4" fmla="*/ 171450 w 171450"/>
                <a:gd name="connsiteY4" fmla="*/ 169036 h 185704"/>
                <a:gd name="connsiteX5" fmla="*/ 154781 w 171450"/>
                <a:gd name="connsiteY5" fmla="*/ 185705 h 185704"/>
                <a:gd name="connsiteX6" fmla="*/ 126206 w 171450"/>
                <a:gd name="connsiteY6" fmla="*/ 185705 h 185704"/>
                <a:gd name="connsiteX7" fmla="*/ 109538 w 171450"/>
                <a:gd name="connsiteY7" fmla="*/ 169036 h 185704"/>
                <a:gd name="connsiteX8" fmla="*/ 109538 w 171450"/>
                <a:gd name="connsiteY8" fmla="*/ 121411 h 185704"/>
                <a:gd name="connsiteX9" fmla="*/ 102394 w 171450"/>
                <a:gd name="connsiteY9" fmla="*/ 114267 h 185704"/>
                <a:gd name="connsiteX10" fmla="*/ 69056 w 171450"/>
                <a:gd name="connsiteY10" fmla="*/ 114267 h 185704"/>
                <a:gd name="connsiteX11" fmla="*/ 61913 w 171450"/>
                <a:gd name="connsiteY11" fmla="*/ 121411 h 185704"/>
                <a:gd name="connsiteX12" fmla="*/ 61913 w 171450"/>
                <a:gd name="connsiteY12" fmla="*/ 169036 h 185704"/>
                <a:gd name="connsiteX13" fmla="*/ 45244 w 171450"/>
                <a:gd name="connsiteY13" fmla="*/ 185705 h 185704"/>
                <a:gd name="connsiteX14" fmla="*/ 16669 w 171450"/>
                <a:gd name="connsiteY14" fmla="*/ 185705 h 185704"/>
                <a:gd name="connsiteX15" fmla="*/ 0 w 171450"/>
                <a:gd name="connsiteY15" fmla="*/ 169036 h 185704"/>
                <a:gd name="connsiteX16" fmla="*/ 0 w 171450"/>
                <a:gd name="connsiteY16" fmla="*/ 75662 h 185704"/>
                <a:gd name="connsiteX17" fmla="*/ 7620 w 171450"/>
                <a:gd name="connsiteY17" fmla="*/ 59279 h 185704"/>
                <a:gd name="connsiteX18" fmla="*/ 71914 w 171450"/>
                <a:gd name="connsiteY18" fmla="*/ 5044 h 18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85704">
                  <a:moveTo>
                    <a:pt x="71914" y="5044"/>
                  </a:moveTo>
                  <a:cubicBezTo>
                    <a:pt x="79893" y="-1681"/>
                    <a:pt x="91557" y="-1681"/>
                    <a:pt x="99536" y="5044"/>
                  </a:cubicBezTo>
                  <a:lnTo>
                    <a:pt x="163830" y="59289"/>
                  </a:lnTo>
                  <a:cubicBezTo>
                    <a:pt x="168669" y="63356"/>
                    <a:pt x="171450" y="69347"/>
                    <a:pt x="171450" y="75672"/>
                  </a:cubicBezTo>
                  <a:lnTo>
                    <a:pt x="171450" y="169036"/>
                  </a:lnTo>
                  <a:cubicBezTo>
                    <a:pt x="171450" y="178242"/>
                    <a:pt x="163987" y="185705"/>
                    <a:pt x="154781" y="185705"/>
                  </a:cubicBezTo>
                  <a:lnTo>
                    <a:pt x="126206" y="185705"/>
                  </a:lnTo>
                  <a:cubicBezTo>
                    <a:pt x="117000" y="185705"/>
                    <a:pt x="109538" y="178242"/>
                    <a:pt x="109538" y="169036"/>
                  </a:cubicBezTo>
                  <a:lnTo>
                    <a:pt x="109538" y="121411"/>
                  </a:lnTo>
                  <a:cubicBezTo>
                    <a:pt x="109538" y="117466"/>
                    <a:pt x="106339" y="114267"/>
                    <a:pt x="102394" y="114267"/>
                  </a:cubicBezTo>
                  <a:lnTo>
                    <a:pt x="69056" y="114267"/>
                  </a:lnTo>
                  <a:cubicBezTo>
                    <a:pt x="65111" y="114267"/>
                    <a:pt x="61913" y="117466"/>
                    <a:pt x="61913" y="121411"/>
                  </a:cubicBezTo>
                  <a:lnTo>
                    <a:pt x="61913" y="169036"/>
                  </a:lnTo>
                  <a:cubicBezTo>
                    <a:pt x="61913" y="178242"/>
                    <a:pt x="54450" y="185705"/>
                    <a:pt x="45244" y="185705"/>
                  </a:cubicBezTo>
                  <a:lnTo>
                    <a:pt x="16669" y="185705"/>
                  </a:lnTo>
                  <a:cubicBezTo>
                    <a:pt x="7463" y="185705"/>
                    <a:pt x="0" y="178242"/>
                    <a:pt x="0" y="169036"/>
                  </a:cubicBezTo>
                  <a:lnTo>
                    <a:pt x="0" y="75662"/>
                  </a:lnTo>
                  <a:cubicBezTo>
                    <a:pt x="0" y="69347"/>
                    <a:pt x="2781" y="63356"/>
                    <a:pt x="7620" y="59279"/>
                  </a:cubicBezTo>
                  <a:lnTo>
                    <a:pt x="71914" y="5044"/>
                  </a:lnTo>
                  <a:close/>
                </a:path>
              </a:pathLst>
            </a:custGeom>
            <a:solidFill>
              <a:srgbClr val="21212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Graphic 14">
              <a:extLst>
                <a:ext uri="{FF2B5EF4-FFF2-40B4-BE49-F238E27FC236}">
                  <a16:creationId xmlns:a16="http://schemas.microsoft.com/office/drawing/2014/main" id="{E2CB1B15-8D81-5C64-2988-74116DE9830F}"/>
                </a:ext>
                <a:ext uri="{C183D7F6-B498-43B3-948B-1728B52AA6E4}">
                  <adec:decorative xmlns:adec="http://schemas.microsoft.com/office/drawing/2017/decorative" val="1"/>
                </a:ext>
              </a:extLst>
            </p:cNvPr>
            <p:cNvSpPr/>
            <p:nvPr/>
          </p:nvSpPr>
          <p:spPr>
            <a:xfrm>
              <a:off x="5039846" y="3084185"/>
              <a:ext cx="189711" cy="190500"/>
            </a:xfrm>
            <a:custGeom>
              <a:avLst/>
              <a:gdLst>
                <a:gd name="connsiteX0" fmla="*/ 8013 w 189711"/>
                <a:gd name="connsiteY0" fmla="*/ 20279 h 190500"/>
                <a:gd name="connsiteX1" fmla="*/ 29416 w 189711"/>
                <a:gd name="connsiteY1" fmla="*/ 0 h 190500"/>
                <a:gd name="connsiteX2" fmla="*/ 40446 w 189711"/>
                <a:gd name="connsiteY2" fmla="*/ 0 h 190500"/>
                <a:gd name="connsiteX3" fmla="*/ 61839 w 189711"/>
                <a:gd name="connsiteY3" fmla="*/ 20279 h 190500"/>
                <a:gd name="connsiteX4" fmla="*/ 69821 w 189711"/>
                <a:gd name="connsiteY4" fmla="*/ 167916 h 190500"/>
                <a:gd name="connsiteX5" fmla="*/ 49573 w 189711"/>
                <a:gd name="connsiteY5" fmla="*/ 190469 h 190500"/>
                <a:gd name="connsiteX6" fmla="*/ 48428 w 189711"/>
                <a:gd name="connsiteY6" fmla="*/ 190500 h 190500"/>
                <a:gd name="connsiteX7" fmla="*/ 21434 w 189711"/>
                <a:gd name="connsiteY7" fmla="*/ 190500 h 190500"/>
                <a:gd name="connsiteX8" fmla="*/ 0 w 189711"/>
                <a:gd name="connsiteY8" fmla="*/ 169072 h 190500"/>
                <a:gd name="connsiteX9" fmla="*/ 31 w 189711"/>
                <a:gd name="connsiteY9" fmla="*/ 167916 h 190500"/>
                <a:gd name="connsiteX10" fmla="*/ 8013 w 189711"/>
                <a:gd name="connsiteY10" fmla="*/ 20279 h 190500"/>
                <a:gd name="connsiteX11" fmla="*/ 70764 w 189711"/>
                <a:gd name="connsiteY11" fmla="*/ 190500 h 190500"/>
                <a:gd name="connsiteX12" fmla="*/ 79336 w 189711"/>
                <a:gd name="connsiteY12" fmla="*/ 167402 h 190500"/>
                <a:gd name="connsiteX13" fmla="*/ 74031 w 189711"/>
                <a:gd name="connsiteY13" fmla="*/ 69380 h 190500"/>
                <a:gd name="connsiteX14" fmla="*/ 118474 w 189711"/>
                <a:gd name="connsiteY14" fmla="*/ 32595 h 190500"/>
                <a:gd name="connsiteX15" fmla="*/ 128534 w 189711"/>
                <a:gd name="connsiteY15" fmla="*/ 33529 h 190500"/>
                <a:gd name="connsiteX16" fmla="*/ 130181 w 189711"/>
                <a:gd name="connsiteY16" fmla="*/ 38100 h 190500"/>
                <a:gd name="connsiteX17" fmla="*/ 130181 w 189711"/>
                <a:gd name="connsiteY17" fmla="*/ 78486 h 190500"/>
                <a:gd name="connsiteX18" fmla="*/ 177615 w 189711"/>
                <a:gd name="connsiteY18" fmla="*/ 32947 h 190500"/>
                <a:gd name="connsiteX19" fmla="*/ 187716 w 189711"/>
                <a:gd name="connsiteY19" fmla="*/ 33142 h 190500"/>
                <a:gd name="connsiteX20" fmla="*/ 189712 w 189711"/>
                <a:gd name="connsiteY20" fmla="*/ 38100 h 190500"/>
                <a:gd name="connsiteX21" fmla="*/ 189712 w 189711"/>
                <a:gd name="connsiteY21" fmla="*/ 169069 h 190500"/>
                <a:gd name="connsiteX22" fmla="*/ 168281 w 189711"/>
                <a:gd name="connsiteY22" fmla="*/ 190500 h 190500"/>
                <a:gd name="connsiteX23" fmla="*/ 70764 w 189711"/>
                <a:gd name="connsiteY23" fmla="*/ 190500 h 190500"/>
                <a:gd name="connsiteX24" fmla="*/ 103987 w 189711"/>
                <a:gd name="connsiteY24" fmla="*/ 176213 h 190500"/>
                <a:gd name="connsiteX25" fmla="*/ 151612 w 189711"/>
                <a:gd name="connsiteY25" fmla="*/ 176213 h 190500"/>
                <a:gd name="connsiteX26" fmla="*/ 151612 w 189711"/>
                <a:gd name="connsiteY26" fmla="*/ 133350 h 190500"/>
                <a:gd name="connsiteX27" fmla="*/ 142087 w 189711"/>
                <a:gd name="connsiteY27" fmla="*/ 123825 h 190500"/>
                <a:gd name="connsiteX28" fmla="*/ 113512 w 189711"/>
                <a:gd name="connsiteY28" fmla="*/ 123825 h 190500"/>
                <a:gd name="connsiteX29" fmla="*/ 103987 w 189711"/>
                <a:gd name="connsiteY29" fmla="*/ 133350 h 190500"/>
                <a:gd name="connsiteX30" fmla="*/ 103987 w 189711"/>
                <a:gd name="connsiteY30" fmla="*/ 17621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9711" h="190500">
                  <a:moveTo>
                    <a:pt x="8013" y="20279"/>
                  </a:moveTo>
                  <a:cubicBezTo>
                    <a:pt x="8625" y="8906"/>
                    <a:pt x="18026" y="-1"/>
                    <a:pt x="29416" y="0"/>
                  </a:cubicBezTo>
                  <a:lnTo>
                    <a:pt x="40446" y="0"/>
                  </a:lnTo>
                  <a:cubicBezTo>
                    <a:pt x="51831" y="4"/>
                    <a:pt x="61227" y="8910"/>
                    <a:pt x="61839" y="20279"/>
                  </a:cubicBezTo>
                  <a:lnTo>
                    <a:pt x="69821" y="167916"/>
                  </a:lnTo>
                  <a:cubicBezTo>
                    <a:pt x="70457" y="179735"/>
                    <a:pt x="61392" y="189832"/>
                    <a:pt x="49573" y="190469"/>
                  </a:cubicBezTo>
                  <a:cubicBezTo>
                    <a:pt x="49192" y="190490"/>
                    <a:pt x="48810" y="190500"/>
                    <a:pt x="48428" y="190500"/>
                  </a:cubicBezTo>
                  <a:lnTo>
                    <a:pt x="21434" y="190500"/>
                  </a:lnTo>
                  <a:cubicBezTo>
                    <a:pt x="9598" y="190501"/>
                    <a:pt x="1" y="180907"/>
                    <a:pt x="0" y="169072"/>
                  </a:cubicBezTo>
                  <a:cubicBezTo>
                    <a:pt x="0" y="168686"/>
                    <a:pt x="10" y="168301"/>
                    <a:pt x="31" y="167916"/>
                  </a:cubicBezTo>
                  <a:lnTo>
                    <a:pt x="8013" y="20279"/>
                  </a:lnTo>
                  <a:close/>
                  <a:moveTo>
                    <a:pt x="70764" y="190500"/>
                  </a:moveTo>
                  <a:cubicBezTo>
                    <a:pt x="76479" y="184547"/>
                    <a:pt x="79812" y="176327"/>
                    <a:pt x="79336" y="167402"/>
                  </a:cubicBezTo>
                  <a:lnTo>
                    <a:pt x="74031" y="69380"/>
                  </a:lnTo>
                  <a:lnTo>
                    <a:pt x="118474" y="32595"/>
                  </a:lnTo>
                  <a:cubicBezTo>
                    <a:pt x="121510" y="30075"/>
                    <a:pt x="126014" y="30493"/>
                    <a:pt x="128534" y="33529"/>
                  </a:cubicBezTo>
                  <a:cubicBezTo>
                    <a:pt x="129600" y="34813"/>
                    <a:pt x="130183" y="36431"/>
                    <a:pt x="130181" y="38100"/>
                  </a:cubicBezTo>
                  <a:lnTo>
                    <a:pt x="130181" y="78486"/>
                  </a:lnTo>
                  <a:lnTo>
                    <a:pt x="177615" y="32947"/>
                  </a:lnTo>
                  <a:cubicBezTo>
                    <a:pt x="180458" y="30211"/>
                    <a:pt x="184981" y="30299"/>
                    <a:pt x="187716" y="33142"/>
                  </a:cubicBezTo>
                  <a:cubicBezTo>
                    <a:pt x="188998" y="34474"/>
                    <a:pt x="189713" y="36251"/>
                    <a:pt x="189712" y="38100"/>
                  </a:cubicBezTo>
                  <a:lnTo>
                    <a:pt x="189712" y="169069"/>
                  </a:lnTo>
                  <a:cubicBezTo>
                    <a:pt x="189712" y="180905"/>
                    <a:pt x="180116" y="190500"/>
                    <a:pt x="168281" y="190500"/>
                  </a:cubicBezTo>
                  <a:lnTo>
                    <a:pt x="70764" y="190500"/>
                  </a:lnTo>
                  <a:close/>
                  <a:moveTo>
                    <a:pt x="103987" y="176213"/>
                  </a:moveTo>
                  <a:lnTo>
                    <a:pt x="151612" y="176213"/>
                  </a:lnTo>
                  <a:lnTo>
                    <a:pt x="151612" y="133350"/>
                  </a:lnTo>
                  <a:cubicBezTo>
                    <a:pt x="151612" y="128089"/>
                    <a:pt x="147348" y="123825"/>
                    <a:pt x="142087" y="123825"/>
                  </a:cubicBezTo>
                  <a:lnTo>
                    <a:pt x="113512" y="123825"/>
                  </a:lnTo>
                  <a:cubicBezTo>
                    <a:pt x="108251" y="123825"/>
                    <a:pt x="103987" y="128089"/>
                    <a:pt x="103987" y="133350"/>
                  </a:cubicBezTo>
                  <a:lnTo>
                    <a:pt x="103987" y="176213"/>
                  </a:lnTo>
                  <a:close/>
                </a:path>
              </a:pathLst>
            </a:custGeom>
            <a:solidFill>
              <a:srgbClr val="21212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Graphic 16">
              <a:extLst>
                <a:ext uri="{FF2B5EF4-FFF2-40B4-BE49-F238E27FC236}">
                  <a16:creationId xmlns:a16="http://schemas.microsoft.com/office/drawing/2014/main" id="{F6C92992-1599-57EE-DA62-E3C4548A91B2}"/>
                </a:ext>
                <a:ext uri="{C183D7F6-B498-43B3-948B-1728B52AA6E4}">
                  <adec:decorative xmlns:adec="http://schemas.microsoft.com/office/drawing/2017/decorative" val="1"/>
                </a:ext>
              </a:extLst>
            </p:cNvPr>
            <p:cNvSpPr/>
            <p:nvPr/>
          </p:nvSpPr>
          <p:spPr>
            <a:xfrm>
              <a:off x="5641931" y="3084185"/>
              <a:ext cx="166687" cy="190500"/>
            </a:xfrm>
            <a:custGeom>
              <a:avLst/>
              <a:gdLst>
                <a:gd name="connsiteX0" fmla="*/ 121434 w 166687"/>
                <a:gd name="connsiteY0" fmla="*/ 0 h 190500"/>
                <a:gd name="connsiteX1" fmla="*/ 142865 w 166687"/>
                <a:gd name="connsiteY1" fmla="*/ 21431 h 190500"/>
                <a:gd name="connsiteX2" fmla="*/ 142865 w 166687"/>
                <a:gd name="connsiteY2" fmla="*/ 169069 h 190500"/>
                <a:gd name="connsiteX3" fmla="*/ 121434 w 166687"/>
                <a:gd name="connsiteY3" fmla="*/ 190500 h 190500"/>
                <a:gd name="connsiteX4" fmla="*/ 21431 w 166687"/>
                <a:gd name="connsiteY4" fmla="*/ 190500 h 190500"/>
                <a:gd name="connsiteX5" fmla="*/ 0 w 166687"/>
                <a:gd name="connsiteY5" fmla="*/ 169069 h 190500"/>
                <a:gd name="connsiteX6" fmla="*/ 0 w 166687"/>
                <a:gd name="connsiteY6" fmla="*/ 21431 h 190500"/>
                <a:gd name="connsiteX7" fmla="*/ 21431 w 166687"/>
                <a:gd name="connsiteY7" fmla="*/ 0 h 190500"/>
                <a:gd name="connsiteX8" fmla="*/ 121434 w 166687"/>
                <a:gd name="connsiteY8" fmla="*/ 0 h 190500"/>
                <a:gd name="connsiteX9" fmla="*/ 152400 w 166687"/>
                <a:gd name="connsiteY9" fmla="*/ 123844 h 190500"/>
                <a:gd name="connsiteX10" fmla="*/ 159544 w 166687"/>
                <a:gd name="connsiteY10" fmla="*/ 123844 h 190500"/>
                <a:gd name="connsiteX11" fmla="*/ 166621 w 166687"/>
                <a:gd name="connsiteY11" fmla="*/ 130016 h 190500"/>
                <a:gd name="connsiteX12" fmla="*/ 166688 w 166687"/>
                <a:gd name="connsiteY12" fmla="*/ 130988 h 190500"/>
                <a:gd name="connsiteX13" fmla="*/ 166688 w 166687"/>
                <a:gd name="connsiteY13" fmla="*/ 145256 h 190500"/>
                <a:gd name="connsiteX14" fmla="*/ 160515 w 166687"/>
                <a:gd name="connsiteY14" fmla="*/ 152333 h 190500"/>
                <a:gd name="connsiteX15" fmla="*/ 159544 w 166687"/>
                <a:gd name="connsiteY15" fmla="*/ 152400 h 190500"/>
                <a:gd name="connsiteX16" fmla="*/ 152400 w 166687"/>
                <a:gd name="connsiteY16" fmla="*/ 152400 h 190500"/>
                <a:gd name="connsiteX17" fmla="*/ 152400 w 166687"/>
                <a:gd name="connsiteY17" fmla="*/ 123844 h 190500"/>
                <a:gd name="connsiteX18" fmla="*/ 159544 w 166687"/>
                <a:gd name="connsiteY18" fmla="*/ 123844 h 190500"/>
                <a:gd name="connsiteX19" fmla="*/ 152400 w 166687"/>
                <a:gd name="connsiteY19" fmla="*/ 123844 h 190500"/>
                <a:gd name="connsiteX20" fmla="*/ 152400 w 166687"/>
                <a:gd name="connsiteY20" fmla="*/ 85744 h 190500"/>
                <a:gd name="connsiteX21" fmla="*/ 159544 w 166687"/>
                <a:gd name="connsiteY21" fmla="*/ 85744 h 190500"/>
                <a:gd name="connsiteX22" fmla="*/ 166621 w 166687"/>
                <a:gd name="connsiteY22" fmla="*/ 91916 h 190500"/>
                <a:gd name="connsiteX23" fmla="*/ 166688 w 166687"/>
                <a:gd name="connsiteY23" fmla="*/ 92888 h 190500"/>
                <a:gd name="connsiteX24" fmla="*/ 166688 w 166687"/>
                <a:gd name="connsiteY24" fmla="*/ 107156 h 190500"/>
                <a:gd name="connsiteX25" fmla="*/ 160515 w 166687"/>
                <a:gd name="connsiteY25" fmla="*/ 114233 h 190500"/>
                <a:gd name="connsiteX26" fmla="*/ 159544 w 166687"/>
                <a:gd name="connsiteY26" fmla="*/ 114300 h 190500"/>
                <a:gd name="connsiteX27" fmla="*/ 152400 w 166687"/>
                <a:gd name="connsiteY27" fmla="*/ 114300 h 190500"/>
                <a:gd name="connsiteX28" fmla="*/ 152400 w 166687"/>
                <a:gd name="connsiteY28" fmla="*/ 85744 h 190500"/>
                <a:gd name="connsiteX29" fmla="*/ 159544 w 166687"/>
                <a:gd name="connsiteY29" fmla="*/ 85744 h 190500"/>
                <a:gd name="connsiteX30" fmla="*/ 152400 w 166687"/>
                <a:gd name="connsiteY30" fmla="*/ 85744 h 190500"/>
                <a:gd name="connsiteX31" fmla="*/ 152400 w 166687"/>
                <a:gd name="connsiteY31" fmla="*/ 47644 h 190500"/>
                <a:gd name="connsiteX32" fmla="*/ 159544 w 166687"/>
                <a:gd name="connsiteY32" fmla="*/ 47644 h 190500"/>
                <a:gd name="connsiteX33" fmla="*/ 166621 w 166687"/>
                <a:gd name="connsiteY33" fmla="*/ 53816 h 190500"/>
                <a:gd name="connsiteX34" fmla="*/ 166688 w 166687"/>
                <a:gd name="connsiteY34" fmla="*/ 54788 h 190500"/>
                <a:gd name="connsiteX35" fmla="*/ 166688 w 166687"/>
                <a:gd name="connsiteY35" fmla="*/ 69056 h 190500"/>
                <a:gd name="connsiteX36" fmla="*/ 160515 w 166687"/>
                <a:gd name="connsiteY36" fmla="*/ 76133 h 190500"/>
                <a:gd name="connsiteX37" fmla="*/ 159544 w 166687"/>
                <a:gd name="connsiteY37" fmla="*/ 76200 h 190500"/>
                <a:gd name="connsiteX38" fmla="*/ 152400 w 166687"/>
                <a:gd name="connsiteY38" fmla="*/ 76200 h 190500"/>
                <a:gd name="connsiteX39" fmla="*/ 152400 w 166687"/>
                <a:gd name="connsiteY39" fmla="*/ 47644 h 190500"/>
                <a:gd name="connsiteX40" fmla="*/ 159544 w 166687"/>
                <a:gd name="connsiteY40" fmla="*/ 47644 h 190500"/>
                <a:gd name="connsiteX41" fmla="*/ 152400 w 166687"/>
                <a:gd name="connsiteY41" fmla="*/ 47644 h 190500"/>
                <a:gd name="connsiteX42" fmla="*/ 102432 w 166687"/>
                <a:gd name="connsiteY42" fmla="*/ 33309 h 190500"/>
                <a:gd name="connsiteX43" fmla="*/ 40481 w 166687"/>
                <a:gd name="connsiteY43" fmla="*/ 33309 h 190500"/>
                <a:gd name="connsiteX44" fmla="*/ 33404 w 166687"/>
                <a:gd name="connsiteY44" fmla="*/ 39491 h 190500"/>
                <a:gd name="connsiteX45" fmla="*/ 33338 w 166687"/>
                <a:gd name="connsiteY45" fmla="*/ 40453 h 190500"/>
                <a:gd name="connsiteX46" fmla="*/ 33338 w 166687"/>
                <a:gd name="connsiteY46" fmla="*/ 54778 h 190500"/>
                <a:gd name="connsiteX47" fmla="*/ 39519 w 166687"/>
                <a:gd name="connsiteY47" fmla="*/ 61855 h 190500"/>
                <a:gd name="connsiteX48" fmla="*/ 40481 w 166687"/>
                <a:gd name="connsiteY48" fmla="*/ 61922 h 190500"/>
                <a:gd name="connsiteX49" fmla="*/ 102422 w 166687"/>
                <a:gd name="connsiteY49" fmla="*/ 61922 h 190500"/>
                <a:gd name="connsiteX50" fmla="*/ 109499 w 166687"/>
                <a:gd name="connsiteY50" fmla="*/ 55750 h 190500"/>
                <a:gd name="connsiteX51" fmla="*/ 109566 w 166687"/>
                <a:gd name="connsiteY51" fmla="*/ 54778 h 190500"/>
                <a:gd name="connsiteX52" fmla="*/ 109566 w 166687"/>
                <a:gd name="connsiteY52" fmla="*/ 40453 h 190500"/>
                <a:gd name="connsiteX53" fmla="*/ 102422 w 166687"/>
                <a:gd name="connsiteY53" fmla="*/ 3330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6687" h="190500">
                  <a:moveTo>
                    <a:pt x="121434" y="0"/>
                  </a:moveTo>
                  <a:cubicBezTo>
                    <a:pt x="133270" y="0"/>
                    <a:pt x="142865" y="9595"/>
                    <a:pt x="142865" y="21431"/>
                  </a:cubicBezTo>
                  <a:lnTo>
                    <a:pt x="142865" y="169069"/>
                  </a:lnTo>
                  <a:cubicBezTo>
                    <a:pt x="142865" y="180905"/>
                    <a:pt x="133270" y="190500"/>
                    <a:pt x="121434" y="190500"/>
                  </a:cubicBezTo>
                  <a:lnTo>
                    <a:pt x="21431" y="190500"/>
                  </a:lnTo>
                  <a:cubicBezTo>
                    <a:pt x="9595" y="190500"/>
                    <a:pt x="0" y="180905"/>
                    <a:pt x="0" y="169069"/>
                  </a:cubicBezTo>
                  <a:lnTo>
                    <a:pt x="0" y="21431"/>
                  </a:lnTo>
                  <a:cubicBezTo>
                    <a:pt x="0" y="9595"/>
                    <a:pt x="9595" y="0"/>
                    <a:pt x="21431" y="0"/>
                  </a:cubicBezTo>
                  <a:lnTo>
                    <a:pt x="121434" y="0"/>
                  </a:lnTo>
                  <a:close/>
                  <a:moveTo>
                    <a:pt x="152400" y="123844"/>
                  </a:moveTo>
                  <a:lnTo>
                    <a:pt x="159544" y="123844"/>
                  </a:lnTo>
                  <a:cubicBezTo>
                    <a:pt x="163114" y="123844"/>
                    <a:pt x="166135" y="126480"/>
                    <a:pt x="166621" y="130016"/>
                  </a:cubicBezTo>
                  <a:lnTo>
                    <a:pt x="166688" y="130988"/>
                  </a:lnTo>
                  <a:lnTo>
                    <a:pt x="166688" y="145256"/>
                  </a:lnTo>
                  <a:cubicBezTo>
                    <a:pt x="166688" y="148826"/>
                    <a:pt x="164052" y="151848"/>
                    <a:pt x="160515" y="152333"/>
                  </a:cubicBezTo>
                  <a:lnTo>
                    <a:pt x="159544" y="152400"/>
                  </a:lnTo>
                  <a:lnTo>
                    <a:pt x="152400" y="152400"/>
                  </a:lnTo>
                  <a:lnTo>
                    <a:pt x="152400" y="123844"/>
                  </a:lnTo>
                  <a:lnTo>
                    <a:pt x="159544" y="123844"/>
                  </a:lnTo>
                  <a:lnTo>
                    <a:pt x="152400" y="123844"/>
                  </a:lnTo>
                  <a:close/>
                  <a:moveTo>
                    <a:pt x="152400" y="85744"/>
                  </a:moveTo>
                  <a:lnTo>
                    <a:pt x="159544" y="85744"/>
                  </a:lnTo>
                  <a:cubicBezTo>
                    <a:pt x="163114" y="85744"/>
                    <a:pt x="166135" y="88380"/>
                    <a:pt x="166621" y="91916"/>
                  </a:cubicBezTo>
                  <a:lnTo>
                    <a:pt x="166688" y="92888"/>
                  </a:lnTo>
                  <a:lnTo>
                    <a:pt x="166688" y="107156"/>
                  </a:lnTo>
                  <a:cubicBezTo>
                    <a:pt x="166688" y="110726"/>
                    <a:pt x="164052" y="113748"/>
                    <a:pt x="160515" y="114233"/>
                  </a:cubicBezTo>
                  <a:lnTo>
                    <a:pt x="159544" y="114300"/>
                  </a:lnTo>
                  <a:lnTo>
                    <a:pt x="152400" y="114300"/>
                  </a:lnTo>
                  <a:lnTo>
                    <a:pt x="152400" y="85744"/>
                  </a:lnTo>
                  <a:lnTo>
                    <a:pt x="159544" y="85744"/>
                  </a:lnTo>
                  <a:lnTo>
                    <a:pt x="152400" y="85744"/>
                  </a:lnTo>
                  <a:close/>
                  <a:moveTo>
                    <a:pt x="152400" y="47644"/>
                  </a:moveTo>
                  <a:lnTo>
                    <a:pt x="159544" y="47644"/>
                  </a:lnTo>
                  <a:cubicBezTo>
                    <a:pt x="163114" y="47644"/>
                    <a:pt x="166135" y="50280"/>
                    <a:pt x="166621" y="53816"/>
                  </a:cubicBezTo>
                  <a:lnTo>
                    <a:pt x="166688" y="54788"/>
                  </a:lnTo>
                  <a:lnTo>
                    <a:pt x="166688" y="69056"/>
                  </a:lnTo>
                  <a:cubicBezTo>
                    <a:pt x="166688" y="72626"/>
                    <a:pt x="164052" y="75648"/>
                    <a:pt x="160515" y="76133"/>
                  </a:cubicBezTo>
                  <a:lnTo>
                    <a:pt x="159544" y="76200"/>
                  </a:lnTo>
                  <a:lnTo>
                    <a:pt x="152400" y="76200"/>
                  </a:lnTo>
                  <a:lnTo>
                    <a:pt x="152400" y="47644"/>
                  </a:lnTo>
                  <a:lnTo>
                    <a:pt x="159544" y="47644"/>
                  </a:lnTo>
                  <a:lnTo>
                    <a:pt x="152400" y="47644"/>
                  </a:lnTo>
                  <a:close/>
                  <a:moveTo>
                    <a:pt x="102432" y="33309"/>
                  </a:moveTo>
                  <a:lnTo>
                    <a:pt x="40481" y="33309"/>
                  </a:lnTo>
                  <a:cubicBezTo>
                    <a:pt x="36908" y="33310"/>
                    <a:pt x="33885" y="35950"/>
                    <a:pt x="33404" y="39491"/>
                  </a:cubicBezTo>
                  <a:lnTo>
                    <a:pt x="33338" y="40453"/>
                  </a:lnTo>
                  <a:lnTo>
                    <a:pt x="33338" y="54778"/>
                  </a:lnTo>
                  <a:cubicBezTo>
                    <a:pt x="33338" y="58398"/>
                    <a:pt x="36033" y="61379"/>
                    <a:pt x="39519" y="61855"/>
                  </a:cubicBezTo>
                  <a:lnTo>
                    <a:pt x="40481" y="61922"/>
                  </a:lnTo>
                  <a:lnTo>
                    <a:pt x="102422" y="61922"/>
                  </a:lnTo>
                  <a:cubicBezTo>
                    <a:pt x="105992" y="61922"/>
                    <a:pt x="109014" y="59286"/>
                    <a:pt x="109499" y="55750"/>
                  </a:cubicBezTo>
                  <a:lnTo>
                    <a:pt x="109566" y="54778"/>
                  </a:lnTo>
                  <a:lnTo>
                    <a:pt x="109566" y="40453"/>
                  </a:lnTo>
                  <a:cubicBezTo>
                    <a:pt x="109566" y="36507"/>
                    <a:pt x="106368" y="33309"/>
                    <a:pt x="102422" y="33309"/>
                  </a:cubicBezTo>
                  <a:close/>
                </a:path>
              </a:pathLst>
            </a:custGeom>
            <a:solidFill>
              <a:srgbClr val="21212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0" name="Graphic 18">
              <a:extLst>
                <a:ext uri="{FF2B5EF4-FFF2-40B4-BE49-F238E27FC236}">
                  <a16:creationId xmlns:a16="http://schemas.microsoft.com/office/drawing/2014/main" id="{1E954B46-991E-1D34-ACD6-991CB667064A}"/>
                </a:ext>
                <a:ext uri="{C183D7F6-B498-43B3-948B-1728B52AA6E4}">
                  <adec:decorative xmlns:adec="http://schemas.microsoft.com/office/drawing/2017/decorative" val="1"/>
                </a:ext>
              </a:extLst>
            </p:cNvPr>
            <p:cNvSpPr/>
            <p:nvPr/>
          </p:nvSpPr>
          <p:spPr>
            <a:xfrm>
              <a:off x="5402077" y="3600863"/>
              <a:ext cx="157162" cy="190500"/>
            </a:xfrm>
            <a:custGeom>
              <a:avLst/>
              <a:gdLst>
                <a:gd name="connsiteX0" fmla="*/ 73571 w 157162"/>
                <a:gd name="connsiteY0" fmla="*/ 51883 h 190500"/>
                <a:gd name="connsiteX1" fmla="*/ 51887 w 157162"/>
                <a:gd name="connsiteY1" fmla="*/ 73566 h 190500"/>
                <a:gd name="connsiteX2" fmla="*/ 73571 w 157162"/>
                <a:gd name="connsiteY2" fmla="*/ 95250 h 190500"/>
                <a:gd name="connsiteX3" fmla="*/ 95255 w 157162"/>
                <a:gd name="connsiteY3" fmla="*/ 73566 h 190500"/>
                <a:gd name="connsiteX4" fmla="*/ 73571 w 157162"/>
                <a:gd name="connsiteY4" fmla="*/ 51883 h 190500"/>
                <a:gd name="connsiteX5" fmla="*/ 0 w 157162"/>
                <a:gd name="connsiteY5" fmla="*/ 23813 h 190500"/>
                <a:gd name="connsiteX6" fmla="*/ 23813 w 157162"/>
                <a:gd name="connsiteY6" fmla="*/ 0 h 190500"/>
                <a:gd name="connsiteX7" fmla="*/ 133350 w 157162"/>
                <a:gd name="connsiteY7" fmla="*/ 0 h 190500"/>
                <a:gd name="connsiteX8" fmla="*/ 157163 w 157162"/>
                <a:gd name="connsiteY8" fmla="*/ 23813 h 190500"/>
                <a:gd name="connsiteX9" fmla="*/ 157163 w 157162"/>
                <a:gd name="connsiteY9" fmla="*/ 159544 h 190500"/>
                <a:gd name="connsiteX10" fmla="*/ 150019 w 157162"/>
                <a:gd name="connsiteY10" fmla="*/ 166688 h 190500"/>
                <a:gd name="connsiteX11" fmla="*/ 14288 w 157162"/>
                <a:gd name="connsiteY11" fmla="*/ 166688 h 190500"/>
                <a:gd name="connsiteX12" fmla="*/ 23813 w 157162"/>
                <a:gd name="connsiteY12" fmla="*/ 176213 h 190500"/>
                <a:gd name="connsiteX13" fmla="*/ 150019 w 157162"/>
                <a:gd name="connsiteY13" fmla="*/ 176213 h 190500"/>
                <a:gd name="connsiteX14" fmla="*/ 157163 w 157162"/>
                <a:gd name="connsiteY14" fmla="*/ 183356 h 190500"/>
                <a:gd name="connsiteX15" fmla="*/ 150019 w 157162"/>
                <a:gd name="connsiteY15" fmla="*/ 190500 h 190500"/>
                <a:gd name="connsiteX16" fmla="*/ 23813 w 157162"/>
                <a:gd name="connsiteY16" fmla="*/ 190500 h 190500"/>
                <a:gd name="connsiteX17" fmla="*/ 0 w 157162"/>
                <a:gd name="connsiteY17" fmla="*/ 166688 h 190500"/>
                <a:gd name="connsiteX18" fmla="*/ 0 w 157162"/>
                <a:gd name="connsiteY18" fmla="*/ 23813 h 190500"/>
                <a:gd name="connsiteX19" fmla="*/ 103051 w 157162"/>
                <a:gd name="connsiteY19" fmla="*/ 93297 h 190500"/>
                <a:gd name="connsiteX20" fmla="*/ 93297 w 157162"/>
                <a:gd name="connsiteY20" fmla="*/ 44091 h 190500"/>
                <a:gd name="connsiteX21" fmla="*/ 44091 w 157162"/>
                <a:gd name="connsiteY21" fmla="*/ 53845 h 190500"/>
                <a:gd name="connsiteX22" fmla="*/ 53845 w 157162"/>
                <a:gd name="connsiteY22" fmla="*/ 103051 h 190500"/>
                <a:gd name="connsiteX23" fmla="*/ 93297 w 157162"/>
                <a:gd name="connsiteY23" fmla="*/ 103051 h 190500"/>
                <a:gd name="connsiteX24" fmla="*/ 116881 w 157162"/>
                <a:gd name="connsiteY24" fmla="*/ 126625 h 190500"/>
                <a:gd name="connsiteX25" fmla="*/ 117519 w 157162"/>
                <a:gd name="connsiteY25" fmla="*/ 127178 h 190500"/>
                <a:gd name="connsiteX26" fmla="*/ 117596 w 157162"/>
                <a:gd name="connsiteY26" fmla="*/ 127235 h 190500"/>
                <a:gd name="connsiteX27" fmla="*/ 127227 w 157162"/>
                <a:gd name="connsiteY27" fmla="*/ 125701 h 190500"/>
                <a:gd name="connsiteX28" fmla="*/ 126568 w 157162"/>
                <a:gd name="connsiteY28" fmla="*/ 116824 h 190500"/>
                <a:gd name="connsiteX29" fmla="*/ 103041 w 157162"/>
                <a:gd name="connsiteY29" fmla="*/ 932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162" h="190500">
                  <a:moveTo>
                    <a:pt x="73571" y="51883"/>
                  </a:moveTo>
                  <a:cubicBezTo>
                    <a:pt x="61595" y="51883"/>
                    <a:pt x="51887" y="61591"/>
                    <a:pt x="51887" y="73566"/>
                  </a:cubicBezTo>
                  <a:cubicBezTo>
                    <a:pt x="51887" y="85542"/>
                    <a:pt x="61595" y="95250"/>
                    <a:pt x="73571" y="95250"/>
                  </a:cubicBezTo>
                  <a:cubicBezTo>
                    <a:pt x="85547" y="95250"/>
                    <a:pt x="95255" y="85542"/>
                    <a:pt x="95255" y="73566"/>
                  </a:cubicBezTo>
                  <a:cubicBezTo>
                    <a:pt x="95255" y="61591"/>
                    <a:pt x="85547" y="51883"/>
                    <a:pt x="73571" y="51883"/>
                  </a:cubicBezTo>
                  <a:close/>
                  <a:moveTo>
                    <a:pt x="0" y="23813"/>
                  </a:moveTo>
                  <a:cubicBezTo>
                    <a:pt x="0" y="10661"/>
                    <a:pt x="10661" y="0"/>
                    <a:pt x="23813" y="0"/>
                  </a:cubicBezTo>
                  <a:lnTo>
                    <a:pt x="133350" y="0"/>
                  </a:lnTo>
                  <a:cubicBezTo>
                    <a:pt x="146501" y="0"/>
                    <a:pt x="157163" y="10661"/>
                    <a:pt x="157163" y="23813"/>
                  </a:cubicBezTo>
                  <a:lnTo>
                    <a:pt x="157163" y="159544"/>
                  </a:lnTo>
                  <a:cubicBezTo>
                    <a:pt x="157163" y="163489"/>
                    <a:pt x="153964" y="166688"/>
                    <a:pt x="150019" y="166688"/>
                  </a:cubicBezTo>
                  <a:lnTo>
                    <a:pt x="14288" y="166688"/>
                  </a:lnTo>
                  <a:cubicBezTo>
                    <a:pt x="14288" y="171948"/>
                    <a:pt x="18552" y="176213"/>
                    <a:pt x="23813" y="176213"/>
                  </a:cubicBezTo>
                  <a:lnTo>
                    <a:pt x="150019" y="176213"/>
                  </a:lnTo>
                  <a:cubicBezTo>
                    <a:pt x="153964" y="176213"/>
                    <a:pt x="157163" y="179411"/>
                    <a:pt x="157163" y="183356"/>
                  </a:cubicBezTo>
                  <a:cubicBezTo>
                    <a:pt x="157163" y="187302"/>
                    <a:pt x="153964" y="190500"/>
                    <a:pt x="150019" y="190500"/>
                  </a:cubicBezTo>
                  <a:lnTo>
                    <a:pt x="23813" y="190500"/>
                  </a:lnTo>
                  <a:cubicBezTo>
                    <a:pt x="10661" y="190500"/>
                    <a:pt x="0" y="179839"/>
                    <a:pt x="0" y="166688"/>
                  </a:cubicBezTo>
                  <a:lnTo>
                    <a:pt x="0" y="23813"/>
                  </a:lnTo>
                  <a:close/>
                  <a:moveTo>
                    <a:pt x="103051" y="93297"/>
                  </a:moveTo>
                  <a:cubicBezTo>
                    <a:pt x="113946" y="77016"/>
                    <a:pt x="109578" y="54986"/>
                    <a:pt x="93297" y="44091"/>
                  </a:cubicBezTo>
                  <a:cubicBezTo>
                    <a:pt x="77016" y="33196"/>
                    <a:pt x="54986" y="37563"/>
                    <a:pt x="44091" y="53845"/>
                  </a:cubicBezTo>
                  <a:cubicBezTo>
                    <a:pt x="33196" y="70126"/>
                    <a:pt x="37563" y="92156"/>
                    <a:pt x="53845" y="103051"/>
                  </a:cubicBezTo>
                  <a:cubicBezTo>
                    <a:pt x="65783" y="111040"/>
                    <a:pt x="81360" y="111040"/>
                    <a:pt x="93297" y="103051"/>
                  </a:cubicBezTo>
                  <a:lnTo>
                    <a:pt x="116881" y="126625"/>
                  </a:lnTo>
                  <a:lnTo>
                    <a:pt x="117519" y="127178"/>
                  </a:lnTo>
                  <a:lnTo>
                    <a:pt x="117596" y="127235"/>
                  </a:lnTo>
                  <a:cubicBezTo>
                    <a:pt x="120679" y="129471"/>
                    <a:pt x="124991" y="128785"/>
                    <a:pt x="127227" y="125701"/>
                  </a:cubicBezTo>
                  <a:cubicBezTo>
                    <a:pt x="129203" y="122978"/>
                    <a:pt x="128924" y="119226"/>
                    <a:pt x="126568" y="116824"/>
                  </a:cubicBezTo>
                  <a:lnTo>
                    <a:pt x="103041" y="93297"/>
                  </a:lnTo>
                  <a:close/>
                </a:path>
              </a:pathLst>
            </a:custGeom>
            <a:solidFill>
              <a:srgbClr val="21212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1" name="Graphic 20">
              <a:extLst>
                <a:ext uri="{FF2B5EF4-FFF2-40B4-BE49-F238E27FC236}">
                  <a16:creationId xmlns:a16="http://schemas.microsoft.com/office/drawing/2014/main" id="{1A12FE3C-573F-031C-230E-DCC2B3D8504C}"/>
                </a:ext>
                <a:ext uri="{C183D7F6-B498-43B3-948B-1728B52AA6E4}">
                  <adec:decorative xmlns:adec="http://schemas.microsoft.com/office/drawing/2017/decorative" val="1"/>
                </a:ext>
              </a:extLst>
            </p:cNvPr>
            <p:cNvSpPr/>
            <p:nvPr/>
          </p:nvSpPr>
          <p:spPr>
            <a:xfrm>
              <a:off x="7263933" y="3093710"/>
              <a:ext cx="171450" cy="171450"/>
            </a:xfrm>
            <a:custGeom>
              <a:avLst/>
              <a:gdLst>
                <a:gd name="connsiteX0" fmla="*/ 85725 w 171450"/>
                <a:gd name="connsiteY0" fmla="*/ 133350 h 171450"/>
                <a:gd name="connsiteX1" fmla="*/ 104775 w 171450"/>
                <a:gd name="connsiteY1" fmla="*/ 152400 h 171450"/>
                <a:gd name="connsiteX2" fmla="*/ 85725 w 171450"/>
                <a:gd name="connsiteY2" fmla="*/ 171450 h 171450"/>
                <a:gd name="connsiteX3" fmla="*/ 66675 w 171450"/>
                <a:gd name="connsiteY3" fmla="*/ 152400 h 171450"/>
                <a:gd name="connsiteX4" fmla="*/ 85725 w 171450"/>
                <a:gd name="connsiteY4" fmla="*/ 133350 h 171450"/>
                <a:gd name="connsiteX5" fmla="*/ 152400 w 171450"/>
                <a:gd name="connsiteY5" fmla="*/ 133350 h 171450"/>
                <a:gd name="connsiteX6" fmla="*/ 171450 w 171450"/>
                <a:gd name="connsiteY6" fmla="*/ 152400 h 171450"/>
                <a:gd name="connsiteX7" fmla="*/ 152400 w 171450"/>
                <a:gd name="connsiteY7" fmla="*/ 171450 h 171450"/>
                <a:gd name="connsiteX8" fmla="*/ 133350 w 171450"/>
                <a:gd name="connsiteY8" fmla="*/ 152400 h 171450"/>
                <a:gd name="connsiteX9" fmla="*/ 152400 w 171450"/>
                <a:gd name="connsiteY9" fmla="*/ 133350 h 171450"/>
                <a:gd name="connsiteX10" fmla="*/ 19050 w 171450"/>
                <a:gd name="connsiteY10" fmla="*/ 133350 h 171450"/>
                <a:gd name="connsiteX11" fmla="*/ 38100 w 171450"/>
                <a:gd name="connsiteY11" fmla="*/ 152400 h 171450"/>
                <a:gd name="connsiteX12" fmla="*/ 19050 w 171450"/>
                <a:gd name="connsiteY12" fmla="*/ 171450 h 171450"/>
                <a:gd name="connsiteX13" fmla="*/ 0 w 171450"/>
                <a:gd name="connsiteY13" fmla="*/ 152400 h 171450"/>
                <a:gd name="connsiteX14" fmla="*/ 19050 w 171450"/>
                <a:gd name="connsiteY14" fmla="*/ 133350 h 171450"/>
                <a:gd name="connsiteX15" fmla="*/ 85725 w 171450"/>
                <a:gd name="connsiteY15" fmla="*/ 66675 h 171450"/>
                <a:gd name="connsiteX16" fmla="*/ 104775 w 171450"/>
                <a:gd name="connsiteY16" fmla="*/ 85725 h 171450"/>
                <a:gd name="connsiteX17" fmla="*/ 85725 w 171450"/>
                <a:gd name="connsiteY17" fmla="*/ 104775 h 171450"/>
                <a:gd name="connsiteX18" fmla="*/ 66675 w 171450"/>
                <a:gd name="connsiteY18" fmla="*/ 85725 h 171450"/>
                <a:gd name="connsiteX19" fmla="*/ 85725 w 171450"/>
                <a:gd name="connsiteY19" fmla="*/ 66675 h 171450"/>
                <a:gd name="connsiteX20" fmla="*/ 152400 w 171450"/>
                <a:gd name="connsiteY20" fmla="*/ 66675 h 171450"/>
                <a:gd name="connsiteX21" fmla="*/ 171450 w 171450"/>
                <a:gd name="connsiteY21" fmla="*/ 85725 h 171450"/>
                <a:gd name="connsiteX22" fmla="*/ 152400 w 171450"/>
                <a:gd name="connsiteY22" fmla="*/ 104775 h 171450"/>
                <a:gd name="connsiteX23" fmla="*/ 133350 w 171450"/>
                <a:gd name="connsiteY23" fmla="*/ 85725 h 171450"/>
                <a:gd name="connsiteX24" fmla="*/ 152400 w 171450"/>
                <a:gd name="connsiteY24" fmla="*/ 66675 h 171450"/>
                <a:gd name="connsiteX25" fmla="*/ 19050 w 171450"/>
                <a:gd name="connsiteY25" fmla="*/ 66675 h 171450"/>
                <a:gd name="connsiteX26" fmla="*/ 38100 w 171450"/>
                <a:gd name="connsiteY26" fmla="*/ 85725 h 171450"/>
                <a:gd name="connsiteX27" fmla="*/ 19050 w 171450"/>
                <a:gd name="connsiteY27" fmla="*/ 104775 h 171450"/>
                <a:gd name="connsiteX28" fmla="*/ 0 w 171450"/>
                <a:gd name="connsiteY28" fmla="*/ 85725 h 171450"/>
                <a:gd name="connsiteX29" fmla="*/ 19050 w 171450"/>
                <a:gd name="connsiteY29" fmla="*/ 66675 h 171450"/>
                <a:gd name="connsiteX30" fmla="*/ 85725 w 171450"/>
                <a:gd name="connsiteY30" fmla="*/ 0 h 171450"/>
                <a:gd name="connsiteX31" fmla="*/ 104775 w 171450"/>
                <a:gd name="connsiteY31" fmla="*/ 19050 h 171450"/>
                <a:gd name="connsiteX32" fmla="*/ 85725 w 171450"/>
                <a:gd name="connsiteY32" fmla="*/ 38100 h 171450"/>
                <a:gd name="connsiteX33" fmla="*/ 66675 w 171450"/>
                <a:gd name="connsiteY33" fmla="*/ 19050 h 171450"/>
                <a:gd name="connsiteX34" fmla="*/ 85725 w 171450"/>
                <a:gd name="connsiteY34" fmla="*/ 0 h 171450"/>
                <a:gd name="connsiteX35" fmla="*/ 152400 w 171450"/>
                <a:gd name="connsiteY35" fmla="*/ 0 h 171450"/>
                <a:gd name="connsiteX36" fmla="*/ 171450 w 171450"/>
                <a:gd name="connsiteY36" fmla="*/ 19050 h 171450"/>
                <a:gd name="connsiteX37" fmla="*/ 152400 w 171450"/>
                <a:gd name="connsiteY37" fmla="*/ 38100 h 171450"/>
                <a:gd name="connsiteX38" fmla="*/ 133350 w 171450"/>
                <a:gd name="connsiteY38" fmla="*/ 19050 h 171450"/>
                <a:gd name="connsiteX39" fmla="*/ 152400 w 171450"/>
                <a:gd name="connsiteY39" fmla="*/ 0 h 171450"/>
                <a:gd name="connsiteX40" fmla="*/ 19050 w 171450"/>
                <a:gd name="connsiteY40" fmla="*/ 0 h 171450"/>
                <a:gd name="connsiteX41" fmla="*/ 38100 w 171450"/>
                <a:gd name="connsiteY41" fmla="*/ 19050 h 171450"/>
                <a:gd name="connsiteX42" fmla="*/ 19050 w 171450"/>
                <a:gd name="connsiteY42" fmla="*/ 38100 h 171450"/>
                <a:gd name="connsiteX43" fmla="*/ 0 w 171450"/>
                <a:gd name="connsiteY43" fmla="*/ 19050 h 171450"/>
                <a:gd name="connsiteX44" fmla="*/ 19050 w 171450"/>
                <a:gd name="connsiteY44"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450" h="171450">
                  <a:moveTo>
                    <a:pt x="85725" y="133350"/>
                  </a:moveTo>
                  <a:cubicBezTo>
                    <a:pt x="96246" y="133350"/>
                    <a:pt x="104775" y="141879"/>
                    <a:pt x="104775" y="152400"/>
                  </a:cubicBezTo>
                  <a:cubicBezTo>
                    <a:pt x="104775" y="162921"/>
                    <a:pt x="96246" y="171450"/>
                    <a:pt x="85725" y="171450"/>
                  </a:cubicBezTo>
                  <a:cubicBezTo>
                    <a:pt x="75204" y="171450"/>
                    <a:pt x="66675" y="162921"/>
                    <a:pt x="66675" y="152400"/>
                  </a:cubicBezTo>
                  <a:cubicBezTo>
                    <a:pt x="66675" y="141879"/>
                    <a:pt x="75204" y="133350"/>
                    <a:pt x="85725" y="133350"/>
                  </a:cubicBezTo>
                  <a:close/>
                  <a:moveTo>
                    <a:pt x="152400" y="133350"/>
                  </a:moveTo>
                  <a:cubicBezTo>
                    <a:pt x="162921" y="133350"/>
                    <a:pt x="171450" y="141879"/>
                    <a:pt x="171450" y="152400"/>
                  </a:cubicBezTo>
                  <a:cubicBezTo>
                    <a:pt x="171450" y="162921"/>
                    <a:pt x="162921" y="171450"/>
                    <a:pt x="152400" y="171450"/>
                  </a:cubicBezTo>
                  <a:cubicBezTo>
                    <a:pt x="141879" y="171450"/>
                    <a:pt x="133350" y="162921"/>
                    <a:pt x="133350" y="152400"/>
                  </a:cubicBezTo>
                  <a:cubicBezTo>
                    <a:pt x="133350" y="141879"/>
                    <a:pt x="141879" y="133350"/>
                    <a:pt x="152400" y="133350"/>
                  </a:cubicBezTo>
                  <a:close/>
                  <a:moveTo>
                    <a:pt x="19050" y="133350"/>
                  </a:moveTo>
                  <a:cubicBezTo>
                    <a:pt x="29571" y="133350"/>
                    <a:pt x="38100" y="141879"/>
                    <a:pt x="38100" y="152400"/>
                  </a:cubicBezTo>
                  <a:cubicBezTo>
                    <a:pt x="38100" y="162921"/>
                    <a:pt x="29571" y="171450"/>
                    <a:pt x="19050" y="171450"/>
                  </a:cubicBezTo>
                  <a:cubicBezTo>
                    <a:pt x="8529" y="171450"/>
                    <a:pt x="0" y="162921"/>
                    <a:pt x="0" y="152400"/>
                  </a:cubicBezTo>
                  <a:cubicBezTo>
                    <a:pt x="0" y="141879"/>
                    <a:pt x="8529" y="133350"/>
                    <a:pt x="19050" y="133350"/>
                  </a:cubicBezTo>
                  <a:close/>
                  <a:moveTo>
                    <a:pt x="85725" y="66675"/>
                  </a:moveTo>
                  <a:cubicBezTo>
                    <a:pt x="96246" y="66675"/>
                    <a:pt x="104775" y="75204"/>
                    <a:pt x="104775" y="85725"/>
                  </a:cubicBezTo>
                  <a:cubicBezTo>
                    <a:pt x="104775" y="96246"/>
                    <a:pt x="96246" y="104775"/>
                    <a:pt x="85725" y="104775"/>
                  </a:cubicBezTo>
                  <a:cubicBezTo>
                    <a:pt x="75204" y="104775"/>
                    <a:pt x="66675" y="96246"/>
                    <a:pt x="66675" y="85725"/>
                  </a:cubicBezTo>
                  <a:cubicBezTo>
                    <a:pt x="66675" y="75204"/>
                    <a:pt x="75204" y="66675"/>
                    <a:pt x="85725" y="66675"/>
                  </a:cubicBezTo>
                  <a:close/>
                  <a:moveTo>
                    <a:pt x="152400" y="66675"/>
                  </a:moveTo>
                  <a:cubicBezTo>
                    <a:pt x="162921" y="66675"/>
                    <a:pt x="171450" y="75204"/>
                    <a:pt x="171450" y="85725"/>
                  </a:cubicBezTo>
                  <a:cubicBezTo>
                    <a:pt x="171450" y="96246"/>
                    <a:pt x="162921" y="104775"/>
                    <a:pt x="152400" y="104775"/>
                  </a:cubicBezTo>
                  <a:cubicBezTo>
                    <a:pt x="141879" y="104775"/>
                    <a:pt x="133350" y="96246"/>
                    <a:pt x="133350" y="85725"/>
                  </a:cubicBezTo>
                  <a:cubicBezTo>
                    <a:pt x="133350" y="75204"/>
                    <a:pt x="141879" y="66675"/>
                    <a:pt x="152400" y="66675"/>
                  </a:cubicBezTo>
                  <a:close/>
                  <a:moveTo>
                    <a:pt x="19050" y="66675"/>
                  </a:moveTo>
                  <a:cubicBezTo>
                    <a:pt x="29571" y="66675"/>
                    <a:pt x="38100" y="75204"/>
                    <a:pt x="38100" y="85725"/>
                  </a:cubicBezTo>
                  <a:cubicBezTo>
                    <a:pt x="38100" y="96246"/>
                    <a:pt x="29571" y="104775"/>
                    <a:pt x="19050" y="104775"/>
                  </a:cubicBezTo>
                  <a:cubicBezTo>
                    <a:pt x="8529" y="104775"/>
                    <a:pt x="0" y="96246"/>
                    <a:pt x="0" y="85725"/>
                  </a:cubicBezTo>
                  <a:cubicBezTo>
                    <a:pt x="0" y="75204"/>
                    <a:pt x="8529" y="66675"/>
                    <a:pt x="19050" y="66675"/>
                  </a:cubicBezTo>
                  <a:close/>
                  <a:moveTo>
                    <a:pt x="85725" y="0"/>
                  </a:moveTo>
                  <a:cubicBezTo>
                    <a:pt x="96246" y="0"/>
                    <a:pt x="104775" y="8529"/>
                    <a:pt x="104775" y="19050"/>
                  </a:cubicBezTo>
                  <a:cubicBezTo>
                    <a:pt x="104775" y="29571"/>
                    <a:pt x="96246" y="38100"/>
                    <a:pt x="85725" y="38100"/>
                  </a:cubicBezTo>
                  <a:cubicBezTo>
                    <a:pt x="75204" y="38100"/>
                    <a:pt x="66675" y="29571"/>
                    <a:pt x="66675" y="19050"/>
                  </a:cubicBezTo>
                  <a:cubicBezTo>
                    <a:pt x="66675" y="8529"/>
                    <a:pt x="75204" y="0"/>
                    <a:pt x="85725" y="0"/>
                  </a:cubicBezTo>
                  <a:close/>
                  <a:moveTo>
                    <a:pt x="152400" y="0"/>
                  </a:moveTo>
                  <a:cubicBezTo>
                    <a:pt x="162921" y="0"/>
                    <a:pt x="171450" y="8529"/>
                    <a:pt x="171450" y="19050"/>
                  </a:cubicBezTo>
                  <a:cubicBezTo>
                    <a:pt x="171450" y="29571"/>
                    <a:pt x="162921" y="38100"/>
                    <a:pt x="152400" y="38100"/>
                  </a:cubicBezTo>
                  <a:cubicBezTo>
                    <a:pt x="141879" y="38100"/>
                    <a:pt x="133350" y="29571"/>
                    <a:pt x="133350" y="19050"/>
                  </a:cubicBezTo>
                  <a:cubicBezTo>
                    <a:pt x="133350" y="8529"/>
                    <a:pt x="141879" y="0"/>
                    <a:pt x="152400" y="0"/>
                  </a:cubicBezTo>
                  <a:close/>
                  <a:moveTo>
                    <a:pt x="19050" y="0"/>
                  </a:moveTo>
                  <a:cubicBezTo>
                    <a:pt x="29571" y="0"/>
                    <a:pt x="38100" y="8529"/>
                    <a:pt x="38100" y="19050"/>
                  </a:cubicBezTo>
                  <a:cubicBezTo>
                    <a:pt x="38100" y="29571"/>
                    <a:pt x="29571" y="38100"/>
                    <a:pt x="19050" y="38100"/>
                  </a:cubicBezTo>
                  <a:cubicBezTo>
                    <a:pt x="8529" y="38100"/>
                    <a:pt x="0" y="29571"/>
                    <a:pt x="0" y="19050"/>
                  </a:cubicBezTo>
                  <a:cubicBezTo>
                    <a:pt x="0" y="8529"/>
                    <a:pt x="8529" y="0"/>
                    <a:pt x="19050" y="0"/>
                  </a:cubicBezTo>
                  <a:close/>
                </a:path>
              </a:pathLst>
            </a:custGeom>
            <a:solidFill>
              <a:srgbClr val="21212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2" name="Graphic 22">
              <a:extLst>
                <a:ext uri="{FF2B5EF4-FFF2-40B4-BE49-F238E27FC236}">
                  <a16:creationId xmlns:a16="http://schemas.microsoft.com/office/drawing/2014/main" id="{1F32EDAF-B30B-3C3E-ECAD-6F623FB755F5}"/>
                </a:ext>
                <a:ext uri="{C183D7F6-B498-43B3-948B-1728B52AA6E4}">
                  <adec:decorative xmlns:adec="http://schemas.microsoft.com/office/drawing/2017/decorative" val="1"/>
                </a:ext>
              </a:extLst>
            </p:cNvPr>
            <p:cNvSpPr/>
            <p:nvPr/>
          </p:nvSpPr>
          <p:spPr>
            <a:xfrm>
              <a:off x="8005218" y="3084185"/>
              <a:ext cx="180975" cy="190500"/>
            </a:xfrm>
            <a:custGeom>
              <a:avLst/>
              <a:gdLst>
                <a:gd name="connsiteX0" fmla="*/ 133350 w 180975"/>
                <a:gd name="connsiteY0" fmla="*/ 19050 h 190500"/>
                <a:gd name="connsiteX1" fmla="*/ 123825 w 180975"/>
                <a:gd name="connsiteY1" fmla="*/ 9525 h 190500"/>
                <a:gd name="connsiteX2" fmla="*/ 133350 w 180975"/>
                <a:gd name="connsiteY2" fmla="*/ 0 h 190500"/>
                <a:gd name="connsiteX3" fmla="*/ 171450 w 180975"/>
                <a:gd name="connsiteY3" fmla="*/ 0 h 190500"/>
                <a:gd name="connsiteX4" fmla="*/ 180975 w 180975"/>
                <a:gd name="connsiteY4" fmla="*/ 9525 h 190500"/>
                <a:gd name="connsiteX5" fmla="*/ 180975 w 180975"/>
                <a:gd name="connsiteY5" fmla="*/ 47625 h 190500"/>
                <a:gd name="connsiteX6" fmla="*/ 171450 w 180975"/>
                <a:gd name="connsiteY6" fmla="*/ 57150 h 190500"/>
                <a:gd name="connsiteX7" fmla="*/ 161925 w 180975"/>
                <a:gd name="connsiteY7" fmla="*/ 47625 h 190500"/>
                <a:gd name="connsiteX8" fmla="*/ 161925 w 180975"/>
                <a:gd name="connsiteY8" fmla="*/ 32518 h 190500"/>
                <a:gd name="connsiteX9" fmla="*/ 106747 w 180975"/>
                <a:gd name="connsiteY9" fmla="*/ 87697 h 190500"/>
                <a:gd name="connsiteX10" fmla="*/ 93278 w 180975"/>
                <a:gd name="connsiteY10" fmla="*/ 87697 h 190500"/>
                <a:gd name="connsiteX11" fmla="*/ 66675 w 180975"/>
                <a:gd name="connsiteY11" fmla="*/ 61093 h 190500"/>
                <a:gd name="connsiteX12" fmla="*/ 16259 w 180975"/>
                <a:gd name="connsiteY12" fmla="*/ 111509 h 190500"/>
                <a:gd name="connsiteX13" fmla="*/ 2791 w 180975"/>
                <a:gd name="connsiteY13" fmla="*/ 111275 h 190500"/>
                <a:gd name="connsiteX14" fmla="*/ 2791 w 180975"/>
                <a:gd name="connsiteY14" fmla="*/ 98041 h 190500"/>
                <a:gd name="connsiteX15" fmla="*/ 59941 w 180975"/>
                <a:gd name="connsiteY15" fmla="*/ 40891 h 190500"/>
                <a:gd name="connsiteX16" fmla="*/ 73409 w 180975"/>
                <a:gd name="connsiteY16" fmla="*/ 40891 h 190500"/>
                <a:gd name="connsiteX17" fmla="*/ 100013 w 180975"/>
                <a:gd name="connsiteY17" fmla="*/ 67494 h 190500"/>
                <a:gd name="connsiteX18" fmla="*/ 148457 w 180975"/>
                <a:gd name="connsiteY18" fmla="*/ 19050 h 190500"/>
                <a:gd name="connsiteX19" fmla="*/ 133350 w 180975"/>
                <a:gd name="connsiteY19" fmla="*/ 19050 h 190500"/>
                <a:gd name="connsiteX20" fmla="*/ 19050 w 180975"/>
                <a:gd name="connsiteY20" fmla="*/ 152400 h 190500"/>
                <a:gd name="connsiteX21" fmla="*/ 19050 w 180975"/>
                <a:gd name="connsiteY21" fmla="*/ 180975 h 190500"/>
                <a:gd name="connsiteX22" fmla="*/ 9525 w 180975"/>
                <a:gd name="connsiteY22" fmla="*/ 190500 h 190500"/>
                <a:gd name="connsiteX23" fmla="*/ 0 w 180975"/>
                <a:gd name="connsiteY23" fmla="*/ 180975 h 190500"/>
                <a:gd name="connsiteX24" fmla="*/ 0 w 180975"/>
                <a:gd name="connsiteY24" fmla="*/ 152400 h 190500"/>
                <a:gd name="connsiteX25" fmla="*/ 9525 w 180975"/>
                <a:gd name="connsiteY25" fmla="*/ 142875 h 190500"/>
                <a:gd name="connsiteX26" fmla="*/ 19050 w 180975"/>
                <a:gd name="connsiteY26" fmla="*/ 152400 h 190500"/>
                <a:gd name="connsiteX27" fmla="*/ 66675 w 180975"/>
                <a:gd name="connsiteY27" fmla="*/ 114300 h 190500"/>
                <a:gd name="connsiteX28" fmla="*/ 57150 w 180975"/>
                <a:gd name="connsiteY28" fmla="*/ 104775 h 190500"/>
                <a:gd name="connsiteX29" fmla="*/ 47625 w 180975"/>
                <a:gd name="connsiteY29" fmla="*/ 114300 h 190500"/>
                <a:gd name="connsiteX30" fmla="*/ 47625 w 180975"/>
                <a:gd name="connsiteY30" fmla="*/ 180975 h 190500"/>
                <a:gd name="connsiteX31" fmla="*/ 57150 w 180975"/>
                <a:gd name="connsiteY31" fmla="*/ 190500 h 190500"/>
                <a:gd name="connsiteX32" fmla="*/ 66675 w 180975"/>
                <a:gd name="connsiteY32" fmla="*/ 180975 h 190500"/>
                <a:gd name="connsiteX33" fmla="*/ 66675 w 180975"/>
                <a:gd name="connsiteY33" fmla="*/ 114300 h 190500"/>
                <a:gd name="connsiteX34" fmla="*/ 104775 w 180975"/>
                <a:gd name="connsiteY34" fmla="*/ 123825 h 190500"/>
                <a:gd name="connsiteX35" fmla="*/ 114300 w 180975"/>
                <a:gd name="connsiteY35" fmla="*/ 133350 h 190500"/>
                <a:gd name="connsiteX36" fmla="*/ 114300 w 180975"/>
                <a:gd name="connsiteY36" fmla="*/ 180975 h 190500"/>
                <a:gd name="connsiteX37" fmla="*/ 104775 w 180975"/>
                <a:gd name="connsiteY37" fmla="*/ 190500 h 190500"/>
                <a:gd name="connsiteX38" fmla="*/ 95250 w 180975"/>
                <a:gd name="connsiteY38" fmla="*/ 180975 h 190500"/>
                <a:gd name="connsiteX39" fmla="*/ 95250 w 180975"/>
                <a:gd name="connsiteY39" fmla="*/ 133350 h 190500"/>
                <a:gd name="connsiteX40" fmla="*/ 104775 w 180975"/>
                <a:gd name="connsiteY40" fmla="*/ 123825 h 190500"/>
                <a:gd name="connsiteX41" fmla="*/ 161925 w 180975"/>
                <a:gd name="connsiteY41" fmla="*/ 85725 h 190500"/>
                <a:gd name="connsiteX42" fmla="*/ 152400 w 180975"/>
                <a:gd name="connsiteY42" fmla="*/ 76200 h 190500"/>
                <a:gd name="connsiteX43" fmla="*/ 142875 w 180975"/>
                <a:gd name="connsiteY43" fmla="*/ 85725 h 190500"/>
                <a:gd name="connsiteX44" fmla="*/ 142875 w 180975"/>
                <a:gd name="connsiteY44" fmla="*/ 180975 h 190500"/>
                <a:gd name="connsiteX45" fmla="*/ 152400 w 180975"/>
                <a:gd name="connsiteY45" fmla="*/ 190500 h 190500"/>
                <a:gd name="connsiteX46" fmla="*/ 161925 w 180975"/>
                <a:gd name="connsiteY46" fmla="*/ 180975 h 190500"/>
                <a:gd name="connsiteX47" fmla="*/ 161925 w 180975"/>
                <a:gd name="connsiteY47" fmla="*/ 857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80975" h="190500">
                  <a:moveTo>
                    <a:pt x="133350" y="19050"/>
                  </a:moveTo>
                  <a:cubicBezTo>
                    <a:pt x="128089" y="19050"/>
                    <a:pt x="123825" y="14785"/>
                    <a:pt x="123825" y="9525"/>
                  </a:cubicBezTo>
                  <a:cubicBezTo>
                    <a:pt x="123825" y="4265"/>
                    <a:pt x="128089" y="0"/>
                    <a:pt x="133350" y="0"/>
                  </a:cubicBezTo>
                  <a:lnTo>
                    <a:pt x="171450" y="0"/>
                  </a:lnTo>
                  <a:cubicBezTo>
                    <a:pt x="176711" y="0"/>
                    <a:pt x="180975" y="4265"/>
                    <a:pt x="180975" y="9525"/>
                  </a:cubicBezTo>
                  <a:lnTo>
                    <a:pt x="180975" y="47625"/>
                  </a:lnTo>
                  <a:cubicBezTo>
                    <a:pt x="180975" y="52885"/>
                    <a:pt x="176711" y="57150"/>
                    <a:pt x="171450" y="57150"/>
                  </a:cubicBezTo>
                  <a:cubicBezTo>
                    <a:pt x="166189" y="57150"/>
                    <a:pt x="161925" y="52885"/>
                    <a:pt x="161925" y="47625"/>
                  </a:cubicBezTo>
                  <a:lnTo>
                    <a:pt x="161925" y="32518"/>
                  </a:lnTo>
                  <a:lnTo>
                    <a:pt x="106747" y="87697"/>
                  </a:lnTo>
                  <a:cubicBezTo>
                    <a:pt x="103027" y="91415"/>
                    <a:pt x="96998" y="91415"/>
                    <a:pt x="93278" y="87697"/>
                  </a:cubicBezTo>
                  <a:lnTo>
                    <a:pt x="66675" y="61093"/>
                  </a:lnTo>
                  <a:lnTo>
                    <a:pt x="16259" y="111509"/>
                  </a:lnTo>
                  <a:cubicBezTo>
                    <a:pt x="12475" y="115164"/>
                    <a:pt x="6445" y="115059"/>
                    <a:pt x="2791" y="111275"/>
                  </a:cubicBezTo>
                  <a:cubicBezTo>
                    <a:pt x="-774" y="107584"/>
                    <a:pt x="-774" y="101732"/>
                    <a:pt x="2791" y="98041"/>
                  </a:cubicBezTo>
                  <a:lnTo>
                    <a:pt x="59941" y="40891"/>
                  </a:lnTo>
                  <a:cubicBezTo>
                    <a:pt x="63660" y="37172"/>
                    <a:pt x="69690" y="37172"/>
                    <a:pt x="73409" y="40891"/>
                  </a:cubicBezTo>
                  <a:lnTo>
                    <a:pt x="100013" y="67494"/>
                  </a:lnTo>
                  <a:lnTo>
                    <a:pt x="148457" y="19050"/>
                  </a:lnTo>
                  <a:lnTo>
                    <a:pt x="133350" y="19050"/>
                  </a:lnTo>
                  <a:close/>
                  <a:moveTo>
                    <a:pt x="19050" y="152400"/>
                  </a:moveTo>
                  <a:lnTo>
                    <a:pt x="19050" y="180975"/>
                  </a:lnTo>
                  <a:cubicBezTo>
                    <a:pt x="19050" y="186236"/>
                    <a:pt x="14785" y="190500"/>
                    <a:pt x="9525" y="190500"/>
                  </a:cubicBezTo>
                  <a:cubicBezTo>
                    <a:pt x="4265" y="190500"/>
                    <a:pt x="0" y="186236"/>
                    <a:pt x="0" y="180975"/>
                  </a:cubicBezTo>
                  <a:lnTo>
                    <a:pt x="0" y="152400"/>
                  </a:lnTo>
                  <a:cubicBezTo>
                    <a:pt x="0" y="147139"/>
                    <a:pt x="4265" y="142875"/>
                    <a:pt x="9525" y="142875"/>
                  </a:cubicBezTo>
                  <a:cubicBezTo>
                    <a:pt x="14785" y="142875"/>
                    <a:pt x="19050" y="147139"/>
                    <a:pt x="19050" y="152400"/>
                  </a:cubicBezTo>
                  <a:close/>
                  <a:moveTo>
                    <a:pt x="66675" y="114300"/>
                  </a:moveTo>
                  <a:cubicBezTo>
                    <a:pt x="66675" y="109039"/>
                    <a:pt x="62411" y="104775"/>
                    <a:pt x="57150" y="104775"/>
                  </a:cubicBezTo>
                  <a:cubicBezTo>
                    <a:pt x="51889" y="104775"/>
                    <a:pt x="47625" y="109039"/>
                    <a:pt x="47625" y="114300"/>
                  </a:cubicBezTo>
                  <a:lnTo>
                    <a:pt x="47625" y="180975"/>
                  </a:lnTo>
                  <a:cubicBezTo>
                    <a:pt x="47625" y="186236"/>
                    <a:pt x="51889" y="190500"/>
                    <a:pt x="57150" y="190500"/>
                  </a:cubicBezTo>
                  <a:cubicBezTo>
                    <a:pt x="62411" y="190500"/>
                    <a:pt x="66675" y="186236"/>
                    <a:pt x="66675" y="180975"/>
                  </a:cubicBezTo>
                  <a:lnTo>
                    <a:pt x="66675" y="114300"/>
                  </a:lnTo>
                  <a:close/>
                  <a:moveTo>
                    <a:pt x="104775" y="123825"/>
                  </a:moveTo>
                  <a:cubicBezTo>
                    <a:pt x="110036" y="123825"/>
                    <a:pt x="114300" y="128089"/>
                    <a:pt x="114300" y="133350"/>
                  </a:cubicBezTo>
                  <a:lnTo>
                    <a:pt x="114300" y="180975"/>
                  </a:lnTo>
                  <a:cubicBezTo>
                    <a:pt x="114300" y="186236"/>
                    <a:pt x="110036" y="190500"/>
                    <a:pt x="104775" y="190500"/>
                  </a:cubicBezTo>
                  <a:cubicBezTo>
                    <a:pt x="99514" y="190500"/>
                    <a:pt x="95250" y="186236"/>
                    <a:pt x="95250" y="180975"/>
                  </a:cubicBezTo>
                  <a:lnTo>
                    <a:pt x="95250" y="133350"/>
                  </a:lnTo>
                  <a:cubicBezTo>
                    <a:pt x="95250" y="128089"/>
                    <a:pt x="99514" y="123825"/>
                    <a:pt x="104775" y="123825"/>
                  </a:cubicBezTo>
                  <a:close/>
                  <a:moveTo>
                    <a:pt x="161925" y="85725"/>
                  </a:moveTo>
                  <a:cubicBezTo>
                    <a:pt x="161925" y="80464"/>
                    <a:pt x="157661" y="76200"/>
                    <a:pt x="152400" y="76200"/>
                  </a:cubicBezTo>
                  <a:cubicBezTo>
                    <a:pt x="147139" y="76200"/>
                    <a:pt x="142875" y="80464"/>
                    <a:pt x="142875" y="85725"/>
                  </a:cubicBezTo>
                  <a:lnTo>
                    <a:pt x="142875" y="180975"/>
                  </a:lnTo>
                  <a:cubicBezTo>
                    <a:pt x="142875" y="186236"/>
                    <a:pt x="147139" y="190500"/>
                    <a:pt x="152400" y="190500"/>
                  </a:cubicBezTo>
                  <a:cubicBezTo>
                    <a:pt x="157661" y="190500"/>
                    <a:pt x="161925" y="186236"/>
                    <a:pt x="161925" y="180975"/>
                  </a:cubicBezTo>
                  <a:lnTo>
                    <a:pt x="161925" y="85725"/>
                  </a:lnTo>
                  <a:close/>
                </a:path>
              </a:pathLst>
            </a:custGeom>
            <a:solidFill>
              <a:srgbClr val="21212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3" name="Graphic 24">
              <a:extLst>
                <a:ext uri="{FF2B5EF4-FFF2-40B4-BE49-F238E27FC236}">
                  <a16:creationId xmlns:a16="http://schemas.microsoft.com/office/drawing/2014/main" id="{51636066-57F6-E407-0349-F7492972A190}"/>
                </a:ext>
                <a:ext uri="{C183D7F6-B498-43B3-948B-1728B52AA6E4}">
                  <adec:decorative xmlns:adec="http://schemas.microsoft.com/office/drawing/2017/decorative" val="1"/>
                </a:ext>
              </a:extLst>
            </p:cNvPr>
            <p:cNvSpPr/>
            <p:nvPr/>
          </p:nvSpPr>
          <p:spPr>
            <a:xfrm>
              <a:off x="8006976" y="3600863"/>
              <a:ext cx="152400" cy="190500"/>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rgbClr val="21212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51" name="TextBox 250">
            <a:extLst>
              <a:ext uri="{FF2B5EF4-FFF2-40B4-BE49-F238E27FC236}">
                <a16:creationId xmlns:a16="http://schemas.microsoft.com/office/drawing/2014/main" id="{C9A9C540-0816-55A2-780E-C0243EC5CD40}"/>
              </a:ext>
            </a:extLst>
          </p:cNvPr>
          <p:cNvSpPr txBox="1"/>
          <p:nvPr/>
        </p:nvSpPr>
        <p:spPr>
          <a:xfrm>
            <a:off x="588264" y="5513429"/>
            <a:ext cx="2246376"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Selected workspaces can be protected using Private Links</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and closed from public internet.</a:t>
            </a:r>
          </a:p>
        </p:txBody>
      </p:sp>
      <p:cxnSp>
        <p:nvCxnSpPr>
          <p:cNvPr id="257" name="Straight Connector 256">
            <a:extLst>
              <a:ext uri="{FF2B5EF4-FFF2-40B4-BE49-F238E27FC236}">
                <a16:creationId xmlns:a16="http://schemas.microsoft.com/office/drawing/2014/main" id="{AF878BE6-C626-95E0-9579-26EB53045A96}"/>
              </a:ext>
              <a:ext uri="{C183D7F6-B498-43B3-948B-1728B52AA6E4}">
                <adec:decorative xmlns:adec="http://schemas.microsoft.com/office/drawing/2017/decorative" val="1"/>
              </a:ext>
            </a:extLst>
          </p:cNvPr>
          <p:cNvCxnSpPr>
            <a:cxnSpLocks/>
          </p:cNvCxnSpPr>
          <p:nvPr/>
        </p:nvCxnSpPr>
        <p:spPr>
          <a:xfrm>
            <a:off x="2980079" y="5513429"/>
            <a:ext cx="0" cy="755609"/>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2" name="TextBox 251">
            <a:extLst>
              <a:ext uri="{FF2B5EF4-FFF2-40B4-BE49-F238E27FC236}">
                <a16:creationId xmlns:a16="http://schemas.microsoft.com/office/drawing/2014/main" id="{DAEC69C2-A483-3952-5B05-CF2CCC985142}"/>
              </a:ext>
            </a:extLst>
          </p:cNvPr>
          <p:cNvSpPr txBox="1"/>
          <p:nvPr/>
        </p:nvSpPr>
        <p:spPr>
          <a:xfrm>
            <a:off x="3288078" y="5513429"/>
            <a:ext cx="252342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Create a secure connection between public and private workspaces using private data access.</a:t>
            </a:r>
          </a:p>
        </p:txBody>
      </p:sp>
      <p:cxnSp>
        <p:nvCxnSpPr>
          <p:cNvPr id="255" name="Straight Connector 254">
            <a:extLst>
              <a:ext uri="{FF2B5EF4-FFF2-40B4-BE49-F238E27FC236}">
                <a16:creationId xmlns:a16="http://schemas.microsoft.com/office/drawing/2014/main" id="{2D3D6B71-A97B-B5C5-6280-03910DE2971E}"/>
              </a:ext>
              <a:ext uri="{C183D7F6-B498-43B3-948B-1728B52AA6E4}">
                <adec:decorative xmlns:adec="http://schemas.microsoft.com/office/drawing/2017/decorative" val="1"/>
              </a:ext>
            </a:extLst>
          </p:cNvPr>
          <p:cNvCxnSpPr>
            <a:cxnSpLocks/>
          </p:cNvCxnSpPr>
          <p:nvPr/>
        </p:nvCxnSpPr>
        <p:spPr>
          <a:xfrm>
            <a:off x="5987424" y="5513429"/>
            <a:ext cx="0" cy="755609"/>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3" name="TextBox 252">
            <a:extLst>
              <a:ext uri="{FF2B5EF4-FFF2-40B4-BE49-F238E27FC236}">
                <a16:creationId xmlns:a16="http://schemas.microsoft.com/office/drawing/2014/main" id="{992E82A7-00B4-59B7-0633-74DC51D115D1}"/>
              </a:ext>
            </a:extLst>
          </p:cNvPr>
          <p:cNvSpPr txBox="1"/>
          <p:nvPr/>
        </p:nvSpPr>
        <p:spPr>
          <a:xfrm>
            <a:off x="6264943" y="5513429"/>
            <a:ext cx="2364402"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Public workspaces are secured through Entra policies for example </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to use Power BI.</a:t>
            </a:r>
          </a:p>
        </p:txBody>
      </p:sp>
      <p:cxnSp>
        <p:nvCxnSpPr>
          <p:cNvPr id="258" name="Straight Connector 257">
            <a:extLst>
              <a:ext uri="{FF2B5EF4-FFF2-40B4-BE49-F238E27FC236}">
                <a16:creationId xmlns:a16="http://schemas.microsoft.com/office/drawing/2014/main" id="{B527A5E6-E713-F5A2-BD28-67B249EC5781}"/>
              </a:ext>
              <a:ext uri="{C183D7F6-B498-43B3-948B-1728B52AA6E4}">
                <adec:decorative xmlns:adec="http://schemas.microsoft.com/office/drawing/2017/decorative" val="1"/>
              </a:ext>
            </a:extLst>
          </p:cNvPr>
          <p:cNvCxnSpPr>
            <a:cxnSpLocks/>
          </p:cNvCxnSpPr>
          <p:nvPr/>
        </p:nvCxnSpPr>
        <p:spPr>
          <a:xfrm>
            <a:off x="8825584" y="5513429"/>
            <a:ext cx="0" cy="755609"/>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4" name="TextBox 253">
            <a:extLst>
              <a:ext uri="{FF2B5EF4-FFF2-40B4-BE49-F238E27FC236}">
                <a16:creationId xmlns:a16="http://schemas.microsoft.com/office/drawing/2014/main" id="{9075012C-F80A-6D41-E06B-04B96F8835B3}"/>
              </a:ext>
            </a:extLst>
          </p:cNvPr>
          <p:cNvSpPr txBox="1"/>
          <p:nvPr/>
        </p:nvSpPr>
        <p:spPr>
          <a:xfrm>
            <a:off x="9082782" y="5513429"/>
            <a:ext cx="1859538"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Limitations of tenant wide </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PL don’t apply !!!</a:t>
            </a:r>
          </a:p>
        </p:txBody>
      </p:sp>
      <p:sp>
        <p:nvSpPr>
          <p:cNvPr id="3" name="Subtitle 2">
            <a:extLst>
              <a:ext uri="{FF2B5EF4-FFF2-40B4-BE49-F238E27FC236}">
                <a16:creationId xmlns:a16="http://schemas.microsoft.com/office/drawing/2014/main" id="{48D3D224-0401-CA4D-5607-0F1C46922BE4}"/>
              </a:ext>
            </a:extLst>
          </p:cNvPr>
          <p:cNvSpPr txBox="1">
            <a:spLocks/>
          </p:cNvSpPr>
          <p:nvPr/>
        </p:nvSpPr>
        <p:spPr>
          <a:xfrm>
            <a:off x="563563" y="1223009"/>
            <a:ext cx="11064557" cy="365126"/>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rgbClr val="000000"/>
                </a:solidFill>
                <a:latin typeface="Segoe Sans Text Light" pitchFamily="2" charset="0"/>
                <a:ea typeface="+mn-ea"/>
                <a:cs typeface="Segoe Sans Text Light" pitchFamily="2" charset="0"/>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a:solidFill>
                  <a:schemeClr val="tx1"/>
                </a:solidFill>
                <a:latin typeface="+mn-lt"/>
                <a:ea typeface="+mn-ea"/>
                <a:cs typeface="Segoe UI"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a:solidFill>
                  <a:schemeClr val="tx1"/>
                </a:solidFill>
                <a:latin typeface="+mn-lt"/>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Perimeter Network Security for your workspace </a:t>
            </a:r>
          </a:p>
        </p:txBody>
      </p:sp>
      <p:sp>
        <p:nvSpPr>
          <p:cNvPr id="4" name="Slide Number Placeholder 3">
            <a:extLst>
              <a:ext uri="{FF2B5EF4-FFF2-40B4-BE49-F238E27FC236}">
                <a16:creationId xmlns:a16="http://schemas.microsoft.com/office/drawing/2014/main" id="{BBD34EBD-A329-5ED9-0981-640B3004A08F}"/>
              </a:ext>
            </a:extLst>
          </p:cNvPr>
          <p:cNvSpPr>
            <a:spLocks noGrp="1"/>
          </p:cNvSpPr>
          <p:nvPr>
            <p:ph type="sldNum" sz="quarter" idx="29"/>
          </p:nvPr>
        </p:nvSpPr>
        <p:spPr/>
        <p:txBody>
          <a:bodyPr/>
          <a:lstStyle/>
          <a:p>
            <a:fld id="{B1356FBF-028C-F74E-A7B4-9B8ED246DD1B}" type="slidenum">
              <a:rPr lang="en-US" smtClean="0"/>
              <a:pPr/>
              <a:t>117</a:t>
            </a:fld>
            <a:endParaRPr lang="en-US"/>
          </a:p>
        </p:txBody>
      </p:sp>
    </p:spTree>
    <p:extLst>
      <p:ext uri="{BB962C8B-B14F-4D97-AF65-F5344CB8AC3E}">
        <p14:creationId xmlns:p14="http://schemas.microsoft.com/office/powerpoint/2010/main" val="1224484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42" presetClass="path" presetSubtype="0" decel="100000" fill="hold" grpId="1" nodeType="withEffect">
                                  <p:stCondLst>
                                    <p:cond delay="0"/>
                                  </p:stCondLst>
                                  <p:childTnLst>
                                    <p:animMotion origin="layout" path="M 0 2.59259E-6 L 0 0.03541 " pathEditMode="relative" rAng="0" ptsTypes="AA">
                                      <p:cBhvr>
                                        <p:cTn id="9" dur="700" spd="-100000" fill="hold"/>
                                        <p:tgtEl>
                                          <p:spTgt spid="75"/>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295"/>
                                        </p:tgtEl>
                                        <p:attrNameLst>
                                          <p:attrName>style.visibility</p:attrName>
                                        </p:attrNameLst>
                                      </p:cBhvr>
                                      <p:to>
                                        <p:strVal val="visible"/>
                                      </p:to>
                                    </p:set>
                                    <p:animEffect transition="in" filter="fade">
                                      <p:cBhvr>
                                        <p:cTn id="12" dur="500"/>
                                        <p:tgtEl>
                                          <p:spTgt spid="295"/>
                                        </p:tgtEl>
                                      </p:cBhvr>
                                    </p:animEffect>
                                  </p:childTnLst>
                                </p:cTn>
                              </p:par>
                              <p:par>
                                <p:cTn id="13" presetID="42" presetClass="path" presetSubtype="0" decel="100000" fill="hold" nodeType="withEffect">
                                  <p:stCondLst>
                                    <p:cond delay="100"/>
                                  </p:stCondLst>
                                  <p:childTnLst>
                                    <p:animMotion origin="layout" path="M -8.33333E-7 -2.96296E-6 L -8.33333E-7 0.03542 " pathEditMode="relative" rAng="0" ptsTypes="AA">
                                      <p:cBhvr>
                                        <p:cTn id="14" dur="700" spd="-100000" fill="hold"/>
                                        <p:tgtEl>
                                          <p:spTgt spid="295"/>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251"/>
                                        </p:tgtEl>
                                        <p:attrNameLst>
                                          <p:attrName>style.visibility</p:attrName>
                                        </p:attrNameLst>
                                      </p:cBhvr>
                                      <p:to>
                                        <p:strVal val="visible"/>
                                      </p:to>
                                    </p:set>
                                    <p:animEffect transition="in" filter="fade">
                                      <p:cBhvr>
                                        <p:cTn id="17" dur="500"/>
                                        <p:tgtEl>
                                          <p:spTgt spid="251"/>
                                        </p:tgtEl>
                                      </p:cBhvr>
                                    </p:animEffect>
                                  </p:childTnLst>
                                </p:cTn>
                              </p:par>
                              <p:par>
                                <p:cTn id="18" presetID="42" presetClass="path" presetSubtype="0" decel="100000" fill="hold" grpId="1" nodeType="withEffect">
                                  <p:stCondLst>
                                    <p:cond delay="200"/>
                                  </p:stCondLst>
                                  <p:childTnLst>
                                    <p:animMotion origin="layout" path="M -4.58333E-6 -2.96296E-6 L -4.58333E-6 0.03542 " pathEditMode="relative" rAng="0" ptsTypes="AA">
                                      <p:cBhvr>
                                        <p:cTn id="19" dur="700" spd="-100000" fill="hold"/>
                                        <p:tgtEl>
                                          <p:spTgt spid="251"/>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252"/>
                                        </p:tgtEl>
                                        <p:attrNameLst>
                                          <p:attrName>style.visibility</p:attrName>
                                        </p:attrNameLst>
                                      </p:cBhvr>
                                      <p:to>
                                        <p:strVal val="visible"/>
                                      </p:to>
                                    </p:set>
                                    <p:animEffect transition="in" filter="fade">
                                      <p:cBhvr>
                                        <p:cTn id="22" dur="500"/>
                                        <p:tgtEl>
                                          <p:spTgt spid="252"/>
                                        </p:tgtEl>
                                      </p:cBhvr>
                                    </p:animEffect>
                                  </p:childTnLst>
                                </p:cTn>
                              </p:par>
                              <p:par>
                                <p:cTn id="23" presetID="42" presetClass="path" presetSubtype="0" decel="100000" fill="hold" grpId="1" nodeType="withEffect">
                                  <p:stCondLst>
                                    <p:cond delay="200"/>
                                  </p:stCondLst>
                                  <p:childTnLst>
                                    <p:animMotion origin="layout" path="M 2.91667E-6 -2.96296E-6 L 2.91667E-6 0.03542 " pathEditMode="relative" rAng="0" ptsTypes="AA">
                                      <p:cBhvr>
                                        <p:cTn id="24" dur="700" spd="-100000" fill="hold"/>
                                        <p:tgtEl>
                                          <p:spTgt spid="252"/>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253"/>
                                        </p:tgtEl>
                                        <p:attrNameLst>
                                          <p:attrName>style.visibility</p:attrName>
                                        </p:attrNameLst>
                                      </p:cBhvr>
                                      <p:to>
                                        <p:strVal val="visible"/>
                                      </p:to>
                                    </p:set>
                                    <p:animEffect transition="in" filter="fade">
                                      <p:cBhvr>
                                        <p:cTn id="27" dur="500"/>
                                        <p:tgtEl>
                                          <p:spTgt spid="253"/>
                                        </p:tgtEl>
                                      </p:cBhvr>
                                    </p:animEffect>
                                  </p:childTnLst>
                                </p:cTn>
                              </p:par>
                              <p:par>
                                <p:cTn id="28" presetID="42" presetClass="path" presetSubtype="0" decel="100000" fill="hold" grpId="1" nodeType="withEffect">
                                  <p:stCondLst>
                                    <p:cond delay="200"/>
                                  </p:stCondLst>
                                  <p:childTnLst>
                                    <p:animMotion origin="layout" path="M 2.70833E-6 -2.96296E-6 L 2.70833E-6 0.03542 " pathEditMode="relative" rAng="0" ptsTypes="AA">
                                      <p:cBhvr>
                                        <p:cTn id="29" dur="700" spd="-100000" fill="hold"/>
                                        <p:tgtEl>
                                          <p:spTgt spid="253"/>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254"/>
                                        </p:tgtEl>
                                        <p:attrNameLst>
                                          <p:attrName>style.visibility</p:attrName>
                                        </p:attrNameLst>
                                      </p:cBhvr>
                                      <p:to>
                                        <p:strVal val="visible"/>
                                      </p:to>
                                    </p:set>
                                    <p:animEffect transition="in" filter="fade">
                                      <p:cBhvr>
                                        <p:cTn id="32" dur="500"/>
                                        <p:tgtEl>
                                          <p:spTgt spid="254"/>
                                        </p:tgtEl>
                                      </p:cBhvr>
                                    </p:animEffect>
                                  </p:childTnLst>
                                </p:cTn>
                              </p:par>
                              <p:par>
                                <p:cTn id="33" presetID="42" presetClass="path" presetSubtype="0" decel="100000" fill="hold" grpId="1" nodeType="withEffect">
                                  <p:stCondLst>
                                    <p:cond delay="200"/>
                                  </p:stCondLst>
                                  <p:childTnLst>
                                    <p:animMotion origin="layout" path="M -3.95833E-6 2.96296E-6 L -3.95833E-6 0.03541 " pathEditMode="relative" rAng="0" ptsTypes="AA">
                                      <p:cBhvr>
                                        <p:cTn id="34" dur="700" spd="-100000" fill="hold"/>
                                        <p:tgtEl>
                                          <p:spTgt spid="254"/>
                                        </p:tgtEl>
                                        <p:attrNameLst>
                                          <p:attrName>ppt_x</p:attrName>
                                          <p:attrName>ppt_y</p:attrName>
                                        </p:attrNameLst>
                                      </p:cBhvr>
                                      <p:rCtr x="0" y="1759"/>
                                    </p:animMotion>
                                  </p:childTnLst>
                                </p:cTn>
                              </p:par>
                              <p:par>
                                <p:cTn id="35" presetID="10" presetClass="entr" presetSubtype="0" fill="hold" nodeType="withEffect">
                                  <p:stCondLst>
                                    <p:cond delay="200"/>
                                  </p:stCondLst>
                                  <p:childTnLst>
                                    <p:set>
                                      <p:cBhvr>
                                        <p:cTn id="36" dur="1" fill="hold">
                                          <p:stCondLst>
                                            <p:cond delay="0"/>
                                          </p:stCondLst>
                                        </p:cTn>
                                        <p:tgtEl>
                                          <p:spTgt spid="258"/>
                                        </p:tgtEl>
                                        <p:attrNameLst>
                                          <p:attrName>style.visibility</p:attrName>
                                        </p:attrNameLst>
                                      </p:cBhvr>
                                      <p:to>
                                        <p:strVal val="visible"/>
                                      </p:to>
                                    </p:set>
                                    <p:animEffect transition="in" filter="fade">
                                      <p:cBhvr>
                                        <p:cTn id="37" dur="500"/>
                                        <p:tgtEl>
                                          <p:spTgt spid="258"/>
                                        </p:tgtEl>
                                      </p:cBhvr>
                                    </p:animEffect>
                                  </p:childTnLst>
                                </p:cTn>
                              </p:par>
                              <p:par>
                                <p:cTn id="38" presetID="42" presetClass="path" presetSubtype="0" decel="100000" fill="hold" nodeType="withEffect">
                                  <p:stCondLst>
                                    <p:cond delay="200"/>
                                  </p:stCondLst>
                                  <p:childTnLst>
                                    <p:animMotion origin="layout" path="M 1.875E-6 2.22222E-6 L 1.875E-6 0.03541 " pathEditMode="relative" rAng="0" ptsTypes="AA">
                                      <p:cBhvr>
                                        <p:cTn id="39" dur="700" spd="-100000" fill="hold"/>
                                        <p:tgtEl>
                                          <p:spTgt spid="258"/>
                                        </p:tgtEl>
                                        <p:attrNameLst>
                                          <p:attrName>ppt_x</p:attrName>
                                          <p:attrName>ppt_y</p:attrName>
                                        </p:attrNameLst>
                                      </p:cBhvr>
                                      <p:rCtr x="0" y="1759"/>
                                    </p:animMotion>
                                  </p:childTnLst>
                                </p:cTn>
                              </p:par>
                              <p:par>
                                <p:cTn id="40" presetID="10" presetClass="entr" presetSubtype="0" fill="hold" nodeType="withEffect">
                                  <p:stCondLst>
                                    <p:cond delay="200"/>
                                  </p:stCondLst>
                                  <p:childTnLst>
                                    <p:set>
                                      <p:cBhvr>
                                        <p:cTn id="41" dur="1" fill="hold">
                                          <p:stCondLst>
                                            <p:cond delay="0"/>
                                          </p:stCondLst>
                                        </p:cTn>
                                        <p:tgtEl>
                                          <p:spTgt spid="255"/>
                                        </p:tgtEl>
                                        <p:attrNameLst>
                                          <p:attrName>style.visibility</p:attrName>
                                        </p:attrNameLst>
                                      </p:cBhvr>
                                      <p:to>
                                        <p:strVal val="visible"/>
                                      </p:to>
                                    </p:set>
                                    <p:animEffect transition="in" filter="fade">
                                      <p:cBhvr>
                                        <p:cTn id="42" dur="500"/>
                                        <p:tgtEl>
                                          <p:spTgt spid="255"/>
                                        </p:tgtEl>
                                      </p:cBhvr>
                                    </p:animEffect>
                                  </p:childTnLst>
                                </p:cTn>
                              </p:par>
                              <p:par>
                                <p:cTn id="43" presetID="42" presetClass="path" presetSubtype="0" decel="100000" fill="hold" nodeType="withEffect">
                                  <p:stCondLst>
                                    <p:cond delay="200"/>
                                  </p:stCondLst>
                                  <p:childTnLst>
                                    <p:animMotion origin="layout" path="M 4.16667E-6 2.22222E-6 L 4.16667E-6 0.03541 " pathEditMode="relative" rAng="0" ptsTypes="AA">
                                      <p:cBhvr>
                                        <p:cTn id="44" dur="700" spd="-100000" fill="hold"/>
                                        <p:tgtEl>
                                          <p:spTgt spid="255"/>
                                        </p:tgtEl>
                                        <p:attrNameLst>
                                          <p:attrName>ppt_x</p:attrName>
                                          <p:attrName>ppt_y</p:attrName>
                                        </p:attrNameLst>
                                      </p:cBhvr>
                                      <p:rCtr x="0" y="1759"/>
                                    </p:animMotion>
                                  </p:childTnLst>
                                </p:cTn>
                              </p:par>
                              <p:par>
                                <p:cTn id="45" presetID="10" presetClass="entr" presetSubtype="0" fill="hold" nodeType="withEffect">
                                  <p:stCondLst>
                                    <p:cond delay="200"/>
                                  </p:stCondLst>
                                  <p:childTnLst>
                                    <p:set>
                                      <p:cBhvr>
                                        <p:cTn id="46" dur="1" fill="hold">
                                          <p:stCondLst>
                                            <p:cond delay="0"/>
                                          </p:stCondLst>
                                        </p:cTn>
                                        <p:tgtEl>
                                          <p:spTgt spid="257"/>
                                        </p:tgtEl>
                                        <p:attrNameLst>
                                          <p:attrName>style.visibility</p:attrName>
                                        </p:attrNameLst>
                                      </p:cBhvr>
                                      <p:to>
                                        <p:strVal val="visible"/>
                                      </p:to>
                                    </p:set>
                                    <p:animEffect transition="in" filter="fade">
                                      <p:cBhvr>
                                        <p:cTn id="47" dur="500"/>
                                        <p:tgtEl>
                                          <p:spTgt spid="257"/>
                                        </p:tgtEl>
                                      </p:cBhvr>
                                    </p:animEffect>
                                  </p:childTnLst>
                                </p:cTn>
                              </p:par>
                              <p:par>
                                <p:cTn id="48" presetID="42" presetClass="path" presetSubtype="0" decel="100000" fill="hold" nodeType="withEffect">
                                  <p:stCondLst>
                                    <p:cond delay="200"/>
                                  </p:stCondLst>
                                  <p:childTnLst>
                                    <p:animMotion origin="layout" path="M -1.04167E-6 2.22222E-6 L -1.04167E-6 0.03541 " pathEditMode="relative" rAng="0" ptsTypes="AA">
                                      <p:cBhvr>
                                        <p:cTn id="49" dur="700" spd="-100000" fill="hold"/>
                                        <p:tgtEl>
                                          <p:spTgt spid="257"/>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par>
                                <p:cTn id="53" presetID="42" presetClass="path" presetSubtype="0" decel="100000" fill="hold" grpId="1" nodeType="withEffect">
                                  <p:stCondLst>
                                    <p:cond delay="0"/>
                                  </p:stCondLst>
                                  <p:childTnLst>
                                    <p:animMotion origin="layout" path="M 0 2.59259E-6 L 0 0.03541 " pathEditMode="relative" rAng="0" ptsTypes="AA">
                                      <p:cBhvr>
                                        <p:cTn id="5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P spid="251" grpId="0"/>
      <p:bldP spid="251" grpId="1"/>
      <p:bldP spid="252" grpId="0"/>
      <p:bldP spid="252" grpId="1"/>
      <p:bldP spid="253" grpId="0"/>
      <p:bldP spid="253" grpId="1"/>
      <p:bldP spid="254" grpId="0"/>
      <p:bldP spid="254" grpId="1"/>
      <p:bldP spid="3" grpId="0"/>
      <p:bldP spid="3" grpId="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A3995-82D0-C903-8D9E-040E1F0C6DFD}"/>
            </a:ext>
          </a:extLst>
        </p:cNvPr>
        <p:cNvGrpSpPr/>
        <p:nvPr/>
      </p:nvGrpSpPr>
      <p:grpSpPr>
        <a:xfrm>
          <a:off x="0" y="0"/>
          <a:ext cx="0" cy="0"/>
          <a:chOff x="0" y="0"/>
          <a:chExt cx="0" cy="0"/>
        </a:xfrm>
      </p:grpSpPr>
      <p:sp>
        <p:nvSpPr>
          <p:cNvPr id="28" name="Title 27">
            <a:extLst>
              <a:ext uri="{FF2B5EF4-FFF2-40B4-BE49-F238E27FC236}">
                <a16:creationId xmlns:a16="http://schemas.microsoft.com/office/drawing/2014/main" id="{EB8330EA-2443-39DA-B1EE-08FE969D9A5C}"/>
              </a:ext>
            </a:extLst>
          </p:cNvPr>
          <p:cNvSpPr>
            <a:spLocks noGrp="1"/>
          </p:cNvSpPr>
          <p:nvPr>
            <p:ph type="title"/>
          </p:nvPr>
        </p:nvSpPr>
        <p:spPr/>
        <p:txBody>
          <a:bodyPr/>
          <a:lstStyle/>
          <a:p>
            <a:r>
              <a:rPr lang="en-US"/>
              <a:t>Getting data into Fabric</a:t>
            </a:r>
          </a:p>
        </p:txBody>
      </p:sp>
      <p:sp>
        <p:nvSpPr>
          <p:cNvPr id="2" name="Rounded Rectangle 1" descr="Section 1">
            <a:extLst>
              <a:ext uri="{FF2B5EF4-FFF2-40B4-BE49-F238E27FC236}">
                <a16:creationId xmlns:a16="http://schemas.microsoft.com/office/drawing/2014/main" id="{768B339C-F6FC-ABC8-B0EB-6A3CCC5100CE}"/>
              </a:ext>
              <a:ext uri="{C183D7F6-B498-43B3-948B-1728B52AA6E4}">
                <adec:decorative xmlns:adec="http://schemas.microsoft.com/office/drawing/2017/decorative" val="0"/>
              </a:ext>
            </a:extLst>
          </p:cNvPr>
          <p:cNvSpPr/>
          <p:nvPr/>
        </p:nvSpPr>
        <p:spPr bwMode="auto">
          <a:xfrm>
            <a:off x="560859" y="1929950"/>
            <a:ext cx="1339345" cy="4251600"/>
          </a:xfrm>
          <a:prstGeom prst="roundRect">
            <a:avLst>
              <a:gd name="adj" fmla="val 10621"/>
            </a:avLst>
          </a:prstGeom>
          <a:noFill/>
          <a:ln w="12700" cap="rnd">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8D26FCA0-DE66-6EF7-070E-D4C74315FB5F}"/>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29943" y="2284582"/>
            <a:ext cx="601177" cy="336431"/>
          </a:xfrm>
          <a:prstGeom prst="rect">
            <a:avLst/>
          </a:prstGeom>
        </p:spPr>
      </p:pic>
      <p:sp>
        <p:nvSpPr>
          <p:cNvPr id="21" name="Rounded Rectangle 14">
            <a:extLst>
              <a:ext uri="{FF2B5EF4-FFF2-40B4-BE49-F238E27FC236}">
                <a16:creationId xmlns:a16="http://schemas.microsoft.com/office/drawing/2014/main" id="{CA765F18-7A93-BD04-5175-874AB41E9BFD}"/>
              </a:ext>
              <a:ext uri="{C183D7F6-B498-43B3-948B-1728B52AA6E4}">
                <adec:decorative xmlns:adec="http://schemas.microsoft.com/office/drawing/2017/decorative" val="0"/>
              </a:ext>
            </a:extLst>
          </p:cNvPr>
          <p:cNvSpPr/>
          <p:nvPr/>
        </p:nvSpPr>
        <p:spPr>
          <a:xfrm>
            <a:off x="815903" y="2680662"/>
            <a:ext cx="829257" cy="159841"/>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Azure PaaS</a:t>
            </a:r>
          </a:p>
        </p:txBody>
      </p:sp>
      <p:pic>
        <p:nvPicPr>
          <p:cNvPr id="15" name="Graphic 14">
            <a:extLst>
              <a:ext uri="{FF2B5EF4-FFF2-40B4-BE49-F238E27FC236}">
                <a16:creationId xmlns:a16="http://schemas.microsoft.com/office/drawing/2014/main" id="{1F869792-4644-E077-A3F3-E8FC47C1126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8683" y="3139105"/>
            <a:ext cx="243696" cy="243696"/>
          </a:xfrm>
          <a:prstGeom prst="rect">
            <a:avLst/>
          </a:prstGeom>
        </p:spPr>
      </p:pic>
      <p:sp>
        <p:nvSpPr>
          <p:cNvPr id="14" name="Rounded Rectangle 14">
            <a:extLst>
              <a:ext uri="{FF2B5EF4-FFF2-40B4-BE49-F238E27FC236}">
                <a16:creationId xmlns:a16="http://schemas.microsoft.com/office/drawing/2014/main" id="{2B5C81A7-2C70-6AC6-A787-05D72D69D09B}"/>
              </a:ext>
              <a:ext uri="{C183D7F6-B498-43B3-948B-1728B52AA6E4}">
                <adec:decorative xmlns:adec="http://schemas.microsoft.com/office/drawing/2017/decorative" val="0"/>
              </a:ext>
            </a:extLst>
          </p:cNvPr>
          <p:cNvSpPr/>
          <p:nvPr/>
        </p:nvSpPr>
        <p:spPr>
          <a:xfrm>
            <a:off x="800347" y="3412581"/>
            <a:ext cx="860369" cy="31968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uLnTx/>
                <a:uFillTx/>
                <a:latin typeface="+mj-lt"/>
                <a:ea typeface="+mn-ea"/>
                <a:cs typeface="+mn-cs"/>
              </a:rPr>
              <a:t>Azure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uLnTx/>
                <a:uFillTx/>
                <a:latin typeface="+mj-lt"/>
                <a:ea typeface="+mn-ea"/>
                <a:cs typeface="+mn-cs"/>
              </a:rPr>
              <a:t>Factory</a:t>
            </a:r>
          </a:p>
        </p:txBody>
      </p:sp>
      <p:pic>
        <p:nvPicPr>
          <p:cNvPr id="19" name="Graphic 18">
            <a:extLst>
              <a:ext uri="{FF2B5EF4-FFF2-40B4-BE49-F238E27FC236}">
                <a16:creationId xmlns:a16="http://schemas.microsoft.com/office/drawing/2014/main" id="{111A6CCA-7877-16AD-D236-45AB7835D1D6}"/>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183" y="4030866"/>
            <a:ext cx="302697" cy="302697"/>
          </a:xfrm>
          <a:prstGeom prst="rect">
            <a:avLst/>
          </a:prstGeom>
        </p:spPr>
      </p:pic>
      <p:sp>
        <p:nvSpPr>
          <p:cNvPr id="18" name="Rounded Rectangle 14">
            <a:extLst>
              <a:ext uri="{FF2B5EF4-FFF2-40B4-BE49-F238E27FC236}">
                <a16:creationId xmlns:a16="http://schemas.microsoft.com/office/drawing/2014/main" id="{B0244821-4371-3902-E5E6-45F87C252678}"/>
              </a:ext>
              <a:ext uri="{C183D7F6-B498-43B3-948B-1728B52AA6E4}">
                <adec:decorative xmlns:adec="http://schemas.microsoft.com/office/drawing/2017/decorative" val="0"/>
              </a:ext>
            </a:extLst>
          </p:cNvPr>
          <p:cNvSpPr/>
          <p:nvPr/>
        </p:nvSpPr>
        <p:spPr>
          <a:xfrm>
            <a:off x="759932" y="4369123"/>
            <a:ext cx="941199" cy="31968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0">
                <a:latin typeface="+mj-lt"/>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0">
                <a:latin typeface="+mj-lt"/>
              </a:rPr>
              <a:t>Databricks</a:t>
            </a:r>
            <a:endParaRPr kumimoji="0" lang="en-US" sz="1000" b="0" i="0" u="none" strike="noStrike" kern="0" cap="none" spc="0" normalizeH="0" baseline="0" noProof="0">
              <a:ln>
                <a:noFill/>
              </a:ln>
              <a:uLnTx/>
              <a:uFillTx/>
              <a:latin typeface="+mj-lt"/>
              <a:ea typeface="+mn-ea"/>
              <a:cs typeface="+mn-cs"/>
            </a:endParaRPr>
          </a:p>
        </p:txBody>
      </p:sp>
      <p:pic>
        <p:nvPicPr>
          <p:cNvPr id="17" name="Graphic 16">
            <a:extLst>
              <a:ext uri="{FF2B5EF4-FFF2-40B4-BE49-F238E27FC236}">
                <a16:creationId xmlns:a16="http://schemas.microsoft.com/office/drawing/2014/main" id="{D8A9BD89-09C9-C520-441C-712102828280}"/>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7419" y="4987409"/>
            <a:ext cx="326225" cy="326225"/>
          </a:xfrm>
          <a:prstGeom prst="rect">
            <a:avLst/>
          </a:prstGeom>
        </p:spPr>
      </p:pic>
      <p:sp>
        <p:nvSpPr>
          <p:cNvPr id="16" name="Rounded Rectangle 14">
            <a:extLst>
              <a:ext uri="{FF2B5EF4-FFF2-40B4-BE49-F238E27FC236}">
                <a16:creationId xmlns:a16="http://schemas.microsoft.com/office/drawing/2014/main" id="{5B9779AE-2287-8FDC-3DA5-242B3DDB2F3A}"/>
              </a:ext>
              <a:ext uri="{C183D7F6-B498-43B3-948B-1728B52AA6E4}">
                <adec:decorative xmlns:adec="http://schemas.microsoft.com/office/drawing/2017/decorative" val="0"/>
              </a:ext>
            </a:extLst>
          </p:cNvPr>
          <p:cNvSpPr/>
          <p:nvPr/>
        </p:nvSpPr>
        <p:spPr>
          <a:xfrm>
            <a:off x="759932" y="5347394"/>
            <a:ext cx="941199" cy="479524"/>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0">
                <a:latin typeface="+mj-lt"/>
              </a:rPr>
              <a:t>Azure Synapse Analytics (Spark)</a:t>
            </a:r>
            <a:endParaRPr kumimoji="0" lang="en-US" sz="1000" b="0" i="0" u="none" strike="noStrike" kern="0" cap="none" spc="0" normalizeH="0" baseline="0" noProof="0">
              <a:ln>
                <a:noFill/>
              </a:ln>
              <a:uLnTx/>
              <a:uFillTx/>
              <a:latin typeface="+mj-lt"/>
              <a:ea typeface="+mn-ea"/>
              <a:cs typeface="+mn-cs"/>
            </a:endParaRPr>
          </a:p>
        </p:txBody>
      </p:sp>
      <p:sp>
        <p:nvSpPr>
          <p:cNvPr id="29" name="Rounded Rectangle 14">
            <a:extLst>
              <a:ext uri="{FF2B5EF4-FFF2-40B4-BE49-F238E27FC236}">
                <a16:creationId xmlns:a16="http://schemas.microsoft.com/office/drawing/2014/main" id="{C272431E-248F-23B8-6F44-19624E0988C1}"/>
              </a:ext>
              <a:ext uri="{C183D7F6-B498-43B3-948B-1728B52AA6E4}">
                <adec:decorative xmlns:adec="http://schemas.microsoft.com/office/drawing/2017/decorative" val="0"/>
              </a:ext>
            </a:extLst>
          </p:cNvPr>
          <p:cNvSpPr/>
          <p:nvPr/>
        </p:nvSpPr>
        <p:spPr>
          <a:xfrm>
            <a:off x="2608502" y="2848467"/>
            <a:ext cx="1016177" cy="31968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Fabric Pipelines (COPY)</a:t>
            </a:r>
            <a:endParaRPr lang="en-US" sz="1000">
              <a:latin typeface="+mj-lt"/>
            </a:endParaRPr>
          </a:p>
        </p:txBody>
      </p:sp>
      <p:sp>
        <p:nvSpPr>
          <p:cNvPr id="5" name="Rounded Rectangle 4" descr="Section 2.2">
            <a:extLst>
              <a:ext uri="{FF2B5EF4-FFF2-40B4-BE49-F238E27FC236}">
                <a16:creationId xmlns:a16="http://schemas.microsoft.com/office/drawing/2014/main" id="{8DA8F28E-E43C-CDDE-2C1A-D7068F064852}"/>
              </a:ext>
              <a:ext uri="{C183D7F6-B498-43B3-948B-1728B52AA6E4}">
                <adec:decorative xmlns:adec="http://schemas.microsoft.com/office/drawing/2017/decorative" val="0"/>
              </a:ext>
            </a:extLst>
          </p:cNvPr>
          <p:cNvSpPr/>
          <p:nvPr/>
        </p:nvSpPr>
        <p:spPr bwMode="auto">
          <a:xfrm>
            <a:off x="2270063" y="1924490"/>
            <a:ext cx="1727368" cy="4251600"/>
          </a:xfrm>
          <a:prstGeom prst="roundRect">
            <a:avLst>
              <a:gd name="adj" fmla="val 8463"/>
            </a:avLst>
          </a:prstGeom>
          <a:noFill/>
          <a:ln w="12700" cap="rnd">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6" name="Rounded Rectangle 14">
            <a:extLst>
              <a:ext uri="{FF2B5EF4-FFF2-40B4-BE49-F238E27FC236}">
                <a16:creationId xmlns:a16="http://schemas.microsoft.com/office/drawing/2014/main" id="{B0088CEB-A857-F3AA-51C7-C1B239F343BA}"/>
              </a:ext>
              <a:ext uri="{C183D7F6-B498-43B3-948B-1728B52AA6E4}">
                <adec:decorative xmlns:adec="http://schemas.microsoft.com/office/drawing/2017/decorative" val="0"/>
              </a:ext>
            </a:extLst>
          </p:cNvPr>
          <p:cNvSpPr/>
          <p:nvPr/>
        </p:nvSpPr>
        <p:spPr>
          <a:xfrm>
            <a:off x="2655764" y="3968023"/>
            <a:ext cx="860369" cy="31968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Dataflows Gen2</a:t>
            </a:r>
            <a:endParaRPr lang="en-US" sz="1000">
              <a:latin typeface="+mj-lt"/>
            </a:endParaRPr>
          </a:p>
        </p:txBody>
      </p:sp>
      <p:pic>
        <p:nvPicPr>
          <p:cNvPr id="37" name="Graphic 36">
            <a:extLst>
              <a:ext uri="{FF2B5EF4-FFF2-40B4-BE49-F238E27FC236}">
                <a16:creationId xmlns:a16="http://schemas.microsoft.com/office/drawing/2014/main" id="{B746A784-E49E-A230-E35C-DD7AB26CC70F}"/>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62229" y="5124821"/>
            <a:ext cx="338619" cy="322523"/>
          </a:xfrm>
          <a:prstGeom prst="rect">
            <a:avLst/>
          </a:prstGeom>
        </p:spPr>
      </p:pic>
      <p:sp>
        <p:nvSpPr>
          <p:cNvPr id="38" name="Rounded Rectangle 14">
            <a:extLst>
              <a:ext uri="{FF2B5EF4-FFF2-40B4-BE49-F238E27FC236}">
                <a16:creationId xmlns:a16="http://schemas.microsoft.com/office/drawing/2014/main" id="{0E76A9F6-78E0-109D-6320-781E6FB90160}"/>
              </a:ext>
              <a:ext uri="{C183D7F6-B498-43B3-948B-1728B52AA6E4}">
                <adec:decorative xmlns:adec="http://schemas.microsoft.com/office/drawing/2017/decorative" val="0"/>
              </a:ext>
            </a:extLst>
          </p:cNvPr>
          <p:cNvSpPr/>
          <p:nvPr/>
        </p:nvSpPr>
        <p:spPr>
          <a:xfrm>
            <a:off x="2301354" y="5522763"/>
            <a:ext cx="860369" cy="46166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rPr>
              <a:t>On-Prem </a:t>
            </a:r>
            <a:br>
              <a:rPr lang="en-US" sz="1000" kern="0">
                <a:latin typeface="+mj-lt"/>
              </a:rPr>
            </a:br>
            <a:r>
              <a:rPr lang="en-US" sz="1000" kern="0">
                <a:latin typeface="+mj-lt"/>
              </a:rPr>
              <a:t>Data </a:t>
            </a:r>
            <a:br>
              <a:rPr lang="en-US" sz="1000" kern="0">
                <a:latin typeface="+mj-lt"/>
              </a:rPr>
            </a:br>
            <a:r>
              <a:rPr lang="en-US" sz="1000" kern="0">
                <a:latin typeface="+mj-lt"/>
              </a:rPr>
              <a:t>Gateway</a:t>
            </a:r>
            <a:endParaRPr lang="en-US" sz="1000" kern="0">
              <a:latin typeface="+mj-lt"/>
              <a:cs typeface="Segoe UI Semibold"/>
            </a:endParaRPr>
          </a:p>
        </p:txBody>
      </p:sp>
      <p:pic>
        <p:nvPicPr>
          <p:cNvPr id="30" name="Graphic 29">
            <a:extLst>
              <a:ext uri="{FF2B5EF4-FFF2-40B4-BE49-F238E27FC236}">
                <a16:creationId xmlns:a16="http://schemas.microsoft.com/office/drawing/2014/main" id="{23B7ED7C-0C91-5A93-7F52-7B15A0122FEC}"/>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64635" y="5121501"/>
            <a:ext cx="342642" cy="326547"/>
          </a:xfrm>
          <a:prstGeom prst="rect">
            <a:avLst/>
          </a:prstGeom>
        </p:spPr>
      </p:pic>
      <p:sp>
        <p:nvSpPr>
          <p:cNvPr id="33" name="Rounded Rectangle 14">
            <a:extLst>
              <a:ext uri="{FF2B5EF4-FFF2-40B4-BE49-F238E27FC236}">
                <a16:creationId xmlns:a16="http://schemas.microsoft.com/office/drawing/2014/main" id="{5E70BEB6-A5ED-CFA7-C6D2-0333CE841E18}"/>
              </a:ext>
              <a:ext uri="{C183D7F6-B498-43B3-948B-1728B52AA6E4}">
                <adec:decorative xmlns:adec="http://schemas.microsoft.com/office/drawing/2017/decorative" val="0"/>
              </a:ext>
            </a:extLst>
          </p:cNvPr>
          <p:cNvSpPr/>
          <p:nvPr/>
        </p:nvSpPr>
        <p:spPr>
          <a:xfrm>
            <a:off x="3105772" y="5522763"/>
            <a:ext cx="860369" cy="31968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err="1">
                <a:latin typeface="+mj-lt"/>
              </a:rPr>
              <a:t>VNet</a:t>
            </a:r>
            <a:r>
              <a:rPr lang="en-US" sz="1000" kern="0">
                <a:latin typeface="+mj-lt"/>
              </a:rPr>
              <a:t> Data Gateway</a:t>
            </a:r>
            <a:endParaRPr lang="en-US" sz="1000" kern="0">
              <a:latin typeface="+mj-lt"/>
              <a:cs typeface="Segoe UI Semibold"/>
            </a:endParaRPr>
          </a:p>
        </p:txBody>
      </p:sp>
      <p:sp>
        <p:nvSpPr>
          <p:cNvPr id="7" name="Rounded Rectangle 6" descr="Section 3">
            <a:extLst>
              <a:ext uri="{FF2B5EF4-FFF2-40B4-BE49-F238E27FC236}">
                <a16:creationId xmlns:a16="http://schemas.microsoft.com/office/drawing/2014/main" id="{BDDC2952-59D9-FAF4-4AC8-521BE02FF08A}"/>
              </a:ext>
              <a:ext uri="{C183D7F6-B498-43B3-948B-1728B52AA6E4}">
                <adec:decorative xmlns:adec="http://schemas.microsoft.com/office/drawing/2017/decorative" val="0"/>
              </a:ext>
            </a:extLst>
          </p:cNvPr>
          <p:cNvSpPr/>
          <p:nvPr/>
        </p:nvSpPr>
        <p:spPr bwMode="auto">
          <a:xfrm>
            <a:off x="4176266" y="1919060"/>
            <a:ext cx="1976400" cy="4251600"/>
          </a:xfrm>
          <a:prstGeom prst="roundRect">
            <a:avLst>
              <a:gd name="adj" fmla="val 7789"/>
            </a:avLst>
          </a:prstGeom>
          <a:noFill/>
          <a:ln w="12700" cap="rnd">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5" name="Graphic 64">
            <a:extLst>
              <a:ext uri="{FF2B5EF4-FFF2-40B4-BE49-F238E27FC236}">
                <a16:creationId xmlns:a16="http://schemas.microsoft.com/office/drawing/2014/main" id="{6C84AF29-71CA-C091-EE76-EA5C9C42696A}"/>
              </a:ext>
              <a:ext uri="{C183D7F6-B498-43B3-948B-1728B52AA6E4}">
                <adec:decorative xmlns:adec="http://schemas.microsoft.com/office/drawing/2017/decorative" val="1"/>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7916" r="-7916"/>
          <a:stretch/>
        </p:blipFill>
        <p:spPr>
          <a:xfrm>
            <a:off x="4968127" y="2402841"/>
            <a:ext cx="392678" cy="339006"/>
          </a:xfrm>
          <a:prstGeom prst="rect">
            <a:avLst/>
          </a:prstGeom>
        </p:spPr>
      </p:pic>
      <p:sp>
        <p:nvSpPr>
          <p:cNvPr id="68" name="Rounded Rectangle 14">
            <a:extLst>
              <a:ext uri="{FF2B5EF4-FFF2-40B4-BE49-F238E27FC236}">
                <a16:creationId xmlns:a16="http://schemas.microsoft.com/office/drawing/2014/main" id="{DC6FF3AC-C169-B068-A49F-BA79DC737104}"/>
              </a:ext>
              <a:ext uri="{C183D7F6-B498-43B3-948B-1728B52AA6E4}">
                <adec:decorative xmlns:adec="http://schemas.microsoft.com/office/drawing/2017/decorative" val="0"/>
              </a:ext>
            </a:extLst>
          </p:cNvPr>
          <p:cNvSpPr/>
          <p:nvPr/>
        </p:nvSpPr>
        <p:spPr>
          <a:xfrm>
            <a:off x="4734282" y="2818401"/>
            <a:ext cx="860369" cy="159841"/>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Fabric Spark</a:t>
            </a:r>
          </a:p>
        </p:txBody>
      </p:sp>
      <p:sp>
        <p:nvSpPr>
          <p:cNvPr id="63" name="Rounded Rectangle 14">
            <a:extLst>
              <a:ext uri="{FF2B5EF4-FFF2-40B4-BE49-F238E27FC236}">
                <a16:creationId xmlns:a16="http://schemas.microsoft.com/office/drawing/2014/main" id="{87566B88-4E18-4042-953F-335089121C18}"/>
              </a:ext>
              <a:ext uri="{C183D7F6-B498-43B3-948B-1728B52AA6E4}">
                <adec:decorative xmlns:adec="http://schemas.microsoft.com/office/drawing/2017/decorative" val="0"/>
              </a:ext>
            </a:extLst>
          </p:cNvPr>
          <p:cNvSpPr/>
          <p:nvPr/>
        </p:nvSpPr>
        <p:spPr>
          <a:xfrm>
            <a:off x="4342007" y="5492626"/>
            <a:ext cx="1644918" cy="307777"/>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Managed private </a:t>
            </a:r>
            <a:br>
              <a:rPr lang="en-US" sz="1000" kern="0">
                <a:latin typeface="+mj-lt"/>
                <a:cs typeface="Segoe UI Semibold"/>
              </a:rPr>
            </a:br>
            <a:r>
              <a:rPr lang="en-US" sz="1000" kern="0">
                <a:latin typeface="+mj-lt"/>
                <a:cs typeface="Segoe UI Semibold"/>
              </a:rPr>
              <a:t>endpoints</a:t>
            </a:r>
          </a:p>
        </p:txBody>
      </p:sp>
      <p:pic>
        <p:nvPicPr>
          <p:cNvPr id="69" name="Picture 68">
            <a:extLst>
              <a:ext uri="{FF2B5EF4-FFF2-40B4-BE49-F238E27FC236}">
                <a16:creationId xmlns:a16="http://schemas.microsoft.com/office/drawing/2014/main" id="{C7FD2EF1-83B9-067D-3D8F-7560438DBF38}"/>
              </a:ext>
              <a:ext uri="{C183D7F6-B498-43B3-948B-1728B52AA6E4}">
                <adec:decorative xmlns:adec="http://schemas.microsoft.com/office/drawing/2017/decorative" val="1"/>
              </a:ext>
            </a:extLst>
          </p:cNvPr>
          <p:cNvPicPr>
            <a:picLocks noChangeAspect="1"/>
          </p:cNvPicPr>
          <p:nvPr/>
        </p:nvPicPr>
        <p:blipFill>
          <a:blip r:embed="rId15"/>
          <a:srcRect l="18582" t="12115" r="18582" b="12115"/>
          <a:stretch>
            <a:fillRect/>
          </a:stretch>
        </p:blipFill>
        <p:spPr>
          <a:xfrm>
            <a:off x="4983211" y="3255327"/>
            <a:ext cx="362512" cy="480386"/>
          </a:xfrm>
          <a:prstGeom prst="roundRect">
            <a:avLst>
              <a:gd name="adj" fmla="val 16553"/>
            </a:avLst>
          </a:prstGeom>
        </p:spPr>
      </p:pic>
      <p:sp>
        <p:nvSpPr>
          <p:cNvPr id="70" name="Rounded Rectangle 14">
            <a:extLst>
              <a:ext uri="{FF2B5EF4-FFF2-40B4-BE49-F238E27FC236}">
                <a16:creationId xmlns:a16="http://schemas.microsoft.com/office/drawing/2014/main" id="{C89FB649-9533-653B-2394-D276D498D760}"/>
              </a:ext>
              <a:ext uri="{C183D7F6-B498-43B3-948B-1728B52AA6E4}">
                <adec:decorative xmlns:adec="http://schemas.microsoft.com/office/drawing/2017/decorative" val="0"/>
              </a:ext>
            </a:extLst>
          </p:cNvPr>
          <p:cNvSpPr/>
          <p:nvPr/>
        </p:nvSpPr>
        <p:spPr>
          <a:xfrm>
            <a:off x="4734282" y="3800860"/>
            <a:ext cx="860369" cy="31968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Fabric Eventstreams</a:t>
            </a:r>
          </a:p>
        </p:txBody>
      </p:sp>
      <p:sp>
        <p:nvSpPr>
          <p:cNvPr id="3" name="Rounded Rectangle 2" descr="Section 4">
            <a:extLst>
              <a:ext uri="{FF2B5EF4-FFF2-40B4-BE49-F238E27FC236}">
                <a16:creationId xmlns:a16="http://schemas.microsoft.com/office/drawing/2014/main" id="{069FC58C-77E0-151D-8EF8-04CC92CAB25E}"/>
              </a:ext>
              <a:ext uri="{C183D7F6-B498-43B3-948B-1728B52AA6E4}">
                <adec:decorative xmlns:adec="http://schemas.microsoft.com/office/drawing/2017/decorative" val="0"/>
              </a:ext>
            </a:extLst>
          </p:cNvPr>
          <p:cNvSpPr/>
          <p:nvPr/>
        </p:nvSpPr>
        <p:spPr bwMode="auto">
          <a:xfrm>
            <a:off x="6334160" y="1929558"/>
            <a:ext cx="2574991" cy="4251600"/>
          </a:xfrm>
          <a:prstGeom prst="roundRect">
            <a:avLst>
              <a:gd name="adj" fmla="val 5791"/>
            </a:avLst>
          </a:prstGeom>
          <a:noFill/>
          <a:ln w="12700" cap="rnd">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1" name="Picture 80">
            <a:extLst>
              <a:ext uri="{FF2B5EF4-FFF2-40B4-BE49-F238E27FC236}">
                <a16:creationId xmlns:a16="http://schemas.microsoft.com/office/drawing/2014/main" id="{F98FC6B7-687C-35F5-3C1B-D195E08F2620}"/>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6796353" y="2223029"/>
            <a:ext cx="463303" cy="503474"/>
          </a:xfrm>
          <a:prstGeom prst="rect">
            <a:avLst/>
          </a:prstGeom>
        </p:spPr>
      </p:pic>
      <p:cxnSp>
        <p:nvCxnSpPr>
          <p:cNvPr id="161" name="Straight Arrow Connector 160">
            <a:extLst>
              <a:ext uri="{FF2B5EF4-FFF2-40B4-BE49-F238E27FC236}">
                <a16:creationId xmlns:a16="http://schemas.microsoft.com/office/drawing/2014/main" id="{436D0513-7B24-B378-9086-25F8ABB00EC5}"/>
              </a:ext>
              <a:ext uri="{C183D7F6-B498-43B3-948B-1728B52AA6E4}">
                <adec:decorative xmlns:adec="http://schemas.microsoft.com/office/drawing/2017/decorative" val="1"/>
              </a:ext>
            </a:extLst>
          </p:cNvPr>
          <p:cNvCxnSpPr>
            <a:cxnSpLocks/>
          </p:cNvCxnSpPr>
          <p:nvPr/>
        </p:nvCxnSpPr>
        <p:spPr>
          <a:xfrm flipH="1">
            <a:off x="7406595" y="2512339"/>
            <a:ext cx="430120"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82" name="Rounded Rectangle 14">
            <a:extLst>
              <a:ext uri="{FF2B5EF4-FFF2-40B4-BE49-F238E27FC236}">
                <a16:creationId xmlns:a16="http://schemas.microsoft.com/office/drawing/2014/main" id="{E6F60E4F-507D-F266-1E5C-5F47D4C74F52}"/>
              </a:ext>
              <a:ext uri="{C183D7F6-B498-43B3-948B-1728B52AA6E4}">
                <adec:decorative xmlns:adec="http://schemas.microsoft.com/office/drawing/2017/decorative" val="0"/>
              </a:ext>
            </a:extLst>
          </p:cNvPr>
          <p:cNvSpPr/>
          <p:nvPr/>
        </p:nvSpPr>
        <p:spPr>
          <a:xfrm>
            <a:off x="7055138" y="2808090"/>
            <a:ext cx="1133034" cy="31968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Shortcut to ADLS Gen2</a:t>
            </a:r>
            <a:endParaRPr lang="en-US" sz="1000">
              <a:latin typeface="+mj-lt"/>
            </a:endParaRPr>
          </a:p>
        </p:txBody>
      </p:sp>
      <p:pic>
        <p:nvPicPr>
          <p:cNvPr id="138" name="Picture 137">
            <a:extLst>
              <a:ext uri="{FF2B5EF4-FFF2-40B4-BE49-F238E27FC236}">
                <a16:creationId xmlns:a16="http://schemas.microsoft.com/office/drawing/2014/main" id="{465D5795-E47D-0580-448C-89F4DB46B9EB}"/>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6796353" y="3159619"/>
            <a:ext cx="463303" cy="503474"/>
          </a:xfrm>
          <a:prstGeom prst="rect">
            <a:avLst/>
          </a:prstGeom>
        </p:spPr>
      </p:pic>
      <p:cxnSp>
        <p:nvCxnSpPr>
          <p:cNvPr id="160" name="Straight Arrow Connector 159">
            <a:extLst>
              <a:ext uri="{FF2B5EF4-FFF2-40B4-BE49-F238E27FC236}">
                <a16:creationId xmlns:a16="http://schemas.microsoft.com/office/drawing/2014/main" id="{7AE3E8FF-0F88-B0C6-16CB-7C83E00CDAC5}"/>
              </a:ext>
              <a:ext uri="{C183D7F6-B498-43B3-948B-1728B52AA6E4}">
                <adec:decorative xmlns:adec="http://schemas.microsoft.com/office/drawing/2017/decorative" val="1"/>
              </a:ext>
            </a:extLst>
          </p:cNvPr>
          <p:cNvCxnSpPr>
            <a:cxnSpLocks/>
          </p:cNvCxnSpPr>
          <p:nvPr/>
        </p:nvCxnSpPr>
        <p:spPr>
          <a:xfrm flipH="1">
            <a:off x="7406595" y="3439439"/>
            <a:ext cx="430120"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41" name="Rounded Rectangle 14">
            <a:extLst>
              <a:ext uri="{FF2B5EF4-FFF2-40B4-BE49-F238E27FC236}">
                <a16:creationId xmlns:a16="http://schemas.microsoft.com/office/drawing/2014/main" id="{5C834DBC-E464-A6EA-5820-3467BC874E31}"/>
              </a:ext>
              <a:ext uri="{C183D7F6-B498-43B3-948B-1728B52AA6E4}">
                <adec:decorative xmlns:adec="http://schemas.microsoft.com/office/drawing/2017/decorative" val="0"/>
              </a:ext>
            </a:extLst>
          </p:cNvPr>
          <p:cNvSpPr/>
          <p:nvPr/>
        </p:nvSpPr>
        <p:spPr>
          <a:xfrm>
            <a:off x="7113567" y="3730979"/>
            <a:ext cx="1016177" cy="31968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Fabric Pipelines (COPY)</a:t>
            </a:r>
            <a:endParaRPr lang="en-US" sz="1000">
              <a:latin typeface="+mj-lt"/>
            </a:endParaRPr>
          </a:p>
        </p:txBody>
      </p:sp>
      <p:pic>
        <p:nvPicPr>
          <p:cNvPr id="142" name="Picture 141">
            <a:extLst>
              <a:ext uri="{FF2B5EF4-FFF2-40B4-BE49-F238E27FC236}">
                <a16:creationId xmlns:a16="http://schemas.microsoft.com/office/drawing/2014/main" id="{F7C5A689-0707-5BF4-B133-B723A4EC9B89}"/>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6796353" y="4172054"/>
            <a:ext cx="463303" cy="503474"/>
          </a:xfrm>
          <a:prstGeom prst="rect">
            <a:avLst/>
          </a:prstGeom>
        </p:spPr>
      </p:pic>
      <p:cxnSp>
        <p:nvCxnSpPr>
          <p:cNvPr id="158" name="Straight Arrow Connector 157">
            <a:extLst>
              <a:ext uri="{FF2B5EF4-FFF2-40B4-BE49-F238E27FC236}">
                <a16:creationId xmlns:a16="http://schemas.microsoft.com/office/drawing/2014/main" id="{EDAD953B-794A-7195-5822-3734A7015611}"/>
              </a:ext>
              <a:ext uri="{C183D7F6-B498-43B3-948B-1728B52AA6E4}">
                <adec:decorative xmlns:adec="http://schemas.microsoft.com/office/drawing/2017/decorative" val="1"/>
              </a:ext>
            </a:extLst>
          </p:cNvPr>
          <p:cNvCxnSpPr>
            <a:cxnSpLocks/>
          </p:cNvCxnSpPr>
          <p:nvPr/>
        </p:nvCxnSpPr>
        <p:spPr>
          <a:xfrm flipH="1">
            <a:off x="7406595" y="4461789"/>
            <a:ext cx="430120"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pic>
        <p:nvPicPr>
          <p:cNvPr id="143" name="Graphic 142">
            <a:extLst>
              <a:ext uri="{FF2B5EF4-FFF2-40B4-BE49-F238E27FC236}">
                <a16:creationId xmlns:a16="http://schemas.microsoft.com/office/drawing/2014/main" id="{FA6B3813-F3BD-0A5F-52BC-3CB9785FC6F4}"/>
              </a:ext>
              <a:ext uri="{C183D7F6-B498-43B3-948B-1728B52AA6E4}">
                <adec:decorative xmlns:adec="http://schemas.microsoft.com/office/drawing/2017/decorative" val="1"/>
              </a:ext>
            </a:extLst>
          </p:cNvPr>
          <p:cNvPicPr>
            <a:picLocks/>
          </p:cNvPicPr>
          <p:nvPr/>
        </p:nvPicPr>
        <p:blipFill rotWithShape="1">
          <a:blip r:embed="rId17">
            <a:extLst>
              <a:ext uri="{96DAC541-7B7A-43D3-8B79-37D633B846F1}">
                <asvg:svgBlip xmlns:asvg="http://schemas.microsoft.com/office/drawing/2016/SVG/main" r:embed="rId18"/>
              </a:ext>
            </a:extLst>
          </a:blip>
          <a:srcRect l="-5296" r="-5296"/>
          <a:stretch/>
        </p:blipFill>
        <p:spPr>
          <a:xfrm>
            <a:off x="7983654" y="4217198"/>
            <a:ext cx="463303" cy="460235"/>
          </a:xfrm>
          <a:prstGeom prst="rect">
            <a:avLst/>
          </a:prstGeom>
          <a:effectLst/>
        </p:spPr>
      </p:pic>
      <p:sp>
        <p:nvSpPr>
          <p:cNvPr id="145" name="Rounded Rectangle 14">
            <a:extLst>
              <a:ext uri="{FF2B5EF4-FFF2-40B4-BE49-F238E27FC236}">
                <a16:creationId xmlns:a16="http://schemas.microsoft.com/office/drawing/2014/main" id="{13EE8B5D-288C-CF23-DDF2-05E803D6DF17}"/>
              </a:ext>
              <a:ext uri="{C183D7F6-B498-43B3-948B-1728B52AA6E4}">
                <adec:decorative xmlns:adec="http://schemas.microsoft.com/office/drawing/2017/decorative" val="0"/>
              </a:ext>
            </a:extLst>
          </p:cNvPr>
          <p:cNvSpPr/>
          <p:nvPr/>
        </p:nvSpPr>
        <p:spPr>
          <a:xfrm>
            <a:off x="7113567" y="4709917"/>
            <a:ext cx="1016177" cy="159841"/>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COPY INTO DW</a:t>
            </a:r>
            <a:endParaRPr lang="en-US" sz="1000">
              <a:latin typeface="+mj-lt"/>
            </a:endParaRPr>
          </a:p>
        </p:txBody>
      </p:sp>
      <p:sp>
        <p:nvSpPr>
          <p:cNvPr id="156" name="Graphic 153">
            <a:extLst>
              <a:ext uri="{FF2B5EF4-FFF2-40B4-BE49-F238E27FC236}">
                <a16:creationId xmlns:a16="http://schemas.microsoft.com/office/drawing/2014/main" id="{DFAFE491-580B-2ECA-B8D3-B41AACFCFB09}"/>
              </a:ext>
              <a:ext uri="{C183D7F6-B498-43B3-948B-1728B52AA6E4}">
                <adec:decorative xmlns:adec="http://schemas.microsoft.com/office/drawing/2017/decorative" val="1"/>
              </a:ext>
            </a:extLst>
          </p:cNvPr>
          <p:cNvSpPr/>
          <p:nvPr/>
        </p:nvSpPr>
        <p:spPr>
          <a:xfrm>
            <a:off x="7406925" y="5186685"/>
            <a:ext cx="429460" cy="429460"/>
          </a:xfrm>
          <a:custGeom>
            <a:avLst/>
            <a:gdLst>
              <a:gd name="connsiteX0" fmla="*/ 214730 w 429460"/>
              <a:gd name="connsiteY0" fmla="*/ 0 h 429460"/>
              <a:gd name="connsiteX1" fmla="*/ 429461 w 429460"/>
              <a:gd name="connsiteY1" fmla="*/ 214730 h 429460"/>
              <a:gd name="connsiteX2" fmla="*/ 214730 w 429460"/>
              <a:gd name="connsiteY2" fmla="*/ 429461 h 429460"/>
              <a:gd name="connsiteX3" fmla="*/ 0 w 429460"/>
              <a:gd name="connsiteY3" fmla="*/ 214730 h 429460"/>
              <a:gd name="connsiteX4" fmla="*/ 214730 w 429460"/>
              <a:gd name="connsiteY4" fmla="*/ 0 h 429460"/>
              <a:gd name="connsiteX5" fmla="*/ 283874 w 429460"/>
              <a:gd name="connsiteY5" fmla="*/ 149667 h 429460"/>
              <a:gd name="connsiteX6" fmla="*/ 187889 w 429460"/>
              <a:gd name="connsiteY6" fmla="*/ 245652 h 429460"/>
              <a:gd name="connsiteX7" fmla="*/ 145587 w 429460"/>
              <a:gd name="connsiteY7" fmla="*/ 203350 h 429460"/>
              <a:gd name="connsiteX8" fmla="*/ 122826 w 429460"/>
              <a:gd name="connsiteY8" fmla="*/ 204153 h 429460"/>
              <a:gd name="connsiteX9" fmla="*/ 122826 w 429460"/>
              <a:gd name="connsiteY9" fmla="*/ 226111 h 429460"/>
              <a:gd name="connsiteX10" fmla="*/ 176508 w 429460"/>
              <a:gd name="connsiteY10" fmla="*/ 279794 h 429460"/>
              <a:gd name="connsiteX11" fmla="*/ 199270 w 429460"/>
              <a:gd name="connsiteY11" fmla="*/ 279794 h 429460"/>
              <a:gd name="connsiteX12" fmla="*/ 306635 w 429460"/>
              <a:gd name="connsiteY12" fmla="*/ 172429 h 429460"/>
              <a:gd name="connsiteX13" fmla="*/ 307439 w 429460"/>
              <a:gd name="connsiteY13" fmla="*/ 149667 h 429460"/>
              <a:gd name="connsiteX14" fmla="*/ 284677 w 429460"/>
              <a:gd name="connsiteY14" fmla="*/ 148864 h 429460"/>
              <a:gd name="connsiteX15" fmla="*/ 283874 w 429460"/>
              <a:gd name="connsiteY15" fmla="*/ 149667 h 42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60" h="429460">
                <a:moveTo>
                  <a:pt x="214730" y="0"/>
                </a:moveTo>
                <a:cubicBezTo>
                  <a:pt x="333326" y="0"/>
                  <a:pt x="429461" y="96135"/>
                  <a:pt x="429461" y="214730"/>
                </a:cubicBezTo>
                <a:cubicBezTo>
                  <a:pt x="429461" y="333326"/>
                  <a:pt x="333326" y="429461"/>
                  <a:pt x="214730" y="429461"/>
                </a:cubicBezTo>
                <a:cubicBezTo>
                  <a:pt x="96135" y="429461"/>
                  <a:pt x="0" y="333326"/>
                  <a:pt x="0" y="214730"/>
                </a:cubicBezTo>
                <a:cubicBezTo>
                  <a:pt x="0" y="96135"/>
                  <a:pt x="96135" y="0"/>
                  <a:pt x="214730" y="0"/>
                </a:cubicBezTo>
                <a:close/>
                <a:moveTo>
                  <a:pt x="283874" y="149667"/>
                </a:moveTo>
                <a:lnTo>
                  <a:pt x="187889" y="245652"/>
                </a:lnTo>
                <a:lnTo>
                  <a:pt x="145587" y="203350"/>
                </a:lnTo>
                <a:cubicBezTo>
                  <a:pt x="139080" y="197286"/>
                  <a:pt x="128889" y="197646"/>
                  <a:pt x="122826" y="204153"/>
                </a:cubicBezTo>
                <a:cubicBezTo>
                  <a:pt x="117063" y="210338"/>
                  <a:pt x="117063" y="219926"/>
                  <a:pt x="122826" y="226111"/>
                </a:cubicBezTo>
                <a:lnTo>
                  <a:pt x="176508" y="279794"/>
                </a:lnTo>
                <a:cubicBezTo>
                  <a:pt x="182796" y="286074"/>
                  <a:pt x="192982" y="286074"/>
                  <a:pt x="199270" y="279794"/>
                </a:cubicBezTo>
                <a:lnTo>
                  <a:pt x="306635" y="172429"/>
                </a:lnTo>
                <a:cubicBezTo>
                  <a:pt x="313142" y="166365"/>
                  <a:pt x="313502" y="156174"/>
                  <a:pt x="307439" y="149667"/>
                </a:cubicBezTo>
                <a:cubicBezTo>
                  <a:pt x="301375" y="143160"/>
                  <a:pt x="291184" y="142800"/>
                  <a:pt x="284677" y="148864"/>
                </a:cubicBezTo>
                <a:cubicBezTo>
                  <a:pt x="284400" y="149122"/>
                  <a:pt x="284132" y="149390"/>
                  <a:pt x="283874" y="149667"/>
                </a:cubicBezTo>
                <a:close/>
              </a:path>
            </a:pathLst>
          </a:custGeom>
          <a:solidFill>
            <a:schemeClr val="accent1"/>
          </a:soli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97" name="TextBox 96">
            <a:extLst>
              <a:ext uri="{FF2B5EF4-FFF2-40B4-BE49-F238E27FC236}">
                <a16:creationId xmlns:a16="http://schemas.microsoft.com/office/drawing/2014/main" id="{2B6BF1AD-7894-0F10-D41C-91CCF364FB6C}"/>
              </a:ext>
              <a:ext uri="{C183D7F6-B498-43B3-948B-1728B52AA6E4}">
                <adec:decorative xmlns:adec="http://schemas.microsoft.com/office/drawing/2017/decorative" val="0"/>
              </a:ext>
            </a:extLst>
          </p:cNvPr>
          <p:cNvSpPr txBox="1"/>
          <p:nvPr/>
        </p:nvSpPr>
        <p:spPr>
          <a:xfrm>
            <a:off x="6334160" y="5641467"/>
            <a:ext cx="2574991" cy="276999"/>
          </a:xfrm>
          <a:prstGeom prst="rect">
            <a:avLst/>
          </a:prstGeom>
          <a:noFill/>
        </p:spPr>
        <p:txBody>
          <a:bodyPr wrap="square">
            <a:spAutoFit/>
          </a:bodyPr>
          <a:lstStyle/>
          <a:p>
            <a:pPr algn="ctr"/>
            <a:r>
              <a:rPr lang="en-US" sz="1200" b="1">
                <a:ln w="3175">
                  <a:noFill/>
                </a:ln>
                <a:solidFill>
                  <a:schemeClr val="accent1"/>
                </a:solidFill>
                <a:latin typeface="Segoe UI Semibold"/>
                <a:cs typeface="Segoe UI" pitchFamily="34" charset="0"/>
              </a:rPr>
              <a:t>Trusted Workspace Access</a:t>
            </a:r>
            <a:endParaRPr lang="en-NL" sz="1200" b="1">
              <a:ln w="3175">
                <a:noFill/>
              </a:ln>
              <a:solidFill>
                <a:schemeClr val="accent1"/>
              </a:solidFill>
              <a:latin typeface="Segoe UI Semibold"/>
              <a:cs typeface="Segoe UI" pitchFamily="34" charset="0"/>
            </a:endParaRPr>
          </a:p>
        </p:txBody>
      </p:sp>
      <p:sp>
        <p:nvSpPr>
          <p:cNvPr id="62" name="Rounded Rectangle 18">
            <a:extLst>
              <a:ext uri="{FF2B5EF4-FFF2-40B4-BE49-F238E27FC236}">
                <a16:creationId xmlns:a16="http://schemas.microsoft.com/office/drawing/2014/main" id="{D2309114-5C60-2812-0C83-271593977F7D}"/>
              </a:ext>
              <a:ext uri="{C183D7F6-B498-43B3-948B-1728B52AA6E4}">
                <adec:decorative xmlns:adec="http://schemas.microsoft.com/office/drawing/2017/decorative" val="0"/>
              </a:ext>
            </a:extLst>
          </p:cNvPr>
          <p:cNvSpPr/>
          <p:nvPr/>
        </p:nvSpPr>
        <p:spPr bwMode="auto">
          <a:xfrm>
            <a:off x="7235325" y="6047296"/>
            <a:ext cx="772660" cy="272201"/>
          </a:xfrm>
          <a:prstGeom prst="roundRect">
            <a:avLst>
              <a:gd name="adj" fmla="val 28165"/>
            </a:avLst>
          </a:prstGeom>
          <a:gradFill flip="none" rotWithShape="1">
            <a:gsLst>
              <a:gs pos="80000">
                <a:srgbClr val="0A6BBA"/>
              </a:gs>
              <a:gs pos="0">
                <a:srgbClr val="31858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73479" tIns="36739" rIns="73479" bIns="36739" numCol="1" spcCol="0" rtlCol="0" fromWordArt="0" anchor="ctr" anchorCtr="0" forceAA="0" compatLnSpc="1">
            <a:prstTxWarp prst="textNoShape">
              <a:avLst/>
            </a:prstTxWarp>
            <a:spAutoFit/>
          </a:bodyPr>
          <a:lstStyle/>
          <a:p>
            <a:pPr algn="ctr"/>
            <a:r>
              <a:rPr lang="en-US" sz="1000">
                <a:latin typeface="+mj-lt"/>
              </a:rPr>
              <a:t>All F SKUs</a:t>
            </a:r>
          </a:p>
        </p:txBody>
      </p:sp>
      <p:sp>
        <p:nvSpPr>
          <p:cNvPr id="6" name="Rounded Rectangle 5" descr="Section 5">
            <a:extLst>
              <a:ext uri="{FF2B5EF4-FFF2-40B4-BE49-F238E27FC236}">
                <a16:creationId xmlns:a16="http://schemas.microsoft.com/office/drawing/2014/main" id="{5DDA2245-3C78-1D52-62E9-1E4BF382D893}"/>
              </a:ext>
              <a:ext uri="{C183D7F6-B498-43B3-948B-1728B52AA6E4}">
                <adec:decorative xmlns:adec="http://schemas.microsoft.com/office/drawing/2017/decorative" val="0"/>
              </a:ext>
            </a:extLst>
          </p:cNvPr>
          <p:cNvSpPr/>
          <p:nvPr/>
        </p:nvSpPr>
        <p:spPr bwMode="auto">
          <a:xfrm>
            <a:off x="9091697" y="1929950"/>
            <a:ext cx="2539720" cy="4251600"/>
          </a:xfrm>
          <a:prstGeom prst="roundRect">
            <a:avLst>
              <a:gd name="adj" fmla="val 5906"/>
            </a:avLst>
          </a:prstGeom>
          <a:noFill/>
          <a:ln w="12700" cap="rnd">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79" name="Rounded Rectangle 14">
            <a:extLst>
              <a:ext uri="{FF2B5EF4-FFF2-40B4-BE49-F238E27FC236}">
                <a16:creationId xmlns:a16="http://schemas.microsoft.com/office/drawing/2014/main" id="{4980D08A-52A5-D88B-FFCC-6FE74BDDB06E}"/>
              </a:ext>
              <a:ext uri="{C183D7F6-B498-43B3-948B-1728B52AA6E4}">
                <adec:decorative xmlns:adec="http://schemas.microsoft.com/office/drawing/2017/decorative" val="0"/>
              </a:ext>
            </a:extLst>
          </p:cNvPr>
          <p:cNvSpPr/>
          <p:nvPr/>
        </p:nvSpPr>
        <p:spPr>
          <a:xfrm>
            <a:off x="9092768" y="2136147"/>
            <a:ext cx="2537578" cy="184666"/>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200" b="1">
                <a:ln w="3175">
                  <a:noFill/>
                </a:ln>
                <a:latin typeface="Segoe UI Semibold"/>
                <a:cs typeface="Segoe UI" pitchFamily="34" charset="0"/>
              </a:rPr>
              <a:t>OneLake Shortcuts</a:t>
            </a:r>
          </a:p>
        </p:txBody>
      </p:sp>
      <p:pic>
        <p:nvPicPr>
          <p:cNvPr id="162" name="Picture 2">
            <a:extLst>
              <a:ext uri="{FF2B5EF4-FFF2-40B4-BE49-F238E27FC236}">
                <a16:creationId xmlns:a16="http://schemas.microsoft.com/office/drawing/2014/main" id="{5CB1989A-ABFD-9B83-5F94-94B070AB4DB9}"/>
              </a:ext>
              <a:ext uri="{C183D7F6-B498-43B3-948B-1728B52AA6E4}">
                <adec:decorative xmlns:adec="http://schemas.microsoft.com/office/drawing/2017/decorative" val="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528878" y="2596904"/>
            <a:ext cx="326889" cy="395232"/>
          </a:xfrm>
          <a:prstGeom prst="rect">
            <a:avLst/>
          </a:prstGeom>
          <a:noFill/>
          <a:extLst>
            <a:ext uri="{909E8E84-426E-40DD-AFC4-6F175D3DCCD1}">
              <a14:hiddenFill xmlns:a14="http://schemas.microsoft.com/office/drawing/2010/main">
                <a:solidFill>
                  <a:srgbClr val="FFFFFF"/>
                </a:solidFill>
              </a14:hiddenFill>
            </a:ext>
          </a:extLst>
        </p:spPr>
      </p:pic>
      <p:sp>
        <p:nvSpPr>
          <p:cNvPr id="165" name="Rounded Rectangle 14">
            <a:extLst>
              <a:ext uri="{FF2B5EF4-FFF2-40B4-BE49-F238E27FC236}">
                <a16:creationId xmlns:a16="http://schemas.microsoft.com/office/drawing/2014/main" id="{1D94A024-3ECA-FF6B-67F2-0A98DF946638}"/>
              </a:ext>
              <a:ext uri="{C183D7F6-B498-43B3-948B-1728B52AA6E4}">
                <adec:decorative xmlns:adec="http://schemas.microsoft.com/office/drawing/2017/decorative" val="0"/>
              </a:ext>
            </a:extLst>
          </p:cNvPr>
          <p:cNvSpPr/>
          <p:nvPr/>
        </p:nvSpPr>
        <p:spPr>
          <a:xfrm>
            <a:off x="9266690" y="3031145"/>
            <a:ext cx="851265" cy="159841"/>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Amazon S3</a:t>
            </a:r>
            <a:endParaRPr lang="en-US" sz="1000">
              <a:latin typeface="+mj-lt"/>
            </a:endParaRPr>
          </a:p>
        </p:txBody>
      </p:sp>
      <p:cxnSp>
        <p:nvCxnSpPr>
          <p:cNvPr id="189" name="Straight Arrow Connector 188" descr="arrow to ">
            <a:extLst>
              <a:ext uri="{FF2B5EF4-FFF2-40B4-BE49-F238E27FC236}">
                <a16:creationId xmlns:a16="http://schemas.microsoft.com/office/drawing/2014/main" id="{49896535-527A-6BF9-BF43-1EA4793605DB}"/>
              </a:ext>
              <a:ext uri="{C183D7F6-B498-43B3-948B-1728B52AA6E4}">
                <adec:decorative xmlns:adec="http://schemas.microsoft.com/office/drawing/2017/decorative" val="0"/>
              </a:ext>
            </a:extLst>
          </p:cNvPr>
          <p:cNvCxnSpPr>
            <a:cxnSpLocks/>
          </p:cNvCxnSpPr>
          <p:nvPr/>
        </p:nvCxnSpPr>
        <p:spPr>
          <a:xfrm flipH="1">
            <a:off x="10007595" y="2801447"/>
            <a:ext cx="220719"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pic>
        <p:nvPicPr>
          <p:cNvPr id="163" name="Picture 4">
            <a:extLst>
              <a:ext uri="{FF2B5EF4-FFF2-40B4-BE49-F238E27FC236}">
                <a16:creationId xmlns:a16="http://schemas.microsoft.com/office/drawing/2014/main" id="{FAC2F921-32FA-7B59-449B-35B2381245F7}"/>
              </a:ext>
              <a:ext uri="{C183D7F6-B498-43B3-948B-1728B52AA6E4}">
                <adec:decorative xmlns:adec="http://schemas.microsoft.com/office/drawing/2017/decorative" val="1"/>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494706" y="3506410"/>
            <a:ext cx="395233" cy="395233"/>
          </a:xfrm>
          <a:prstGeom prst="rect">
            <a:avLst/>
          </a:prstGeom>
          <a:noFill/>
          <a:extLst>
            <a:ext uri="{909E8E84-426E-40DD-AFC4-6F175D3DCCD1}">
              <a14:hiddenFill xmlns:a14="http://schemas.microsoft.com/office/drawing/2010/main">
                <a:solidFill>
                  <a:srgbClr val="FFFFFF"/>
                </a:solidFill>
              </a14:hiddenFill>
            </a:ext>
          </a:extLst>
        </p:spPr>
      </p:pic>
      <p:sp>
        <p:nvSpPr>
          <p:cNvPr id="166" name="Rounded Rectangle 14">
            <a:extLst>
              <a:ext uri="{FF2B5EF4-FFF2-40B4-BE49-F238E27FC236}">
                <a16:creationId xmlns:a16="http://schemas.microsoft.com/office/drawing/2014/main" id="{BE3A5787-2287-9B7E-8FD7-F32F2BB154DB}"/>
              </a:ext>
              <a:ext uri="{C183D7F6-B498-43B3-948B-1728B52AA6E4}">
                <adec:decorative xmlns:adec="http://schemas.microsoft.com/office/drawing/2017/decorative" val="0"/>
              </a:ext>
            </a:extLst>
          </p:cNvPr>
          <p:cNvSpPr/>
          <p:nvPr/>
        </p:nvSpPr>
        <p:spPr>
          <a:xfrm>
            <a:off x="9266690" y="3941512"/>
            <a:ext cx="851265" cy="159841"/>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GCS</a:t>
            </a:r>
            <a:endParaRPr lang="en-US" sz="1000">
              <a:latin typeface="+mj-lt"/>
            </a:endParaRPr>
          </a:p>
        </p:txBody>
      </p:sp>
      <p:cxnSp>
        <p:nvCxnSpPr>
          <p:cNvPr id="190" name="Straight Arrow Connector 189" descr="arrow to ">
            <a:extLst>
              <a:ext uri="{FF2B5EF4-FFF2-40B4-BE49-F238E27FC236}">
                <a16:creationId xmlns:a16="http://schemas.microsoft.com/office/drawing/2014/main" id="{021D110D-0072-DFFB-E701-188463C61738}"/>
              </a:ext>
              <a:ext uri="{C183D7F6-B498-43B3-948B-1728B52AA6E4}">
                <adec:decorative xmlns:adec="http://schemas.microsoft.com/office/drawing/2017/decorative" val="0"/>
              </a:ext>
            </a:extLst>
          </p:cNvPr>
          <p:cNvCxnSpPr>
            <a:cxnSpLocks/>
          </p:cNvCxnSpPr>
          <p:nvPr/>
        </p:nvCxnSpPr>
        <p:spPr>
          <a:xfrm flipH="1">
            <a:off x="10007595" y="3706215"/>
            <a:ext cx="220719"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pic>
        <p:nvPicPr>
          <p:cNvPr id="174" name="Picture 173">
            <a:extLst>
              <a:ext uri="{FF2B5EF4-FFF2-40B4-BE49-F238E27FC236}">
                <a16:creationId xmlns:a16="http://schemas.microsoft.com/office/drawing/2014/main" id="{D7363C42-9DB6-55B4-DDF9-09D00C4FFCA3}"/>
              </a:ext>
              <a:ext uri="{C183D7F6-B498-43B3-948B-1728B52AA6E4}">
                <adec:decorative xmlns:adec="http://schemas.microsoft.com/office/drawing/2017/decorative" val="1"/>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l="-7916" r="-7916"/>
          <a:stretch/>
        </p:blipFill>
        <p:spPr>
          <a:xfrm>
            <a:off x="10957504" y="3371912"/>
            <a:ext cx="545257" cy="471185"/>
          </a:xfrm>
          <a:prstGeom prst="rect">
            <a:avLst/>
          </a:prstGeom>
        </p:spPr>
      </p:pic>
      <p:sp>
        <p:nvSpPr>
          <p:cNvPr id="173" name="Rounded Rectangle 45">
            <a:extLst>
              <a:ext uri="{FF2B5EF4-FFF2-40B4-BE49-F238E27FC236}">
                <a16:creationId xmlns:a16="http://schemas.microsoft.com/office/drawing/2014/main" id="{9D7744BE-650D-9823-0494-407B2D804F7D}"/>
              </a:ext>
              <a:ext uri="{C183D7F6-B498-43B3-948B-1728B52AA6E4}">
                <adec:decorative xmlns:adec="http://schemas.microsoft.com/office/drawing/2017/decorative" val="0"/>
              </a:ext>
            </a:extLst>
          </p:cNvPr>
          <p:cNvSpPr/>
          <p:nvPr/>
        </p:nvSpPr>
        <p:spPr>
          <a:xfrm>
            <a:off x="10877088" y="3872481"/>
            <a:ext cx="705386" cy="219611"/>
          </a:xfrm>
          <a:prstGeom prst="roundRect">
            <a:avLst>
              <a:gd name="adj" fmla="val 4528"/>
            </a:avLst>
          </a:prstGeom>
          <a:noFill/>
          <a:ln>
            <a:noFill/>
          </a:ln>
        </p:spPr>
        <p:style>
          <a:lnRef idx="0">
            <a:scrgbClr r="0" g="0" b="0"/>
          </a:lnRef>
          <a:fillRef idx="0">
            <a:scrgbClr r="0" g="0" b="0"/>
          </a:fillRef>
          <a:effectRef idx="0">
            <a:scrgbClr r="0" g="0" b="0"/>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Segoe UI"/>
              </a:rPr>
              <a:t>OneLake</a:t>
            </a:r>
            <a:endParaRPr lang="en-US" sz="1400" b="0" i="0" u="none" strike="noStrike" kern="1200" cap="none" spc="0" normalizeH="0" baseline="0" noProof="0">
              <a:ln>
                <a:noFill/>
              </a:ln>
              <a:solidFill>
                <a:srgbClr val="000000"/>
              </a:solidFill>
              <a:effectLst/>
              <a:uLnTx/>
              <a:uFillTx/>
              <a:latin typeface="+mj-lt"/>
              <a:cs typeface="Segoe UI"/>
            </a:endParaRPr>
          </a:p>
        </p:txBody>
      </p:sp>
      <p:pic>
        <p:nvPicPr>
          <p:cNvPr id="164" name="Picture 163">
            <a:extLst>
              <a:ext uri="{FF2B5EF4-FFF2-40B4-BE49-F238E27FC236}">
                <a16:creationId xmlns:a16="http://schemas.microsoft.com/office/drawing/2014/main" id="{A476A0ED-2F6F-B1C2-7E96-99D93A1F59B4}"/>
              </a:ext>
              <a:ext uri="{C183D7F6-B498-43B3-948B-1728B52AA6E4}">
                <adec:decorative xmlns:adec="http://schemas.microsoft.com/office/drawing/2017/decorative" val="1"/>
              </a:ext>
            </a:extLst>
          </p:cNvPr>
          <p:cNvPicPr>
            <a:picLocks noChangeAspect="1"/>
          </p:cNvPicPr>
          <p:nvPr/>
        </p:nvPicPr>
        <p:blipFill>
          <a:blip r:embed="rId22"/>
          <a:stretch>
            <a:fillRect/>
          </a:stretch>
        </p:blipFill>
        <p:spPr>
          <a:xfrm>
            <a:off x="9545351" y="4440831"/>
            <a:ext cx="293943" cy="444723"/>
          </a:xfrm>
          <a:prstGeom prst="rect">
            <a:avLst/>
          </a:prstGeom>
        </p:spPr>
      </p:pic>
      <p:sp>
        <p:nvSpPr>
          <p:cNvPr id="167" name="Rounded Rectangle 14">
            <a:extLst>
              <a:ext uri="{FF2B5EF4-FFF2-40B4-BE49-F238E27FC236}">
                <a16:creationId xmlns:a16="http://schemas.microsoft.com/office/drawing/2014/main" id="{C94DA944-C37F-D7D2-884B-3C07FD9DCD63}"/>
              </a:ext>
              <a:ext uri="{C183D7F6-B498-43B3-948B-1728B52AA6E4}">
                <adec:decorative xmlns:adec="http://schemas.microsoft.com/office/drawing/2017/decorative" val="0"/>
              </a:ext>
            </a:extLst>
          </p:cNvPr>
          <p:cNvSpPr/>
          <p:nvPr/>
        </p:nvSpPr>
        <p:spPr>
          <a:xfrm>
            <a:off x="9245822" y="4942340"/>
            <a:ext cx="893000" cy="31968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On-prem </a:t>
            </a:r>
          </a:p>
          <a:p>
            <a:pPr algn="ctr" defTabSz="914400">
              <a:defRPr/>
            </a:pPr>
            <a:r>
              <a:rPr lang="en-US" sz="1000" kern="0">
                <a:latin typeface="+mj-lt"/>
                <a:cs typeface="Segoe UI Semibold"/>
              </a:rPr>
              <a:t>S3 compatible</a:t>
            </a:r>
            <a:endParaRPr lang="en-US" sz="1000">
              <a:latin typeface="+mj-lt"/>
            </a:endParaRPr>
          </a:p>
        </p:txBody>
      </p:sp>
      <p:cxnSp>
        <p:nvCxnSpPr>
          <p:cNvPr id="191" name="Straight Arrow Connector 190" descr="arrow to ">
            <a:extLst>
              <a:ext uri="{FF2B5EF4-FFF2-40B4-BE49-F238E27FC236}">
                <a16:creationId xmlns:a16="http://schemas.microsoft.com/office/drawing/2014/main" id="{89CC6E3F-2F0E-9E97-E46E-5A866F9D83FE}"/>
              </a:ext>
              <a:ext uri="{C183D7F6-B498-43B3-948B-1728B52AA6E4}">
                <adec:decorative xmlns:adec="http://schemas.microsoft.com/office/drawing/2017/decorative" val="0"/>
              </a:ext>
            </a:extLst>
          </p:cNvPr>
          <p:cNvCxnSpPr>
            <a:cxnSpLocks/>
          </p:cNvCxnSpPr>
          <p:nvPr/>
        </p:nvCxnSpPr>
        <p:spPr>
          <a:xfrm flipH="1">
            <a:off x="10007595" y="4695603"/>
            <a:ext cx="220719"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pic>
        <p:nvPicPr>
          <p:cNvPr id="168" name="Graphic 167">
            <a:extLst>
              <a:ext uri="{FF2B5EF4-FFF2-40B4-BE49-F238E27FC236}">
                <a16:creationId xmlns:a16="http://schemas.microsoft.com/office/drawing/2014/main" id="{C790FF9E-AB39-2BF3-9388-20DB73E9F981}"/>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56693" y="5391059"/>
            <a:ext cx="409729" cy="390253"/>
          </a:xfrm>
          <a:prstGeom prst="rect">
            <a:avLst/>
          </a:prstGeom>
        </p:spPr>
      </p:pic>
      <p:sp>
        <p:nvSpPr>
          <p:cNvPr id="169" name="Rounded Rectangle 14">
            <a:extLst>
              <a:ext uri="{FF2B5EF4-FFF2-40B4-BE49-F238E27FC236}">
                <a16:creationId xmlns:a16="http://schemas.microsoft.com/office/drawing/2014/main" id="{C6B06AB3-91DA-1E51-D50C-AF7C086C9D19}"/>
              </a:ext>
              <a:ext uri="{C183D7F6-B498-43B3-948B-1728B52AA6E4}">
                <adec:decorative xmlns:adec="http://schemas.microsoft.com/office/drawing/2017/decorative" val="0"/>
              </a:ext>
            </a:extLst>
          </p:cNvPr>
          <p:cNvSpPr/>
          <p:nvPr/>
        </p:nvSpPr>
        <p:spPr>
          <a:xfrm>
            <a:off x="9665774" y="5845227"/>
            <a:ext cx="1391566" cy="159841"/>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rPr>
              <a:t>On-Prem Data Gateway</a:t>
            </a:r>
            <a:endParaRPr lang="en-US" sz="1000" kern="0">
              <a:latin typeface="+mj-lt"/>
              <a:cs typeface="Segoe UI Semibold"/>
            </a:endParaRPr>
          </a:p>
        </p:txBody>
      </p:sp>
      <p:pic>
        <p:nvPicPr>
          <p:cNvPr id="4" name="Graphic 3">
            <a:extLst>
              <a:ext uri="{FF2B5EF4-FFF2-40B4-BE49-F238E27FC236}">
                <a16:creationId xmlns:a16="http://schemas.microsoft.com/office/drawing/2014/main" id="{400DD573-07F2-659D-29F4-89F5FD55F63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275840" y="2564715"/>
            <a:ext cx="457223" cy="473465"/>
          </a:xfrm>
          <a:prstGeom prst="rect">
            <a:avLst/>
          </a:prstGeom>
        </p:spPr>
      </p:pic>
      <p:pic>
        <p:nvPicPr>
          <p:cNvPr id="8" name="Graphic 7">
            <a:extLst>
              <a:ext uri="{FF2B5EF4-FFF2-40B4-BE49-F238E27FC236}">
                <a16:creationId xmlns:a16="http://schemas.microsoft.com/office/drawing/2014/main" id="{A909246D-3503-7990-1DAA-350939E8062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275840" y="3446145"/>
            <a:ext cx="457223" cy="473465"/>
          </a:xfrm>
          <a:prstGeom prst="rect">
            <a:avLst/>
          </a:prstGeom>
        </p:spPr>
      </p:pic>
      <p:pic>
        <p:nvPicPr>
          <p:cNvPr id="9" name="Graphic 8">
            <a:extLst>
              <a:ext uri="{FF2B5EF4-FFF2-40B4-BE49-F238E27FC236}">
                <a16:creationId xmlns:a16="http://schemas.microsoft.com/office/drawing/2014/main" id="{3D8321BD-1D2B-9996-F8D0-A2FFD5E293A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275840" y="4427768"/>
            <a:ext cx="457223" cy="473465"/>
          </a:xfrm>
          <a:prstGeom prst="rect">
            <a:avLst/>
          </a:prstGeom>
        </p:spPr>
      </p:pic>
      <p:pic>
        <p:nvPicPr>
          <p:cNvPr id="10" name="Graphic 9">
            <a:extLst>
              <a:ext uri="{FF2B5EF4-FFF2-40B4-BE49-F238E27FC236}">
                <a16:creationId xmlns:a16="http://schemas.microsoft.com/office/drawing/2014/main" id="{162985D2-0855-E4D3-0C9D-E83FE76405D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941985" y="2253038"/>
            <a:ext cx="457223" cy="473465"/>
          </a:xfrm>
          <a:prstGeom prst="rect">
            <a:avLst/>
          </a:prstGeom>
        </p:spPr>
      </p:pic>
      <p:pic>
        <p:nvPicPr>
          <p:cNvPr id="11" name="Graphic 10">
            <a:extLst>
              <a:ext uri="{FF2B5EF4-FFF2-40B4-BE49-F238E27FC236}">
                <a16:creationId xmlns:a16="http://schemas.microsoft.com/office/drawing/2014/main" id="{AEEC7F6A-8EEF-3B88-78CF-71D9FAE1ACE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900742" y="3486979"/>
            <a:ext cx="492241" cy="511645"/>
          </a:xfrm>
          <a:prstGeom prst="rect">
            <a:avLst/>
          </a:prstGeom>
        </p:spPr>
      </p:pic>
      <p:pic>
        <p:nvPicPr>
          <p:cNvPr id="12" name="Graphic 11">
            <a:extLst>
              <a:ext uri="{FF2B5EF4-FFF2-40B4-BE49-F238E27FC236}">
                <a16:creationId xmlns:a16="http://schemas.microsoft.com/office/drawing/2014/main" id="{D848E558-5CC9-492F-D867-121627E6AB8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906353" y="2325052"/>
            <a:ext cx="448688" cy="477970"/>
          </a:xfrm>
          <a:prstGeom prst="rect">
            <a:avLst/>
          </a:prstGeom>
        </p:spPr>
      </p:pic>
      <p:pic>
        <p:nvPicPr>
          <p:cNvPr id="22" name="Graphic 21">
            <a:extLst>
              <a:ext uri="{FF2B5EF4-FFF2-40B4-BE49-F238E27FC236}">
                <a16:creationId xmlns:a16="http://schemas.microsoft.com/office/drawing/2014/main" id="{DBF81531-3174-1274-A9A1-F8D3EA9CD7A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946252" y="3190391"/>
            <a:ext cx="448688" cy="477970"/>
          </a:xfrm>
          <a:prstGeom prst="rect">
            <a:avLst/>
          </a:prstGeom>
        </p:spPr>
      </p:pic>
      <p:sp>
        <p:nvSpPr>
          <p:cNvPr id="23" name="Graphic 1033">
            <a:extLst>
              <a:ext uri="{FF2B5EF4-FFF2-40B4-BE49-F238E27FC236}">
                <a16:creationId xmlns:a16="http://schemas.microsoft.com/office/drawing/2014/main" id="{94893D2D-AAD8-8DAA-3489-D61D888CCA32}"/>
              </a:ext>
            </a:extLst>
          </p:cNvPr>
          <p:cNvSpPr/>
          <p:nvPr/>
        </p:nvSpPr>
        <p:spPr>
          <a:xfrm>
            <a:off x="4973291" y="5078348"/>
            <a:ext cx="382351" cy="316541"/>
          </a:xfrm>
          <a:custGeom>
            <a:avLst/>
            <a:gdLst>
              <a:gd name="connsiteX0" fmla="*/ 83915 w 268509"/>
              <a:gd name="connsiteY0" fmla="*/ 236030 h 236029"/>
              <a:gd name="connsiteX1" fmla="*/ 0 w 268509"/>
              <a:gd name="connsiteY1" fmla="*/ 161830 h 236029"/>
              <a:gd name="connsiteX2" fmla="*/ 83915 w 268509"/>
              <a:gd name="connsiteY2" fmla="*/ 91345 h 236029"/>
              <a:gd name="connsiteX3" fmla="*/ 184595 w 268509"/>
              <a:gd name="connsiteY3" fmla="*/ 236030 h 236029"/>
              <a:gd name="connsiteX4" fmla="*/ 268510 w 268509"/>
              <a:gd name="connsiteY4" fmla="*/ 161830 h 236029"/>
              <a:gd name="connsiteX5" fmla="*/ 184595 w 268509"/>
              <a:gd name="connsiteY5" fmla="*/ 91345 h 236029"/>
              <a:gd name="connsiteX6" fmla="*/ 134207 w 268509"/>
              <a:gd name="connsiteY6" fmla="*/ 40100 h 236029"/>
              <a:gd name="connsiteX7" fmla="*/ 134207 w 268509"/>
              <a:gd name="connsiteY7" fmla="*/ 143637 h 236029"/>
              <a:gd name="connsiteX8" fmla="*/ 134207 w 268509"/>
              <a:gd name="connsiteY8" fmla="*/ 0 h 236029"/>
              <a:gd name="connsiteX9" fmla="*/ 114110 w 268509"/>
              <a:gd name="connsiteY9" fmla="*/ 20098 h 236029"/>
              <a:gd name="connsiteX10" fmla="*/ 134207 w 268509"/>
              <a:gd name="connsiteY10" fmla="*/ 40196 h 236029"/>
              <a:gd name="connsiteX11" fmla="*/ 154305 w 268509"/>
              <a:gd name="connsiteY11" fmla="*/ 20098 h 236029"/>
              <a:gd name="connsiteX12" fmla="*/ 134207 w 268509"/>
              <a:gd name="connsiteY12" fmla="*/ 0 h 236029"/>
              <a:gd name="connsiteX13" fmla="*/ 134207 w 268509"/>
              <a:gd name="connsiteY13" fmla="*/ 143637 h 236029"/>
              <a:gd name="connsiteX14" fmla="*/ 114110 w 268509"/>
              <a:gd name="connsiteY14" fmla="*/ 163735 h 236029"/>
              <a:gd name="connsiteX15" fmla="*/ 134207 w 268509"/>
              <a:gd name="connsiteY15" fmla="*/ 183833 h 236029"/>
              <a:gd name="connsiteX16" fmla="*/ 154305 w 268509"/>
              <a:gd name="connsiteY16" fmla="*/ 163735 h 236029"/>
              <a:gd name="connsiteX17" fmla="*/ 134207 w 268509"/>
              <a:gd name="connsiteY17" fmla="*/ 143637 h 23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8509" h="236029">
                <a:moveTo>
                  <a:pt x="83915" y="236030"/>
                </a:moveTo>
                <a:lnTo>
                  <a:pt x="0" y="161830"/>
                </a:lnTo>
                <a:lnTo>
                  <a:pt x="83915" y="91345"/>
                </a:lnTo>
                <a:moveTo>
                  <a:pt x="184595" y="236030"/>
                </a:moveTo>
                <a:lnTo>
                  <a:pt x="268510" y="161830"/>
                </a:lnTo>
                <a:lnTo>
                  <a:pt x="184595" y="91345"/>
                </a:lnTo>
                <a:moveTo>
                  <a:pt x="134207" y="40100"/>
                </a:moveTo>
                <a:lnTo>
                  <a:pt x="134207" y="143637"/>
                </a:lnTo>
                <a:moveTo>
                  <a:pt x="134207" y="0"/>
                </a:moveTo>
                <a:cubicBezTo>
                  <a:pt x="123158" y="0"/>
                  <a:pt x="114110" y="8954"/>
                  <a:pt x="114110" y="20098"/>
                </a:cubicBezTo>
                <a:cubicBezTo>
                  <a:pt x="114110" y="31242"/>
                  <a:pt x="123063" y="40196"/>
                  <a:pt x="134207" y="40196"/>
                </a:cubicBezTo>
                <a:cubicBezTo>
                  <a:pt x="145352" y="40196"/>
                  <a:pt x="154305" y="31242"/>
                  <a:pt x="154305" y="20098"/>
                </a:cubicBezTo>
                <a:cubicBezTo>
                  <a:pt x="154305" y="8954"/>
                  <a:pt x="145256" y="0"/>
                  <a:pt x="134207" y="0"/>
                </a:cubicBezTo>
                <a:close/>
                <a:moveTo>
                  <a:pt x="134207" y="143637"/>
                </a:moveTo>
                <a:cubicBezTo>
                  <a:pt x="123158" y="143637"/>
                  <a:pt x="114110" y="152591"/>
                  <a:pt x="114110" y="163735"/>
                </a:cubicBezTo>
                <a:cubicBezTo>
                  <a:pt x="114110" y="174784"/>
                  <a:pt x="123063" y="183833"/>
                  <a:pt x="134207" y="183833"/>
                </a:cubicBezTo>
                <a:cubicBezTo>
                  <a:pt x="145352" y="183833"/>
                  <a:pt x="154305" y="174879"/>
                  <a:pt x="154305" y="163735"/>
                </a:cubicBezTo>
                <a:cubicBezTo>
                  <a:pt x="154305" y="152591"/>
                  <a:pt x="145256" y="143637"/>
                  <a:pt x="134207" y="143637"/>
                </a:cubicBezTo>
                <a:close/>
              </a:path>
            </a:pathLst>
          </a:custGeom>
          <a:noFill/>
          <a:ln w="15875" cap="flat">
            <a:solidFill>
              <a:schemeClr val="tx1"/>
            </a:solidFill>
            <a:prstDash val="solid"/>
            <a:miter/>
          </a:ln>
        </p:spPr>
        <p:txBody>
          <a:bodyPr rtlCol="0" anchor="ctr"/>
          <a:lstStyle/>
          <a:p>
            <a:pPr defTabSz="932597">
              <a:defRPr/>
            </a:pPr>
            <a:endParaRPr lang="en-US" sz="1836">
              <a:solidFill>
                <a:srgbClr val="3C3C41"/>
              </a:solidFill>
              <a:latin typeface="Segoe UI"/>
            </a:endParaRPr>
          </a:p>
        </p:txBody>
      </p:sp>
      <p:cxnSp>
        <p:nvCxnSpPr>
          <p:cNvPr id="24" name="Straight Connector 23">
            <a:extLst>
              <a:ext uri="{FF2B5EF4-FFF2-40B4-BE49-F238E27FC236}">
                <a16:creationId xmlns:a16="http://schemas.microsoft.com/office/drawing/2014/main" id="{C0FCE156-1D4F-3644-FCB7-CD72407EE96F}"/>
              </a:ext>
            </a:extLst>
          </p:cNvPr>
          <p:cNvCxnSpPr>
            <a:cxnSpLocks/>
          </p:cNvCxnSpPr>
          <p:nvPr/>
        </p:nvCxnSpPr>
        <p:spPr>
          <a:xfrm flipH="1">
            <a:off x="2063750" y="1594884"/>
            <a:ext cx="19001" cy="471384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72E8CE25-53DB-89AD-6110-9E105CB0C977}"/>
              </a:ext>
              <a:ext uri="{C183D7F6-B498-43B3-948B-1728B52AA6E4}">
                <adec:decorative xmlns:adec="http://schemas.microsoft.com/office/drawing/2017/decorative" val="1"/>
              </a:ext>
            </a:extLst>
          </p:cNvPr>
          <p:cNvSpPr txBox="1">
            <a:spLocks/>
          </p:cNvSpPr>
          <p:nvPr/>
        </p:nvSpPr>
        <p:spPr>
          <a:xfrm>
            <a:off x="792469" y="1645783"/>
            <a:ext cx="876124" cy="15388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100000"/>
              </a:lnSpc>
              <a:spcAft>
                <a:spcPts val="612"/>
              </a:spcAft>
              <a:defRPr/>
            </a:pPr>
            <a:r>
              <a:rPr lang="en-US" sz="1000" b="1" spc="0">
                <a:solidFill>
                  <a:schemeClr val="accent1"/>
                </a:solidFill>
              </a:rPr>
              <a:t>Inbound</a:t>
            </a:r>
          </a:p>
        </p:txBody>
      </p:sp>
      <p:sp>
        <p:nvSpPr>
          <p:cNvPr id="26" name="Title 1">
            <a:extLst>
              <a:ext uri="{FF2B5EF4-FFF2-40B4-BE49-F238E27FC236}">
                <a16:creationId xmlns:a16="http://schemas.microsoft.com/office/drawing/2014/main" id="{E3DBD65D-B38E-D6EE-C621-0B01285B66DA}"/>
              </a:ext>
              <a:ext uri="{C183D7F6-B498-43B3-948B-1728B52AA6E4}">
                <adec:decorative xmlns:adec="http://schemas.microsoft.com/office/drawing/2017/decorative" val="1"/>
              </a:ext>
            </a:extLst>
          </p:cNvPr>
          <p:cNvSpPr txBox="1">
            <a:spLocks/>
          </p:cNvSpPr>
          <p:nvPr/>
        </p:nvSpPr>
        <p:spPr>
          <a:xfrm>
            <a:off x="2581654" y="1634070"/>
            <a:ext cx="1104186" cy="15388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100000"/>
              </a:lnSpc>
              <a:spcAft>
                <a:spcPts val="612"/>
              </a:spcAft>
              <a:defRPr/>
            </a:pPr>
            <a:r>
              <a:rPr lang="en-US" sz="1000" b="1" spc="0">
                <a:solidFill>
                  <a:schemeClr val="accent1"/>
                </a:solidFill>
              </a:rPr>
              <a:t>Outbound</a:t>
            </a:r>
          </a:p>
        </p:txBody>
      </p:sp>
      <p:sp>
        <p:nvSpPr>
          <p:cNvPr id="27" name="Rounded Rectangle 18">
            <a:extLst>
              <a:ext uri="{FF2B5EF4-FFF2-40B4-BE49-F238E27FC236}">
                <a16:creationId xmlns:a16="http://schemas.microsoft.com/office/drawing/2014/main" id="{8AD3E781-2710-2F98-15E3-895868422195}"/>
              </a:ext>
              <a:ext uri="{C183D7F6-B498-43B3-948B-1728B52AA6E4}">
                <adec:decorative xmlns:adec="http://schemas.microsoft.com/office/drawing/2017/decorative" val="0"/>
              </a:ext>
            </a:extLst>
          </p:cNvPr>
          <p:cNvSpPr/>
          <p:nvPr/>
        </p:nvSpPr>
        <p:spPr bwMode="auto">
          <a:xfrm>
            <a:off x="4778136" y="6036798"/>
            <a:ext cx="772660" cy="272201"/>
          </a:xfrm>
          <a:prstGeom prst="roundRect">
            <a:avLst>
              <a:gd name="adj" fmla="val 28165"/>
            </a:avLst>
          </a:prstGeom>
          <a:gradFill flip="none" rotWithShape="1">
            <a:gsLst>
              <a:gs pos="80000">
                <a:srgbClr val="0A6BBA"/>
              </a:gs>
              <a:gs pos="0">
                <a:srgbClr val="31858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73479" tIns="36739" rIns="73479" bIns="36739" numCol="1" spcCol="0" rtlCol="0" fromWordArt="0" anchor="ctr" anchorCtr="0" forceAA="0" compatLnSpc="1">
            <a:prstTxWarp prst="textNoShape">
              <a:avLst/>
            </a:prstTxWarp>
            <a:spAutoFit/>
          </a:bodyPr>
          <a:lstStyle/>
          <a:p>
            <a:pPr algn="ctr"/>
            <a:r>
              <a:rPr lang="en-US" sz="1000">
                <a:latin typeface="+mj-lt"/>
              </a:rPr>
              <a:t>All F SKUs</a:t>
            </a:r>
          </a:p>
        </p:txBody>
      </p:sp>
      <p:sp>
        <p:nvSpPr>
          <p:cNvPr id="35" name="Subtitle 2">
            <a:extLst>
              <a:ext uri="{FF2B5EF4-FFF2-40B4-BE49-F238E27FC236}">
                <a16:creationId xmlns:a16="http://schemas.microsoft.com/office/drawing/2014/main" id="{0BEF4068-0115-8A77-D6EA-A963244AEB27}"/>
              </a:ext>
            </a:extLst>
          </p:cNvPr>
          <p:cNvSpPr txBox="1">
            <a:spLocks/>
          </p:cNvSpPr>
          <p:nvPr/>
        </p:nvSpPr>
        <p:spPr>
          <a:xfrm>
            <a:off x="563563" y="1223009"/>
            <a:ext cx="11064557" cy="365126"/>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rgbClr val="000000"/>
                </a:solidFill>
                <a:latin typeface="Segoe Sans Text Light" pitchFamily="2" charset="0"/>
                <a:ea typeface="+mn-ea"/>
                <a:cs typeface="Segoe Sans Text Light" pitchFamily="2" charset="0"/>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a:solidFill>
                  <a:schemeClr val="tx1"/>
                </a:solidFill>
                <a:latin typeface="+mn-lt"/>
                <a:ea typeface="+mn-ea"/>
                <a:cs typeface="Segoe UI"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a:solidFill>
                  <a:schemeClr val="tx1"/>
                </a:solidFill>
                <a:latin typeface="+mn-lt"/>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How to connect/load data in the private network from Fabric</a:t>
            </a:r>
          </a:p>
        </p:txBody>
      </p:sp>
      <p:sp>
        <p:nvSpPr>
          <p:cNvPr id="32" name="Slide Number Placeholder 31">
            <a:extLst>
              <a:ext uri="{FF2B5EF4-FFF2-40B4-BE49-F238E27FC236}">
                <a16:creationId xmlns:a16="http://schemas.microsoft.com/office/drawing/2014/main" id="{E08BD9E9-A860-4868-BDE3-1CC006891DD6}"/>
              </a:ext>
            </a:extLst>
          </p:cNvPr>
          <p:cNvSpPr>
            <a:spLocks noGrp="1"/>
          </p:cNvSpPr>
          <p:nvPr>
            <p:ph type="sldNum" sz="quarter" idx="11"/>
          </p:nvPr>
        </p:nvSpPr>
        <p:spPr/>
        <p:txBody>
          <a:bodyPr/>
          <a:lstStyle/>
          <a:p>
            <a:fld id="{B1356FBF-028C-F74E-A7B4-9B8ED246DD1B}" type="slidenum">
              <a:rPr lang="en-US" smtClean="0"/>
              <a:pPr/>
              <a:t>118</a:t>
            </a:fld>
            <a:endParaRPr lang="en-US"/>
          </a:p>
        </p:txBody>
      </p:sp>
    </p:spTree>
    <p:extLst>
      <p:ext uri="{BB962C8B-B14F-4D97-AF65-F5344CB8AC3E}">
        <p14:creationId xmlns:p14="http://schemas.microsoft.com/office/powerpoint/2010/main" val="54511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28"/>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100"/>
                                  </p:stCondLst>
                                  <p:childTnLst>
                                    <p:animMotion origin="layout" path="M -1.45833E-6 4.81481E-6 L -1.45833E-6 0.03541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42" presetClass="path" presetSubtype="0" decel="100000" fill="hold" nodeType="withEffect">
                                  <p:stCondLst>
                                    <p:cond delay="100"/>
                                  </p:stCondLst>
                                  <p:childTnLst>
                                    <p:animMotion origin="layout" path="M -1.45833E-6 1.11111E-6 L -1.45833E-6 0.03542 " pathEditMode="relative" rAng="0" ptsTypes="AA">
                                      <p:cBhvr>
                                        <p:cTn id="19" dur="700" spd="-100000" fill="hold"/>
                                        <p:tgtEl>
                                          <p:spTgt spid="20"/>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42" presetClass="path" presetSubtype="0" decel="100000" fill="hold" grpId="1" nodeType="withEffect">
                                  <p:stCondLst>
                                    <p:cond delay="100"/>
                                  </p:stCondLst>
                                  <p:childTnLst>
                                    <p:animMotion origin="layout" path="M -1.45833E-6 3.7037E-6 L -1.45833E-6 0.03541 " pathEditMode="relative" rAng="0" ptsTypes="AA">
                                      <p:cBhvr>
                                        <p:cTn id="24" dur="700" spd="-100000" fill="hold"/>
                                        <p:tgtEl>
                                          <p:spTgt spid="21"/>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42" presetClass="path" presetSubtype="0" decel="100000" fill="hold" nodeType="withEffect">
                                  <p:stCondLst>
                                    <p:cond delay="100"/>
                                  </p:stCondLst>
                                  <p:childTnLst>
                                    <p:animMotion origin="layout" path="M -1.45833E-6 -2.96296E-6 L -1.45833E-6 0.03542 " pathEditMode="relative" rAng="0" ptsTypes="AA">
                                      <p:cBhvr>
                                        <p:cTn id="29" dur="700" spd="-100000" fill="hold"/>
                                        <p:tgtEl>
                                          <p:spTgt spid="15"/>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42" presetClass="path" presetSubtype="0" decel="100000" fill="hold" grpId="1" nodeType="withEffect">
                                  <p:stCondLst>
                                    <p:cond delay="100"/>
                                  </p:stCondLst>
                                  <p:childTnLst>
                                    <p:animMotion origin="layout" path="M -1.45833E-6 -3.33333E-6 L -1.45833E-6 0.03542 " pathEditMode="relative" rAng="0" ptsTypes="AA">
                                      <p:cBhvr>
                                        <p:cTn id="34" dur="700" spd="-100000" fill="hold"/>
                                        <p:tgtEl>
                                          <p:spTgt spid="14"/>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42" presetClass="path" presetSubtype="0" decel="100000" fill="hold" nodeType="withEffect">
                                  <p:stCondLst>
                                    <p:cond delay="100"/>
                                  </p:stCondLst>
                                  <p:childTnLst>
                                    <p:animMotion origin="layout" path="M -1.45833E-6 -2.22222E-6 L -1.45833E-6 0.03542 " pathEditMode="relative" rAng="0" ptsTypes="AA">
                                      <p:cBhvr>
                                        <p:cTn id="39" dur="700" spd="-100000" fill="hold"/>
                                        <p:tgtEl>
                                          <p:spTgt spid="19"/>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42" presetClass="path" presetSubtype="0" decel="100000" fill="hold" grpId="1" nodeType="withEffect">
                                  <p:stCondLst>
                                    <p:cond delay="100"/>
                                  </p:stCondLst>
                                  <p:childTnLst>
                                    <p:animMotion origin="layout" path="M -1.45833E-6 3.33333E-6 L -1.45833E-6 0.03541 " pathEditMode="relative" rAng="0" ptsTypes="AA">
                                      <p:cBhvr>
                                        <p:cTn id="44" dur="700" spd="-100000" fill="hold"/>
                                        <p:tgtEl>
                                          <p:spTgt spid="18"/>
                                        </p:tgtEl>
                                        <p:attrNameLst>
                                          <p:attrName>ppt_x</p:attrName>
                                          <p:attrName>ppt_y</p:attrName>
                                        </p:attrNameLst>
                                      </p:cBhvr>
                                      <p:rCtr x="0" y="1759"/>
                                    </p:animMotion>
                                  </p:childTnLst>
                                </p:cTn>
                              </p:par>
                              <p:par>
                                <p:cTn id="45" presetID="10" presetClass="entr" presetSubtype="0" fill="hold" nodeType="withEffect">
                                  <p:stCondLst>
                                    <p:cond delay="10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42" presetClass="path" presetSubtype="0" decel="100000" fill="hold" nodeType="withEffect">
                                  <p:stCondLst>
                                    <p:cond delay="100"/>
                                  </p:stCondLst>
                                  <p:childTnLst>
                                    <p:animMotion origin="layout" path="M -1.45833E-6 4.07407E-6 L -1.45833E-6 0.03541 " pathEditMode="relative" rAng="0" ptsTypes="AA">
                                      <p:cBhvr>
                                        <p:cTn id="49" dur="700" spd="-100000" fill="hold"/>
                                        <p:tgtEl>
                                          <p:spTgt spid="17"/>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42" presetClass="path" presetSubtype="0" decel="100000" fill="hold" grpId="1" nodeType="withEffect">
                                  <p:stCondLst>
                                    <p:cond delay="100"/>
                                  </p:stCondLst>
                                  <p:childTnLst>
                                    <p:animMotion origin="layout" path="M -1.45833E-6 -3.33333E-6 L -1.45833E-6 0.03542 " pathEditMode="relative" rAng="0" ptsTypes="AA">
                                      <p:cBhvr>
                                        <p:cTn id="54" dur="700" spd="-100000" fill="hold"/>
                                        <p:tgtEl>
                                          <p:spTgt spid="16"/>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42" presetClass="path" presetSubtype="0" decel="100000" fill="hold" grpId="1" nodeType="withEffect">
                                  <p:stCondLst>
                                    <p:cond delay="100"/>
                                  </p:stCondLst>
                                  <p:childTnLst>
                                    <p:animMotion origin="layout" path="M 1.04167E-6 2.59259E-6 L 1.04167E-6 0.03541 " pathEditMode="relative" rAng="0" ptsTypes="AA">
                                      <p:cBhvr>
                                        <p:cTn id="59" dur="700" spd="-100000" fill="hold"/>
                                        <p:tgtEl>
                                          <p:spTgt spid="29"/>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par>
                                <p:cTn id="63" presetID="42" presetClass="path" presetSubtype="0" decel="100000" fill="hold" grpId="1" nodeType="withEffect">
                                  <p:stCondLst>
                                    <p:cond delay="100"/>
                                  </p:stCondLst>
                                  <p:childTnLst>
                                    <p:animMotion origin="layout" path="M -1.25E-6 7.40741E-7 L -1.25E-6 0.03542 " pathEditMode="relative" rAng="0" ptsTypes="AA">
                                      <p:cBhvr>
                                        <p:cTn id="64" dur="700" spd="-100000" fill="hold"/>
                                        <p:tgtEl>
                                          <p:spTgt spid="5"/>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par>
                                <p:cTn id="68" presetID="42" presetClass="path" presetSubtype="0" decel="100000" fill="hold" grpId="1" nodeType="withEffect">
                                  <p:stCondLst>
                                    <p:cond delay="100"/>
                                  </p:stCondLst>
                                  <p:childTnLst>
                                    <p:animMotion origin="layout" path="M 5E-6 -1.85185E-6 L 5E-6 0.03542 " pathEditMode="relative" rAng="0" ptsTypes="AA">
                                      <p:cBhvr>
                                        <p:cTn id="69" dur="700" spd="-100000" fill="hold"/>
                                        <p:tgtEl>
                                          <p:spTgt spid="36"/>
                                        </p:tgtEl>
                                        <p:attrNameLst>
                                          <p:attrName>ppt_x</p:attrName>
                                          <p:attrName>ppt_y</p:attrName>
                                        </p:attrNameLst>
                                      </p:cBhvr>
                                      <p:rCtr x="0" y="1759"/>
                                    </p:animMotion>
                                  </p:childTnLst>
                                </p:cTn>
                              </p:par>
                              <p:par>
                                <p:cTn id="70" presetID="10" presetClass="entr" presetSubtype="0" fill="hold" nodeType="withEffect">
                                  <p:stCondLst>
                                    <p:cond delay="10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42" presetClass="path" presetSubtype="0" decel="100000" fill="hold" nodeType="withEffect">
                                  <p:stCondLst>
                                    <p:cond delay="100"/>
                                  </p:stCondLst>
                                  <p:childTnLst>
                                    <p:animMotion origin="layout" path="M 1.66667E-6 -1.85185E-6 L 1.66667E-6 0.03542 " pathEditMode="relative" rAng="0" ptsTypes="AA">
                                      <p:cBhvr>
                                        <p:cTn id="74" dur="700" spd="-100000" fill="hold"/>
                                        <p:tgtEl>
                                          <p:spTgt spid="37"/>
                                        </p:tgtEl>
                                        <p:attrNameLst>
                                          <p:attrName>ppt_x</p:attrName>
                                          <p:attrName>ppt_y</p:attrName>
                                        </p:attrNameLst>
                                      </p:cBhvr>
                                      <p:rCtr x="0" y="1759"/>
                                    </p:animMotion>
                                  </p:childTnLst>
                                </p:cTn>
                              </p:par>
                              <p:par>
                                <p:cTn id="75" presetID="10" presetClass="entr" presetSubtype="0" fill="hold" nodeType="withEffect">
                                  <p:stCondLst>
                                    <p:cond delay="10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par>
                                <p:cTn id="78" presetID="42" presetClass="path" presetSubtype="0" decel="100000" fill="hold" nodeType="withEffect">
                                  <p:stCondLst>
                                    <p:cond delay="100"/>
                                  </p:stCondLst>
                                  <p:childTnLst>
                                    <p:animMotion origin="layout" path="M -3.95833E-6 -1.85185E-6 L -3.95833E-6 0.03542 " pathEditMode="relative" rAng="0" ptsTypes="AA">
                                      <p:cBhvr>
                                        <p:cTn id="79" dur="700" spd="-100000" fill="hold"/>
                                        <p:tgtEl>
                                          <p:spTgt spid="30"/>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par>
                                <p:cTn id="83" presetID="42" presetClass="path" presetSubtype="0" decel="100000" fill="hold" grpId="1" nodeType="withEffect">
                                  <p:stCondLst>
                                    <p:cond delay="100"/>
                                  </p:stCondLst>
                                  <p:childTnLst>
                                    <p:animMotion origin="layout" path="M 1.45833E-6 1.11111E-6 L 1.45833E-6 0.03542 " pathEditMode="relative" rAng="0" ptsTypes="AA">
                                      <p:cBhvr>
                                        <p:cTn id="84" dur="700" spd="-100000" fill="hold"/>
                                        <p:tgtEl>
                                          <p:spTgt spid="38"/>
                                        </p:tgtEl>
                                        <p:attrNameLst>
                                          <p:attrName>ppt_x</p:attrName>
                                          <p:attrName>ppt_y</p:attrName>
                                        </p:attrNameLst>
                                      </p:cBhvr>
                                      <p:rCtr x="0" y="1759"/>
                                    </p:animMotion>
                                  </p:childTnLst>
                                </p:cTn>
                              </p:par>
                              <p:par>
                                <p:cTn id="85" presetID="10" presetClass="entr" presetSubtype="0" fill="hold" grpId="0" nodeType="withEffect">
                                  <p:stCondLst>
                                    <p:cond delay="10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500"/>
                                        <p:tgtEl>
                                          <p:spTgt spid="33"/>
                                        </p:tgtEl>
                                      </p:cBhvr>
                                    </p:animEffect>
                                  </p:childTnLst>
                                </p:cTn>
                              </p:par>
                              <p:par>
                                <p:cTn id="88" presetID="42" presetClass="path" presetSubtype="0" decel="100000" fill="hold" grpId="1" nodeType="withEffect">
                                  <p:stCondLst>
                                    <p:cond delay="100"/>
                                  </p:stCondLst>
                                  <p:childTnLst>
                                    <p:animMotion origin="layout" path="M -3.95833E-6 -2.22222E-6 L -3.95833E-6 0.03542 " pathEditMode="relative" rAng="0" ptsTypes="AA">
                                      <p:cBhvr>
                                        <p:cTn id="89" dur="700" spd="-100000" fill="hold"/>
                                        <p:tgtEl>
                                          <p:spTgt spid="33"/>
                                        </p:tgtEl>
                                        <p:attrNameLst>
                                          <p:attrName>ppt_x</p:attrName>
                                          <p:attrName>ppt_y</p:attrName>
                                        </p:attrNameLst>
                                      </p:cBhvr>
                                      <p:rCtr x="0" y="1759"/>
                                    </p:animMotion>
                                  </p:childTnLst>
                                </p:cTn>
                              </p:par>
                              <p:par>
                                <p:cTn id="90" presetID="10" presetClass="entr" presetSubtype="0" fill="hold" grpId="0" nodeType="withEffect">
                                  <p:stCondLst>
                                    <p:cond delay="100"/>
                                  </p:stCondLst>
                                  <p:childTnLst>
                                    <p:set>
                                      <p:cBhvr>
                                        <p:cTn id="91" dur="1" fill="hold">
                                          <p:stCondLst>
                                            <p:cond delay="0"/>
                                          </p:stCondLst>
                                        </p:cTn>
                                        <p:tgtEl>
                                          <p:spTgt spid="7"/>
                                        </p:tgtEl>
                                        <p:attrNameLst>
                                          <p:attrName>style.visibility</p:attrName>
                                        </p:attrNameLst>
                                      </p:cBhvr>
                                      <p:to>
                                        <p:strVal val="visible"/>
                                      </p:to>
                                    </p:set>
                                    <p:animEffect transition="in" filter="fade">
                                      <p:cBhvr>
                                        <p:cTn id="92" dur="500"/>
                                        <p:tgtEl>
                                          <p:spTgt spid="7"/>
                                        </p:tgtEl>
                                      </p:cBhvr>
                                    </p:animEffect>
                                  </p:childTnLst>
                                </p:cTn>
                              </p:par>
                              <p:par>
                                <p:cTn id="93" presetID="42" presetClass="path" presetSubtype="0" decel="100000" fill="hold" grpId="1" nodeType="withEffect">
                                  <p:stCondLst>
                                    <p:cond delay="100"/>
                                  </p:stCondLst>
                                  <p:childTnLst>
                                    <p:animMotion origin="layout" path="M 2.29167E-6 -4.81481E-6 L 2.29167E-6 0.03542 " pathEditMode="relative" rAng="0" ptsTypes="AA">
                                      <p:cBhvr>
                                        <p:cTn id="94" dur="700" spd="-100000" fill="hold"/>
                                        <p:tgtEl>
                                          <p:spTgt spid="7"/>
                                        </p:tgtEl>
                                        <p:attrNameLst>
                                          <p:attrName>ppt_x</p:attrName>
                                          <p:attrName>ppt_y</p:attrName>
                                        </p:attrNameLst>
                                      </p:cBhvr>
                                      <p:rCtr x="0" y="1759"/>
                                    </p:animMotion>
                                  </p:childTnLst>
                                </p:cTn>
                              </p:par>
                              <p:par>
                                <p:cTn id="95" presetID="10" presetClass="entr" presetSubtype="0" fill="hold" nodeType="withEffect">
                                  <p:stCondLst>
                                    <p:cond delay="100"/>
                                  </p:stCondLst>
                                  <p:childTnLst>
                                    <p:set>
                                      <p:cBhvr>
                                        <p:cTn id="96" dur="1" fill="hold">
                                          <p:stCondLst>
                                            <p:cond delay="0"/>
                                          </p:stCondLst>
                                        </p:cTn>
                                        <p:tgtEl>
                                          <p:spTgt spid="65"/>
                                        </p:tgtEl>
                                        <p:attrNameLst>
                                          <p:attrName>style.visibility</p:attrName>
                                        </p:attrNameLst>
                                      </p:cBhvr>
                                      <p:to>
                                        <p:strVal val="visible"/>
                                      </p:to>
                                    </p:set>
                                    <p:animEffect transition="in" filter="fade">
                                      <p:cBhvr>
                                        <p:cTn id="97" dur="500"/>
                                        <p:tgtEl>
                                          <p:spTgt spid="65"/>
                                        </p:tgtEl>
                                      </p:cBhvr>
                                    </p:animEffect>
                                  </p:childTnLst>
                                </p:cTn>
                              </p:par>
                              <p:par>
                                <p:cTn id="98" presetID="42" presetClass="path" presetSubtype="0" decel="100000" fill="hold" nodeType="withEffect">
                                  <p:stCondLst>
                                    <p:cond delay="100"/>
                                  </p:stCondLst>
                                  <p:childTnLst>
                                    <p:animMotion origin="layout" path="M 2.29167E-6 0 L 2.29167E-6 0.03542 " pathEditMode="relative" rAng="0" ptsTypes="AA">
                                      <p:cBhvr>
                                        <p:cTn id="99" dur="700" spd="-100000" fill="hold"/>
                                        <p:tgtEl>
                                          <p:spTgt spid="65"/>
                                        </p:tgtEl>
                                        <p:attrNameLst>
                                          <p:attrName>ppt_x</p:attrName>
                                          <p:attrName>ppt_y</p:attrName>
                                        </p:attrNameLst>
                                      </p:cBhvr>
                                      <p:rCtr x="0" y="1759"/>
                                    </p:animMotion>
                                  </p:childTnLst>
                                </p:cTn>
                              </p:par>
                              <p:par>
                                <p:cTn id="100" presetID="10" presetClass="entr" presetSubtype="0" fill="hold" grpId="0" nodeType="withEffect">
                                  <p:stCondLst>
                                    <p:cond delay="100"/>
                                  </p:stCondLst>
                                  <p:childTnLst>
                                    <p:set>
                                      <p:cBhvr>
                                        <p:cTn id="101" dur="1" fill="hold">
                                          <p:stCondLst>
                                            <p:cond delay="0"/>
                                          </p:stCondLst>
                                        </p:cTn>
                                        <p:tgtEl>
                                          <p:spTgt spid="68"/>
                                        </p:tgtEl>
                                        <p:attrNameLst>
                                          <p:attrName>style.visibility</p:attrName>
                                        </p:attrNameLst>
                                      </p:cBhvr>
                                      <p:to>
                                        <p:strVal val="visible"/>
                                      </p:to>
                                    </p:set>
                                    <p:animEffect transition="in" filter="fade">
                                      <p:cBhvr>
                                        <p:cTn id="102" dur="500"/>
                                        <p:tgtEl>
                                          <p:spTgt spid="68"/>
                                        </p:tgtEl>
                                      </p:cBhvr>
                                    </p:animEffect>
                                  </p:childTnLst>
                                </p:cTn>
                              </p:par>
                              <p:par>
                                <p:cTn id="103" presetID="42" presetClass="path" presetSubtype="0" decel="100000" fill="hold" grpId="1" nodeType="withEffect">
                                  <p:stCondLst>
                                    <p:cond delay="100"/>
                                  </p:stCondLst>
                                  <p:childTnLst>
                                    <p:animMotion origin="layout" path="M 2.29167E-6 -3.7037E-6 L 2.29167E-6 0.03542 " pathEditMode="relative" rAng="0" ptsTypes="AA">
                                      <p:cBhvr>
                                        <p:cTn id="104" dur="700" spd="-100000" fill="hold"/>
                                        <p:tgtEl>
                                          <p:spTgt spid="68"/>
                                        </p:tgtEl>
                                        <p:attrNameLst>
                                          <p:attrName>ppt_x</p:attrName>
                                          <p:attrName>ppt_y</p:attrName>
                                        </p:attrNameLst>
                                      </p:cBhvr>
                                      <p:rCtr x="0" y="1759"/>
                                    </p:animMotion>
                                  </p:childTnLst>
                                </p:cTn>
                              </p:par>
                              <p:par>
                                <p:cTn id="105" presetID="10" presetClass="entr" presetSubtype="0" fill="hold" grpId="0" nodeType="withEffect">
                                  <p:stCondLst>
                                    <p:cond delay="100"/>
                                  </p:stCondLst>
                                  <p:childTnLst>
                                    <p:set>
                                      <p:cBhvr>
                                        <p:cTn id="106" dur="1" fill="hold">
                                          <p:stCondLst>
                                            <p:cond delay="0"/>
                                          </p:stCondLst>
                                        </p:cTn>
                                        <p:tgtEl>
                                          <p:spTgt spid="63"/>
                                        </p:tgtEl>
                                        <p:attrNameLst>
                                          <p:attrName>style.visibility</p:attrName>
                                        </p:attrNameLst>
                                      </p:cBhvr>
                                      <p:to>
                                        <p:strVal val="visible"/>
                                      </p:to>
                                    </p:set>
                                    <p:animEffect transition="in" filter="fade">
                                      <p:cBhvr>
                                        <p:cTn id="107" dur="500"/>
                                        <p:tgtEl>
                                          <p:spTgt spid="63"/>
                                        </p:tgtEl>
                                      </p:cBhvr>
                                    </p:animEffect>
                                  </p:childTnLst>
                                </p:cTn>
                              </p:par>
                              <p:par>
                                <p:cTn id="108" presetID="42" presetClass="path" presetSubtype="0" decel="100000" fill="hold" grpId="1" nodeType="withEffect">
                                  <p:stCondLst>
                                    <p:cond delay="100"/>
                                  </p:stCondLst>
                                  <p:childTnLst>
                                    <p:animMotion origin="layout" path="M 2.29167E-6 3.7037E-7 L 2.29167E-6 0.03542 " pathEditMode="relative" rAng="0" ptsTypes="AA">
                                      <p:cBhvr>
                                        <p:cTn id="109" dur="700" spd="-100000" fill="hold"/>
                                        <p:tgtEl>
                                          <p:spTgt spid="63"/>
                                        </p:tgtEl>
                                        <p:attrNameLst>
                                          <p:attrName>ppt_x</p:attrName>
                                          <p:attrName>ppt_y</p:attrName>
                                        </p:attrNameLst>
                                      </p:cBhvr>
                                      <p:rCtr x="0" y="1759"/>
                                    </p:animMotion>
                                  </p:childTnLst>
                                </p:cTn>
                              </p:par>
                              <p:par>
                                <p:cTn id="110" presetID="10" presetClass="entr" presetSubtype="0" fill="hold" grpId="0" nodeType="withEffect">
                                  <p:stCondLst>
                                    <p:cond delay="100"/>
                                  </p:stCondLst>
                                  <p:childTnLst>
                                    <p:set>
                                      <p:cBhvr>
                                        <p:cTn id="111" dur="1" fill="hold">
                                          <p:stCondLst>
                                            <p:cond delay="0"/>
                                          </p:stCondLst>
                                        </p:cTn>
                                        <p:tgtEl>
                                          <p:spTgt spid="70"/>
                                        </p:tgtEl>
                                        <p:attrNameLst>
                                          <p:attrName>style.visibility</p:attrName>
                                        </p:attrNameLst>
                                      </p:cBhvr>
                                      <p:to>
                                        <p:strVal val="visible"/>
                                      </p:to>
                                    </p:set>
                                    <p:animEffect transition="in" filter="fade">
                                      <p:cBhvr>
                                        <p:cTn id="112" dur="500"/>
                                        <p:tgtEl>
                                          <p:spTgt spid="70"/>
                                        </p:tgtEl>
                                      </p:cBhvr>
                                    </p:animEffect>
                                  </p:childTnLst>
                                </p:cTn>
                              </p:par>
                              <p:par>
                                <p:cTn id="113" presetID="42" presetClass="path" presetSubtype="0" decel="100000" fill="hold" grpId="1" nodeType="withEffect">
                                  <p:stCondLst>
                                    <p:cond delay="100"/>
                                  </p:stCondLst>
                                  <p:childTnLst>
                                    <p:animMotion origin="layout" path="M 2.29167E-6 3.7037E-6 L 2.29167E-6 0.03541 " pathEditMode="relative" rAng="0" ptsTypes="AA">
                                      <p:cBhvr>
                                        <p:cTn id="114" dur="700" spd="-100000" fill="hold"/>
                                        <p:tgtEl>
                                          <p:spTgt spid="70"/>
                                        </p:tgtEl>
                                        <p:attrNameLst>
                                          <p:attrName>ppt_x</p:attrName>
                                          <p:attrName>ppt_y</p:attrName>
                                        </p:attrNameLst>
                                      </p:cBhvr>
                                      <p:rCtr x="0" y="1759"/>
                                    </p:animMotion>
                                  </p:childTnLst>
                                </p:cTn>
                              </p:par>
                              <p:par>
                                <p:cTn id="115" presetID="10" presetClass="entr" presetSubtype="0" fill="hold" nodeType="withEffect">
                                  <p:stCondLst>
                                    <p:cond delay="100"/>
                                  </p:stCondLst>
                                  <p:childTnLst>
                                    <p:set>
                                      <p:cBhvr>
                                        <p:cTn id="116" dur="1" fill="hold">
                                          <p:stCondLst>
                                            <p:cond delay="0"/>
                                          </p:stCondLst>
                                        </p:cTn>
                                        <p:tgtEl>
                                          <p:spTgt spid="69"/>
                                        </p:tgtEl>
                                        <p:attrNameLst>
                                          <p:attrName>style.visibility</p:attrName>
                                        </p:attrNameLst>
                                      </p:cBhvr>
                                      <p:to>
                                        <p:strVal val="visible"/>
                                      </p:to>
                                    </p:set>
                                    <p:animEffect transition="in" filter="fade">
                                      <p:cBhvr>
                                        <p:cTn id="117" dur="500"/>
                                        <p:tgtEl>
                                          <p:spTgt spid="69"/>
                                        </p:tgtEl>
                                      </p:cBhvr>
                                    </p:animEffect>
                                  </p:childTnLst>
                                </p:cTn>
                              </p:par>
                              <p:par>
                                <p:cTn id="118" presetID="42" presetClass="path" presetSubtype="0" decel="100000" fill="hold" nodeType="withEffect">
                                  <p:stCondLst>
                                    <p:cond delay="100"/>
                                  </p:stCondLst>
                                  <p:childTnLst>
                                    <p:animMotion origin="layout" path="M 2.29167E-6 -2.22222E-6 L 2.29167E-6 0.03542 " pathEditMode="relative" rAng="0" ptsTypes="AA">
                                      <p:cBhvr>
                                        <p:cTn id="119" dur="700" spd="-100000" fill="hold"/>
                                        <p:tgtEl>
                                          <p:spTgt spid="69"/>
                                        </p:tgtEl>
                                        <p:attrNameLst>
                                          <p:attrName>ppt_x</p:attrName>
                                          <p:attrName>ppt_y</p:attrName>
                                        </p:attrNameLst>
                                      </p:cBhvr>
                                      <p:rCtr x="0" y="1759"/>
                                    </p:animMotion>
                                  </p:childTnLst>
                                </p:cTn>
                              </p:par>
                              <p:par>
                                <p:cTn id="120" presetID="10" presetClass="entr" presetSubtype="0" fill="hold" grpId="0" nodeType="withEffect">
                                  <p:stCondLst>
                                    <p:cond delay="100"/>
                                  </p:stCondLst>
                                  <p:childTnLst>
                                    <p:set>
                                      <p:cBhvr>
                                        <p:cTn id="121" dur="1" fill="hold">
                                          <p:stCondLst>
                                            <p:cond delay="0"/>
                                          </p:stCondLst>
                                        </p:cTn>
                                        <p:tgtEl>
                                          <p:spTgt spid="3"/>
                                        </p:tgtEl>
                                        <p:attrNameLst>
                                          <p:attrName>style.visibility</p:attrName>
                                        </p:attrNameLst>
                                      </p:cBhvr>
                                      <p:to>
                                        <p:strVal val="visible"/>
                                      </p:to>
                                    </p:set>
                                    <p:animEffect transition="in" filter="fade">
                                      <p:cBhvr>
                                        <p:cTn id="122" dur="500"/>
                                        <p:tgtEl>
                                          <p:spTgt spid="3"/>
                                        </p:tgtEl>
                                      </p:cBhvr>
                                    </p:animEffect>
                                  </p:childTnLst>
                                </p:cTn>
                              </p:par>
                              <p:par>
                                <p:cTn id="123" presetID="42" presetClass="path" presetSubtype="0" decel="100000" fill="hold" grpId="1" nodeType="withEffect">
                                  <p:stCondLst>
                                    <p:cond delay="100"/>
                                  </p:stCondLst>
                                  <p:childTnLst>
                                    <p:animMotion origin="layout" path="M -2.08333E-7 -3.7037E-6 L -2.08333E-7 0.03542 " pathEditMode="relative" rAng="0" ptsTypes="AA">
                                      <p:cBhvr>
                                        <p:cTn id="124" dur="700" spd="-100000" fill="hold"/>
                                        <p:tgtEl>
                                          <p:spTgt spid="3"/>
                                        </p:tgtEl>
                                        <p:attrNameLst>
                                          <p:attrName>ppt_x</p:attrName>
                                          <p:attrName>ppt_y</p:attrName>
                                        </p:attrNameLst>
                                      </p:cBhvr>
                                      <p:rCtr x="0" y="1759"/>
                                    </p:animMotion>
                                  </p:childTnLst>
                                </p:cTn>
                              </p:par>
                              <p:par>
                                <p:cTn id="125" presetID="10" presetClass="entr" presetSubtype="0" fill="hold" nodeType="withEffect">
                                  <p:stCondLst>
                                    <p:cond delay="100"/>
                                  </p:stCondLst>
                                  <p:childTnLst>
                                    <p:set>
                                      <p:cBhvr>
                                        <p:cTn id="126" dur="1" fill="hold">
                                          <p:stCondLst>
                                            <p:cond delay="0"/>
                                          </p:stCondLst>
                                        </p:cTn>
                                        <p:tgtEl>
                                          <p:spTgt spid="81"/>
                                        </p:tgtEl>
                                        <p:attrNameLst>
                                          <p:attrName>style.visibility</p:attrName>
                                        </p:attrNameLst>
                                      </p:cBhvr>
                                      <p:to>
                                        <p:strVal val="visible"/>
                                      </p:to>
                                    </p:set>
                                    <p:animEffect transition="in" filter="fade">
                                      <p:cBhvr>
                                        <p:cTn id="127" dur="500"/>
                                        <p:tgtEl>
                                          <p:spTgt spid="81"/>
                                        </p:tgtEl>
                                      </p:cBhvr>
                                    </p:animEffect>
                                  </p:childTnLst>
                                </p:cTn>
                              </p:par>
                              <p:par>
                                <p:cTn id="128" presetID="42" presetClass="path" presetSubtype="0" decel="100000" fill="hold" nodeType="withEffect">
                                  <p:stCondLst>
                                    <p:cond delay="100"/>
                                  </p:stCondLst>
                                  <p:childTnLst>
                                    <p:animMotion origin="layout" path="M -2.29167E-6 1.85185E-6 L -2.29167E-6 0.03541 " pathEditMode="relative" rAng="0" ptsTypes="AA">
                                      <p:cBhvr>
                                        <p:cTn id="129" dur="700" spd="-100000" fill="hold"/>
                                        <p:tgtEl>
                                          <p:spTgt spid="81"/>
                                        </p:tgtEl>
                                        <p:attrNameLst>
                                          <p:attrName>ppt_x</p:attrName>
                                          <p:attrName>ppt_y</p:attrName>
                                        </p:attrNameLst>
                                      </p:cBhvr>
                                      <p:rCtr x="0" y="1759"/>
                                    </p:animMotion>
                                  </p:childTnLst>
                                </p:cTn>
                              </p:par>
                              <p:par>
                                <p:cTn id="130" presetID="10" presetClass="entr" presetSubtype="0" fill="hold" nodeType="withEffect">
                                  <p:stCondLst>
                                    <p:cond delay="100"/>
                                  </p:stCondLst>
                                  <p:childTnLst>
                                    <p:set>
                                      <p:cBhvr>
                                        <p:cTn id="131" dur="1" fill="hold">
                                          <p:stCondLst>
                                            <p:cond delay="0"/>
                                          </p:stCondLst>
                                        </p:cTn>
                                        <p:tgtEl>
                                          <p:spTgt spid="138"/>
                                        </p:tgtEl>
                                        <p:attrNameLst>
                                          <p:attrName>style.visibility</p:attrName>
                                        </p:attrNameLst>
                                      </p:cBhvr>
                                      <p:to>
                                        <p:strVal val="visible"/>
                                      </p:to>
                                    </p:set>
                                    <p:animEffect transition="in" filter="fade">
                                      <p:cBhvr>
                                        <p:cTn id="132" dur="500"/>
                                        <p:tgtEl>
                                          <p:spTgt spid="138"/>
                                        </p:tgtEl>
                                      </p:cBhvr>
                                    </p:animEffect>
                                  </p:childTnLst>
                                </p:cTn>
                              </p:par>
                              <p:par>
                                <p:cTn id="133" presetID="42" presetClass="path" presetSubtype="0" decel="100000" fill="hold" nodeType="withEffect">
                                  <p:stCondLst>
                                    <p:cond delay="100"/>
                                  </p:stCondLst>
                                  <p:childTnLst>
                                    <p:animMotion origin="layout" path="M -2.29167E-6 -2.22222E-6 L -2.29167E-6 0.03542 " pathEditMode="relative" rAng="0" ptsTypes="AA">
                                      <p:cBhvr>
                                        <p:cTn id="134" dur="700" spd="-100000" fill="hold"/>
                                        <p:tgtEl>
                                          <p:spTgt spid="138"/>
                                        </p:tgtEl>
                                        <p:attrNameLst>
                                          <p:attrName>ppt_x</p:attrName>
                                          <p:attrName>ppt_y</p:attrName>
                                        </p:attrNameLst>
                                      </p:cBhvr>
                                      <p:rCtr x="0" y="1759"/>
                                    </p:animMotion>
                                  </p:childTnLst>
                                </p:cTn>
                              </p:par>
                              <p:par>
                                <p:cTn id="135" presetID="10" presetClass="entr" presetSubtype="0" fill="hold" nodeType="withEffect">
                                  <p:stCondLst>
                                    <p:cond delay="100"/>
                                  </p:stCondLst>
                                  <p:childTnLst>
                                    <p:set>
                                      <p:cBhvr>
                                        <p:cTn id="136" dur="1" fill="hold">
                                          <p:stCondLst>
                                            <p:cond delay="0"/>
                                          </p:stCondLst>
                                        </p:cTn>
                                        <p:tgtEl>
                                          <p:spTgt spid="142"/>
                                        </p:tgtEl>
                                        <p:attrNameLst>
                                          <p:attrName>style.visibility</p:attrName>
                                        </p:attrNameLst>
                                      </p:cBhvr>
                                      <p:to>
                                        <p:strVal val="visible"/>
                                      </p:to>
                                    </p:set>
                                    <p:animEffect transition="in" filter="fade">
                                      <p:cBhvr>
                                        <p:cTn id="137" dur="500"/>
                                        <p:tgtEl>
                                          <p:spTgt spid="142"/>
                                        </p:tgtEl>
                                      </p:cBhvr>
                                    </p:animEffect>
                                  </p:childTnLst>
                                </p:cTn>
                              </p:par>
                              <p:par>
                                <p:cTn id="138" presetID="42" presetClass="path" presetSubtype="0" decel="100000" fill="hold" nodeType="withEffect">
                                  <p:stCondLst>
                                    <p:cond delay="100"/>
                                  </p:stCondLst>
                                  <p:childTnLst>
                                    <p:animMotion origin="layout" path="M -2.29167E-6 2.59259E-6 L -2.29167E-6 0.03541 " pathEditMode="relative" rAng="0" ptsTypes="AA">
                                      <p:cBhvr>
                                        <p:cTn id="139" dur="700" spd="-100000" fill="hold"/>
                                        <p:tgtEl>
                                          <p:spTgt spid="142"/>
                                        </p:tgtEl>
                                        <p:attrNameLst>
                                          <p:attrName>ppt_x</p:attrName>
                                          <p:attrName>ppt_y</p:attrName>
                                        </p:attrNameLst>
                                      </p:cBhvr>
                                      <p:rCtr x="0" y="1759"/>
                                    </p:animMotion>
                                  </p:childTnLst>
                                </p:cTn>
                              </p:par>
                              <p:par>
                                <p:cTn id="140" presetID="10" presetClass="entr" presetSubtype="0" fill="hold" grpId="0" nodeType="withEffect">
                                  <p:stCondLst>
                                    <p:cond delay="100"/>
                                  </p:stCondLst>
                                  <p:childTnLst>
                                    <p:set>
                                      <p:cBhvr>
                                        <p:cTn id="141" dur="1" fill="hold">
                                          <p:stCondLst>
                                            <p:cond delay="0"/>
                                          </p:stCondLst>
                                        </p:cTn>
                                        <p:tgtEl>
                                          <p:spTgt spid="82"/>
                                        </p:tgtEl>
                                        <p:attrNameLst>
                                          <p:attrName>style.visibility</p:attrName>
                                        </p:attrNameLst>
                                      </p:cBhvr>
                                      <p:to>
                                        <p:strVal val="visible"/>
                                      </p:to>
                                    </p:set>
                                    <p:animEffect transition="in" filter="fade">
                                      <p:cBhvr>
                                        <p:cTn id="142" dur="500"/>
                                        <p:tgtEl>
                                          <p:spTgt spid="82"/>
                                        </p:tgtEl>
                                      </p:cBhvr>
                                    </p:animEffect>
                                  </p:childTnLst>
                                </p:cTn>
                              </p:par>
                              <p:par>
                                <p:cTn id="143" presetID="42" presetClass="path" presetSubtype="0" decel="100000" fill="hold" grpId="1" nodeType="withEffect">
                                  <p:stCondLst>
                                    <p:cond delay="100"/>
                                  </p:stCondLst>
                                  <p:childTnLst>
                                    <p:animMotion origin="layout" path="M -2.08333E-7 1.11111E-6 L -2.08333E-7 0.03542 " pathEditMode="relative" rAng="0" ptsTypes="AA">
                                      <p:cBhvr>
                                        <p:cTn id="144" dur="700" spd="-100000" fill="hold"/>
                                        <p:tgtEl>
                                          <p:spTgt spid="82"/>
                                        </p:tgtEl>
                                        <p:attrNameLst>
                                          <p:attrName>ppt_x</p:attrName>
                                          <p:attrName>ppt_y</p:attrName>
                                        </p:attrNameLst>
                                      </p:cBhvr>
                                      <p:rCtr x="0" y="1759"/>
                                    </p:animMotion>
                                  </p:childTnLst>
                                </p:cTn>
                              </p:par>
                              <p:par>
                                <p:cTn id="145" presetID="10" presetClass="entr" presetSubtype="0" fill="hold" nodeType="withEffect">
                                  <p:stCondLst>
                                    <p:cond delay="100"/>
                                  </p:stCondLst>
                                  <p:childTnLst>
                                    <p:set>
                                      <p:cBhvr>
                                        <p:cTn id="146" dur="1" fill="hold">
                                          <p:stCondLst>
                                            <p:cond delay="0"/>
                                          </p:stCondLst>
                                        </p:cTn>
                                        <p:tgtEl>
                                          <p:spTgt spid="161"/>
                                        </p:tgtEl>
                                        <p:attrNameLst>
                                          <p:attrName>style.visibility</p:attrName>
                                        </p:attrNameLst>
                                      </p:cBhvr>
                                      <p:to>
                                        <p:strVal val="visible"/>
                                      </p:to>
                                    </p:set>
                                    <p:animEffect transition="in" filter="fade">
                                      <p:cBhvr>
                                        <p:cTn id="147" dur="500"/>
                                        <p:tgtEl>
                                          <p:spTgt spid="161"/>
                                        </p:tgtEl>
                                      </p:cBhvr>
                                    </p:animEffect>
                                  </p:childTnLst>
                                </p:cTn>
                              </p:par>
                              <p:par>
                                <p:cTn id="148" presetID="42" presetClass="path" presetSubtype="0" decel="100000" fill="hold" nodeType="withEffect">
                                  <p:stCondLst>
                                    <p:cond delay="100"/>
                                  </p:stCondLst>
                                  <p:childTnLst>
                                    <p:animMotion origin="layout" path="M -2.08333E-7 4.81481E-6 L -2.08333E-7 0.03541 " pathEditMode="relative" rAng="0" ptsTypes="AA">
                                      <p:cBhvr>
                                        <p:cTn id="149" dur="700" spd="-100000" fill="hold"/>
                                        <p:tgtEl>
                                          <p:spTgt spid="161"/>
                                        </p:tgtEl>
                                        <p:attrNameLst>
                                          <p:attrName>ppt_x</p:attrName>
                                          <p:attrName>ppt_y</p:attrName>
                                        </p:attrNameLst>
                                      </p:cBhvr>
                                      <p:rCtr x="0" y="1759"/>
                                    </p:animMotion>
                                  </p:childTnLst>
                                </p:cTn>
                              </p:par>
                              <p:par>
                                <p:cTn id="150" presetID="10" presetClass="entr" presetSubtype="0" fill="hold" nodeType="withEffect">
                                  <p:stCondLst>
                                    <p:cond delay="100"/>
                                  </p:stCondLst>
                                  <p:childTnLst>
                                    <p:set>
                                      <p:cBhvr>
                                        <p:cTn id="151" dur="1" fill="hold">
                                          <p:stCondLst>
                                            <p:cond delay="0"/>
                                          </p:stCondLst>
                                        </p:cTn>
                                        <p:tgtEl>
                                          <p:spTgt spid="160"/>
                                        </p:tgtEl>
                                        <p:attrNameLst>
                                          <p:attrName>style.visibility</p:attrName>
                                        </p:attrNameLst>
                                      </p:cBhvr>
                                      <p:to>
                                        <p:strVal val="visible"/>
                                      </p:to>
                                    </p:set>
                                    <p:animEffect transition="in" filter="fade">
                                      <p:cBhvr>
                                        <p:cTn id="152" dur="500"/>
                                        <p:tgtEl>
                                          <p:spTgt spid="160"/>
                                        </p:tgtEl>
                                      </p:cBhvr>
                                    </p:animEffect>
                                  </p:childTnLst>
                                </p:cTn>
                              </p:par>
                              <p:par>
                                <p:cTn id="153" presetID="42" presetClass="path" presetSubtype="0" decel="100000" fill="hold" nodeType="withEffect">
                                  <p:stCondLst>
                                    <p:cond delay="100"/>
                                  </p:stCondLst>
                                  <p:childTnLst>
                                    <p:animMotion origin="layout" path="M -2.08333E-7 -3.7037E-7 L -2.08333E-7 0.03542 " pathEditMode="relative" rAng="0" ptsTypes="AA">
                                      <p:cBhvr>
                                        <p:cTn id="154" dur="700" spd="-100000" fill="hold"/>
                                        <p:tgtEl>
                                          <p:spTgt spid="160"/>
                                        </p:tgtEl>
                                        <p:attrNameLst>
                                          <p:attrName>ppt_x</p:attrName>
                                          <p:attrName>ppt_y</p:attrName>
                                        </p:attrNameLst>
                                      </p:cBhvr>
                                      <p:rCtr x="0" y="1759"/>
                                    </p:animMotion>
                                  </p:childTnLst>
                                </p:cTn>
                              </p:par>
                              <p:par>
                                <p:cTn id="155" presetID="10" presetClass="entr" presetSubtype="0" fill="hold" grpId="0" nodeType="withEffect">
                                  <p:stCondLst>
                                    <p:cond delay="100"/>
                                  </p:stCondLst>
                                  <p:childTnLst>
                                    <p:set>
                                      <p:cBhvr>
                                        <p:cTn id="156" dur="1" fill="hold">
                                          <p:stCondLst>
                                            <p:cond delay="0"/>
                                          </p:stCondLst>
                                        </p:cTn>
                                        <p:tgtEl>
                                          <p:spTgt spid="141"/>
                                        </p:tgtEl>
                                        <p:attrNameLst>
                                          <p:attrName>style.visibility</p:attrName>
                                        </p:attrNameLst>
                                      </p:cBhvr>
                                      <p:to>
                                        <p:strVal val="visible"/>
                                      </p:to>
                                    </p:set>
                                    <p:animEffect transition="in" filter="fade">
                                      <p:cBhvr>
                                        <p:cTn id="157" dur="500"/>
                                        <p:tgtEl>
                                          <p:spTgt spid="141"/>
                                        </p:tgtEl>
                                      </p:cBhvr>
                                    </p:animEffect>
                                  </p:childTnLst>
                                </p:cTn>
                              </p:par>
                              <p:par>
                                <p:cTn id="158" presetID="42" presetClass="path" presetSubtype="0" decel="100000" fill="hold" grpId="1" nodeType="withEffect">
                                  <p:stCondLst>
                                    <p:cond delay="100"/>
                                  </p:stCondLst>
                                  <p:childTnLst>
                                    <p:animMotion origin="layout" path="M -2.08333E-7 -1.11111E-6 L -2.08333E-7 0.03542 " pathEditMode="relative" rAng="0" ptsTypes="AA">
                                      <p:cBhvr>
                                        <p:cTn id="159" dur="700" spd="-100000" fill="hold"/>
                                        <p:tgtEl>
                                          <p:spTgt spid="141"/>
                                        </p:tgtEl>
                                        <p:attrNameLst>
                                          <p:attrName>ppt_x</p:attrName>
                                          <p:attrName>ppt_y</p:attrName>
                                        </p:attrNameLst>
                                      </p:cBhvr>
                                      <p:rCtr x="0" y="1759"/>
                                    </p:animMotion>
                                  </p:childTnLst>
                                </p:cTn>
                              </p:par>
                              <p:par>
                                <p:cTn id="160" presetID="10" presetClass="entr" presetSubtype="0" fill="hold" nodeType="withEffect">
                                  <p:stCondLst>
                                    <p:cond delay="100"/>
                                  </p:stCondLst>
                                  <p:childTnLst>
                                    <p:set>
                                      <p:cBhvr>
                                        <p:cTn id="161" dur="1" fill="hold">
                                          <p:stCondLst>
                                            <p:cond delay="0"/>
                                          </p:stCondLst>
                                        </p:cTn>
                                        <p:tgtEl>
                                          <p:spTgt spid="158"/>
                                        </p:tgtEl>
                                        <p:attrNameLst>
                                          <p:attrName>style.visibility</p:attrName>
                                        </p:attrNameLst>
                                      </p:cBhvr>
                                      <p:to>
                                        <p:strVal val="visible"/>
                                      </p:to>
                                    </p:set>
                                    <p:animEffect transition="in" filter="fade">
                                      <p:cBhvr>
                                        <p:cTn id="162" dur="500"/>
                                        <p:tgtEl>
                                          <p:spTgt spid="158"/>
                                        </p:tgtEl>
                                      </p:cBhvr>
                                    </p:animEffect>
                                  </p:childTnLst>
                                </p:cTn>
                              </p:par>
                              <p:par>
                                <p:cTn id="163" presetID="42" presetClass="path" presetSubtype="0" decel="100000" fill="hold" nodeType="withEffect">
                                  <p:stCondLst>
                                    <p:cond delay="100"/>
                                  </p:stCondLst>
                                  <p:childTnLst>
                                    <p:animMotion origin="layout" path="M -2.08333E-7 -4.44444E-6 L -2.08333E-7 0.03542 " pathEditMode="relative" rAng="0" ptsTypes="AA">
                                      <p:cBhvr>
                                        <p:cTn id="164" dur="700" spd="-100000" fill="hold"/>
                                        <p:tgtEl>
                                          <p:spTgt spid="158"/>
                                        </p:tgtEl>
                                        <p:attrNameLst>
                                          <p:attrName>ppt_x</p:attrName>
                                          <p:attrName>ppt_y</p:attrName>
                                        </p:attrNameLst>
                                      </p:cBhvr>
                                      <p:rCtr x="0" y="1759"/>
                                    </p:animMotion>
                                  </p:childTnLst>
                                </p:cTn>
                              </p:par>
                              <p:par>
                                <p:cTn id="165" presetID="10" presetClass="entr" presetSubtype="0" fill="hold" grpId="0" nodeType="withEffect">
                                  <p:stCondLst>
                                    <p:cond delay="100"/>
                                  </p:stCondLst>
                                  <p:childTnLst>
                                    <p:set>
                                      <p:cBhvr>
                                        <p:cTn id="166" dur="1" fill="hold">
                                          <p:stCondLst>
                                            <p:cond delay="0"/>
                                          </p:stCondLst>
                                        </p:cTn>
                                        <p:tgtEl>
                                          <p:spTgt spid="145"/>
                                        </p:tgtEl>
                                        <p:attrNameLst>
                                          <p:attrName>style.visibility</p:attrName>
                                        </p:attrNameLst>
                                      </p:cBhvr>
                                      <p:to>
                                        <p:strVal val="visible"/>
                                      </p:to>
                                    </p:set>
                                    <p:animEffect transition="in" filter="fade">
                                      <p:cBhvr>
                                        <p:cTn id="167" dur="500"/>
                                        <p:tgtEl>
                                          <p:spTgt spid="145"/>
                                        </p:tgtEl>
                                      </p:cBhvr>
                                    </p:animEffect>
                                  </p:childTnLst>
                                </p:cTn>
                              </p:par>
                              <p:par>
                                <p:cTn id="168" presetID="42" presetClass="path" presetSubtype="0" decel="100000" fill="hold" grpId="1" nodeType="withEffect">
                                  <p:stCondLst>
                                    <p:cond delay="100"/>
                                  </p:stCondLst>
                                  <p:childTnLst>
                                    <p:animMotion origin="layout" path="M -2.08333E-7 3.7037E-7 L -2.08333E-7 0.03542 " pathEditMode="relative" rAng="0" ptsTypes="AA">
                                      <p:cBhvr>
                                        <p:cTn id="169" dur="700" spd="-100000" fill="hold"/>
                                        <p:tgtEl>
                                          <p:spTgt spid="145"/>
                                        </p:tgtEl>
                                        <p:attrNameLst>
                                          <p:attrName>ppt_x</p:attrName>
                                          <p:attrName>ppt_y</p:attrName>
                                        </p:attrNameLst>
                                      </p:cBhvr>
                                      <p:rCtr x="0" y="1759"/>
                                    </p:animMotion>
                                  </p:childTnLst>
                                </p:cTn>
                              </p:par>
                              <p:par>
                                <p:cTn id="170" presetID="10" presetClass="entr" presetSubtype="0" fill="hold" grpId="0" nodeType="withEffect">
                                  <p:stCondLst>
                                    <p:cond delay="100"/>
                                  </p:stCondLst>
                                  <p:childTnLst>
                                    <p:set>
                                      <p:cBhvr>
                                        <p:cTn id="171" dur="1" fill="hold">
                                          <p:stCondLst>
                                            <p:cond delay="0"/>
                                          </p:stCondLst>
                                        </p:cTn>
                                        <p:tgtEl>
                                          <p:spTgt spid="156"/>
                                        </p:tgtEl>
                                        <p:attrNameLst>
                                          <p:attrName>style.visibility</p:attrName>
                                        </p:attrNameLst>
                                      </p:cBhvr>
                                      <p:to>
                                        <p:strVal val="visible"/>
                                      </p:to>
                                    </p:set>
                                    <p:animEffect transition="in" filter="fade">
                                      <p:cBhvr>
                                        <p:cTn id="172" dur="500"/>
                                        <p:tgtEl>
                                          <p:spTgt spid="156"/>
                                        </p:tgtEl>
                                      </p:cBhvr>
                                    </p:animEffect>
                                  </p:childTnLst>
                                </p:cTn>
                              </p:par>
                              <p:par>
                                <p:cTn id="173" presetID="42" presetClass="path" presetSubtype="0" decel="100000" fill="hold" grpId="1" nodeType="withEffect">
                                  <p:stCondLst>
                                    <p:cond delay="100"/>
                                  </p:stCondLst>
                                  <p:childTnLst>
                                    <p:animMotion origin="layout" path="M -2.08333E-7 0 L -2.08333E-7 0.03542 " pathEditMode="relative" rAng="0" ptsTypes="AA">
                                      <p:cBhvr>
                                        <p:cTn id="174" dur="700" spd="-100000" fill="hold"/>
                                        <p:tgtEl>
                                          <p:spTgt spid="156"/>
                                        </p:tgtEl>
                                        <p:attrNameLst>
                                          <p:attrName>ppt_x</p:attrName>
                                          <p:attrName>ppt_y</p:attrName>
                                        </p:attrNameLst>
                                      </p:cBhvr>
                                      <p:rCtr x="0" y="1759"/>
                                    </p:animMotion>
                                  </p:childTnLst>
                                </p:cTn>
                              </p:par>
                              <p:par>
                                <p:cTn id="175" presetID="10" presetClass="entr" presetSubtype="0" fill="hold" grpId="0" nodeType="withEffect">
                                  <p:stCondLst>
                                    <p:cond delay="100"/>
                                  </p:stCondLst>
                                  <p:childTnLst>
                                    <p:set>
                                      <p:cBhvr>
                                        <p:cTn id="176" dur="1" fill="hold">
                                          <p:stCondLst>
                                            <p:cond delay="0"/>
                                          </p:stCondLst>
                                        </p:cTn>
                                        <p:tgtEl>
                                          <p:spTgt spid="97"/>
                                        </p:tgtEl>
                                        <p:attrNameLst>
                                          <p:attrName>style.visibility</p:attrName>
                                        </p:attrNameLst>
                                      </p:cBhvr>
                                      <p:to>
                                        <p:strVal val="visible"/>
                                      </p:to>
                                    </p:set>
                                    <p:animEffect transition="in" filter="fade">
                                      <p:cBhvr>
                                        <p:cTn id="177" dur="500"/>
                                        <p:tgtEl>
                                          <p:spTgt spid="97"/>
                                        </p:tgtEl>
                                      </p:cBhvr>
                                    </p:animEffect>
                                  </p:childTnLst>
                                </p:cTn>
                              </p:par>
                              <p:par>
                                <p:cTn id="178" presetID="42" presetClass="path" presetSubtype="0" decel="100000" fill="hold" grpId="1" nodeType="withEffect">
                                  <p:stCondLst>
                                    <p:cond delay="100"/>
                                  </p:stCondLst>
                                  <p:childTnLst>
                                    <p:animMotion origin="layout" path="M -2.08333E-7 -4.07407E-6 L -2.08333E-7 0.03542 " pathEditMode="relative" rAng="0" ptsTypes="AA">
                                      <p:cBhvr>
                                        <p:cTn id="179" dur="700" spd="-100000" fill="hold"/>
                                        <p:tgtEl>
                                          <p:spTgt spid="97"/>
                                        </p:tgtEl>
                                        <p:attrNameLst>
                                          <p:attrName>ppt_x</p:attrName>
                                          <p:attrName>ppt_y</p:attrName>
                                        </p:attrNameLst>
                                      </p:cBhvr>
                                      <p:rCtr x="0" y="1759"/>
                                    </p:animMotion>
                                  </p:childTnLst>
                                </p:cTn>
                              </p:par>
                              <p:par>
                                <p:cTn id="180" presetID="10" presetClass="entr" presetSubtype="0" fill="hold" grpId="0" nodeType="withEffect">
                                  <p:stCondLst>
                                    <p:cond delay="200"/>
                                  </p:stCondLst>
                                  <p:childTnLst>
                                    <p:set>
                                      <p:cBhvr>
                                        <p:cTn id="181" dur="1" fill="hold">
                                          <p:stCondLst>
                                            <p:cond delay="0"/>
                                          </p:stCondLst>
                                        </p:cTn>
                                        <p:tgtEl>
                                          <p:spTgt spid="62"/>
                                        </p:tgtEl>
                                        <p:attrNameLst>
                                          <p:attrName>style.visibility</p:attrName>
                                        </p:attrNameLst>
                                      </p:cBhvr>
                                      <p:to>
                                        <p:strVal val="visible"/>
                                      </p:to>
                                    </p:set>
                                    <p:animEffect transition="in" filter="fade">
                                      <p:cBhvr>
                                        <p:cTn id="182" dur="500"/>
                                        <p:tgtEl>
                                          <p:spTgt spid="62"/>
                                        </p:tgtEl>
                                      </p:cBhvr>
                                    </p:animEffect>
                                  </p:childTnLst>
                                </p:cTn>
                              </p:par>
                              <p:par>
                                <p:cTn id="183" presetID="42" presetClass="path" presetSubtype="0" decel="100000" fill="hold" grpId="1" nodeType="withEffect">
                                  <p:stCondLst>
                                    <p:cond delay="200"/>
                                  </p:stCondLst>
                                  <p:childTnLst>
                                    <p:animMotion origin="layout" path="M -2.08333E-7 -3.7037E-7 L -2.08333E-7 0.03542 " pathEditMode="relative" rAng="0" ptsTypes="AA">
                                      <p:cBhvr>
                                        <p:cTn id="184" dur="700" spd="-100000" fill="hold"/>
                                        <p:tgtEl>
                                          <p:spTgt spid="62"/>
                                        </p:tgtEl>
                                        <p:attrNameLst>
                                          <p:attrName>ppt_x</p:attrName>
                                          <p:attrName>ppt_y</p:attrName>
                                        </p:attrNameLst>
                                      </p:cBhvr>
                                      <p:rCtr x="0" y="1759"/>
                                    </p:animMotion>
                                  </p:childTnLst>
                                </p:cTn>
                              </p:par>
                              <p:par>
                                <p:cTn id="185" presetID="10" presetClass="entr" presetSubtype="0" fill="hold" nodeType="withEffect">
                                  <p:stCondLst>
                                    <p:cond delay="100"/>
                                  </p:stCondLst>
                                  <p:childTnLst>
                                    <p:set>
                                      <p:cBhvr>
                                        <p:cTn id="186" dur="1" fill="hold">
                                          <p:stCondLst>
                                            <p:cond delay="0"/>
                                          </p:stCondLst>
                                        </p:cTn>
                                        <p:tgtEl>
                                          <p:spTgt spid="143"/>
                                        </p:tgtEl>
                                        <p:attrNameLst>
                                          <p:attrName>style.visibility</p:attrName>
                                        </p:attrNameLst>
                                      </p:cBhvr>
                                      <p:to>
                                        <p:strVal val="visible"/>
                                      </p:to>
                                    </p:set>
                                    <p:animEffect transition="in" filter="fade">
                                      <p:cBhvr>
                                        <p:cTn id="187" dur="500"/>
                                        <p:tgtEl>
                                          <p:spTgt spid="143"/>
                                        </p:tgtEl>
                                      </p:cBhvr>
                                    </p:animEffect>
                                  </p:childTnLst>
                                </p:cTn>
                              </p:par>
                              <p:par>
                                <p:cTn id="188" presetID="42" presetClass="path" presetSubtype="0" decel="100000" fill="hold" nodeType="withEffect">
                                  <p:stCondLst>
                                    <p:cond delay="100"/>
                                  </p:stCondLst>
                                  <p:childTnLst>
                                    <p:animMotion origin="layout" path="M 1.875E-6 3.7037E-7 L 1.875E-6 0.03542 " pathEditMode="relative" rAng="0" ptsTypes="AA">
                                      <p:cBhvr>
                                        <p:cTn id="189" dur="700" spd="-100000" fill="hold"/>
                                        <p:tgtEl>
                                          <p:spTgt spid="143"/>
                                        </p:tgtEl>
                                        <p:attrNameLst>
                                          <p:attrName>ppt_x</p:attrName>
                                          <p:attrName>ppt_y</p:attrName>
                                        </p:attrNameLst>
                                      </p:cBhvr>
                                      <p:rCtr x="0" y="1759"/>
                                    </p:animMotion>
                                  </p:childTnLst>
                                </p:cTn>
                              </p:par>
                              <p:par>
                                <p:cTn id="190" presetID="10" presetClass="entr" presetSubtype="0" fill="hold" grpId="0" nodeType="withEffect">
                                  <p:stCondLst>
                                    <p:cond delay="100"/>
                                  </p:stCondLst>
                                  <p:childTnLst>
                                    <p:set>
                                      <p:cBhvr>
                                        <p:cTn id="191" dur="1" fill="hold">
                                          <p:stCondLst>
                                            <p:cond delay="0"/>
                                          </p:stCondLst>
                                        </p:cTn>
                                        <p:tgtEl>
                                          <p:spTgt spid="179"/>
                                        </p:tgtEl>
                                        <p:attrNameLst>
                                          <p:attrName>style.visibility</p:attrName>
                                        </p:attrNameLst>
                                      </p:cBhvr>
                                      <p:to>
                                        <p:strVal val="visible"/>
                                      </p:to>
                                    </p:set>
                                    <p:animEffect transition="in" filter="fade">
                                      <p:cBhvr>
                                        <p:cTn id="192" dur="500"/>
                                        <p:tgtEl>
                                          <p:spTgt spid="179"/>
                                        </p:tgtEl>
                                      </p:cBhvr>
                                    </p:animEffect>
                                  </p:childTnLst>
                                </p:cTn>
                              </p:par>
                              <p:par>
                                <p:cTn id="193" presetID="42" presetClass="path" presetSubtype="0" decel="100000" fill="hold" grpId="1" nodeType="withEffect">
                                  <p:stCondLst>
                                    <p:cond delay="100"/>
                                  </p:stCondLst>
                                  <p:childTnLst>
                                    <p:animMotion origin="layout" path="M 2.08333E-7 0 L 2.08333E-7 0.03542 " pathEditMode="relative" rAng="0" ptsTypes="AA">
                                      <p:cBhvr>
                                        <p:cTn id="194" dur="700" spd="-100000" fill="hold"/>
                                        <p:tgtEl>
                                          <p:spTgt spid="179"/>
                                        </p:tgtEl>
                                        <p:attrNameLst>
                                          <p:attrName>ppt_x</p:attrName>
                                          <p:attrName>ppt_y</p:attrName>
                                        </p:attrNameLst>
                                      </p:cBhvr>
                                      <p:rCtr x="0" y="1759"/>
                                    </p:animMotion>
                                  </p:childTnLst>
                                </p:cTn>
                              </p:par>
                              <p:par>
                                <p:cTn id="195" presetID="10" presetClass="entr" presetSubtype="0" fill="hold" nodeType="withEffect">
                                  <p:stCondLst>
                                    <p:cond delay="100"/>
                                  </p:stCondLst>
                                  <p:childTnLst>
                                    <p:set>
                                      <p:cBhvr>
                                        <p:cTn id="196" dur="1" fill="hold">
                                          <p:stCondLst>
                                            <p:cond delay="0"/>
                                          </p:stCondLst>
                                        </p:cTn>
                                        <p:tgtEl>
                                          <p:spTgt spid="162"/>
                                        </p:tgtEl>
                                        <p:attrNameLst>
                                          <p:attrName>style.visibility</p:attrName>
                                        </p:attrNameLst>
                                      </p:cBhvr>
                                      <p:to>
                                        <p:strVal val="visible"/>
                                      </p:to>
                                    </p:set>
                                    <p:animEffect transition="in" filter="fade">
                                      <p:cBhvr>
                                        <p:cTn id="197" dur="500"/>
                                        <p:tgtEl>
                                          <p:spTgt spid="162"/>
                                        </p:tgtEl>
                                      </p:cBhvr>
                                    </p:animEffect>
                                  </p:childTnLst>
                                </p:cTn>
                              </p:par>
                              <p:par>
                                <p:cTn id="198" presetID="42" presetClass="path" presetSubtype="0" decel="100000" fill="hold" nodeType="withEffect">
                                  <p:stCondLst>
                                    <p:cond delay="100"/>
                                  </p:stCondLst>
                                  <p:childTnLst>
                                    <p:animMotion origin="layout" path="M -1.875E-6 2.59259E-6 L -1.875E-6 0.03541 " pathEditMode="relative" rAng="0" ptsTypes="AA">
                                      <p:cBhvr>
                                        <p:cTn id="199" dur="700" spd="-100000" fill="hold"/>
                                        <p:tgtEl>
                                          <p:spTgt spid="162"/>
                                        </p:tgtEl>
                                        <p:attrNameLst>
                                          <p:attrName>ppt_x</p:attrName>
                                          <p:attrName>ppt_y</p:attrName>
                                        </p:attrNameLst>
                                      </p:cBhvr>
                                      <p:rCtr x="0" y="1759"/>
                                    </p:animMotion>
                                  </p:childTnLst>
                                </p:cTn>
                              </p:par>
                              <p:par>
                                <p:cTn id="200" presetID="10" presetClass="entr" presetSubtype="0" fill="hold" grpId="0" nodeType="withEffect">
                                  <p:stCondLst>
                                    <p:cond delay="100"/>
                                  </p:stCondLst>
                                  <p:childTnLst>
                                    <p:set>
                                      <p:cBhvr>
                                        <p:cTn id="201" dur="1" fill="hold">
                                          <p:stCondLst>
                                            <p:cond delay="0"/>
                                          </p:stCondLst>
                                        </p:cTn>
                                        <p:tgtEl>
                                          <p:spTgt spid="165"/>
                                        </p:tgtEl>
                                        <p:attrNameLst>
                                          <p:attrName>style.visibility</p:attrName>
                                        </p:attrNameLst>
                                      </p:cBhvr>
                                      <p:to>
                                        <p:strVal val="visible"/>
                                      </p:to>
                                    </p:set>
                                    <p:animEffect transition="in" filter="fade">
                                      <p:cBhvr>
                                        <p:cTn id="202" dur="500"/>
                                        <p:tgtEl>
                                          <p:spTgt spid="165"/>
                                        </p:tgtEl>
                                      </p:cBhvr>
                                    </p:animEffect>
                                  </p:childTnLst>
                                </p:cTn>
                              </p:par>
                              <p:par>
                                <p:cTn id="203" presetID="42" presetClass="path" presetSubtype="0" decel="100000" fill="hold" grpId="1" nodeType="withEffect">
                                  <p:stCondLst>
                                    <p:cond delay="100"/>
                                  </p:stCondLst>
                                  <p:childTnLst>
                                    <p:animMotion origin="layout" path="M -1.875E-6 -2.22222E-6 L -1.875E-6 0.03542 " pathEditMode="relative" rAng="0" ptsTypes="AA">
                                      <p:cBhvr>
                                        <p:cTn id="204" dur="700" spd="-100000" fill="hold"/>
                                        <p:tgtEl>
                                          <p:spTgt spid="165"/>
                                        </p:tgtEl>
                                        <p:attrNameLst>
                                          <p:attrName>ppt_x</p:attrName>
                                          <p:attrName>ppt_y</p:attrName>
                                        </p:attrNameLst>
                                      </p:cBhvr>
                                      <p:rCtr x="0" y="1759"/>
                                    </p:animMotion>
                                  </p:childTnLst>
                                </p:cTn>
                              </p:par>
                              <p:par>
                                <p:cTn id="205" presetID="10" presetClass="entr" presetSubtype="0" fill="hold" grpId="0" nodeType="withEffect">
                                  <p:stCondLst>
                                    <p:cond delay="100"/>
                                  </p:stCondLst>
                                  <p:childTnLst>
                                    <p:set>
                                      <p:cBhvr>
                                        <p:cTn id="206" dur="1" fill="hold">
                                          <p:stCondLst>
                                            <p:cond delay="0"/>
                                          </p:stCondLst>
                                        </p:cTn>
                                        <p:tgtEl>
                                          <p:spTgt spid="6"/>
                                        </p:tgtEl>
                                        <p:attrNameLst>
                                          <p:attrName>style.visibility</p:attrName>
                                        </p:attrNameLst>
                                      </p:cBhvr>
                                      <p:to>
                                        <p:strVal val="visible"/>
                                      </p:to>
                                    </p:set>
                                    <p:animEffect transition="in" filter="fade">
                                      <p:cBhvr>
                                        <p:cTn id="207" dur="500"/>
                                        <p:tgtEl>
                                          <p:spTgt spid="6"/>
                                        </p:tgtEl>
                                      </p:cBhvr>
                                    </p:animEffect>
                                  </p:childTnLst>
                                </p:cTn>
                              </p:par>
                              <p:par>
                                <p:cTn id="208" presetID="42" presetClass="path" presetSubtype="0" decel="100000" fill="hold" grpId="1" nodeType="withEffect">
                                  <p:stCondLst>
                                    <p:cond delay="100"/>
                                  </p:stCondLst>
                                  <p:childTnLst>
                                    <p:animMotion origin="layout" path="M 2.08333E-7 4.81481E-6 L 2.08333E-7 0.03541 " pathEditMode="relative" rAng="0" ptsTypes="AA">
                                      <p:cBhvr>
                                        <p:cTn id="209" dur="700" spd="-100000" fill="hold"/>
                                        <p:tgtEl>
                                          <p:spTgt spid="6"/>
                                        </p:tgtEl>
                                        <p:attrNameLst>
                                          <p:attrName>ppt_x</p:attrName>
                                          <p:attrName>ppt_y</p:attrName>
                                        </p:attrNameLst>
                                      </p:cBhvr>
                                      <p:rCtr x="0" y="1759"/>
                                    </p:animMotion>
                                  </p:childTnLst>
                                </p:cTn>
                              </p:par>
                              <p:par>
                                <p:cTn id="210" presetID="10" presetClass="entr" presetSubtype="0" fill="hold" nodeType="withEffect">
                                  <p:stCondLst>
                                    <p:cond delay="100"/>
                                  </p:stCondLst>
                                  <p:childTnLst>
                                    <p:set>
                                      <p:cBhvr>
                                        <p:cTn id="211" dur="1" fill="hold">
                                          <p:stCondLst>
                                            <p:cond delay="0"/>
                                          </p:stCondLst>
                                        </p:cTn>
                                        <p:tgtEl>
                                          <p:spTgt spid="189"/>
                                        </p:tgtEl>
                                        <p:attrNameLst>
                                          <p:attrName>style.visibility</p:attrName>
                                        </p:attrNameLst>
                                      </p:cBhvr>
                                      <p:to>
                                        <p:strVal val="visible"/>
                                      </p:to>
                                    </p:set>
                                    <p:animEffect transition="in" filter="fade">
                                      <p:cBhvr>
                                        <p:cTn id="212" dur="500"/>
                                        <p:tgtEl>
                                          <p:spTgt spid="189"/>
                                        </p:tgtEl>
                                      </p:cBhvr>
                                    </p:animEffect>
                                  </p:childTnLst>
                                </p:cTn>
                              </p:par>
                              <p:par>
                                <p:cTn id="213" presetID="42" presetClass="path" presetSubtype="0" decel="100000" fill="hold" nodeType="withEffect">
                                  <p:stCondLst>
                                    <p:cond delay="100"/>
                                  </p:stCondLst>
                                  <p:childTnLst>
                                    <p:animMotion origin="layout" path="M 2.29167E-6 -4.81481E-6 L 2.29167E-6 0.03542 " pathEditMode="relative" rAng="0" ptsTypes="AA">
                                      <p:cBhvr>
                                        <p:cTn id="214" dur="700" spd="-100000" fill="hold"/>
                                        <p:tgtEl>
                                          <p:spTgt spid="189"/>
                                        </p:tgtEl>
                                        <p:attrNameLst>
                                          <p:attrName>ppt_x</p:attrName>
                                          <p:attrName>ppt_y</p:attrName>
                                        </p:attrNameLst>
                                      </p:cBhvr>
                                      <p:rCtr x="0" y="1759"/>
                                    </p:animMotion>
                                  </p:childTnLst>
                                </p:cTn>
                              </p:par>
                              <p:par>
                                <p:cTn id="215" presetID="10" presetClass="entr" presetSubtype="0" fill="hold" nodeType="withEffect">
                                  <p:stCondLst>
                                    <p:cond delay="100"/>
                                  </p:stCondLst>
                                  <p:childTnLst>
                                    <p:set>
                                      <p:cBhvr>
                                        <p:cTn id="216" dur="1" fill="hold">
                                          <p:stCondLst>
                                            <p:cond delay="0"/>
                                          </p:stCondLst>
                                        </p:cTn>
                                        <p:tgtEl>
                                          <p:spTgt spid="163"/>
                                        </p:tgtEl>
                                        <p:attrNameLst>
                                          <p:attrName>style.visibility</p:attrName>
                                        </p:attrNameLst>
                                      </p:cBhvr>
                                      <p:to>
                                        <p:strVal val="visible"/>
                                      </p:to>
                                    </p:set>
                                    <p:animEffect transition="in" filter="fade">
                                      <p:cBhvr>
                                        <p:cTn id="217" dur="500"/>
                                        <p:tgtEl>
                                          <p:spTgt spid="163"/>
                                        </p:tgtEl>
                                      </p:cBhvr>
                                    </p:animEffect>
                                  </p:childTnLst>
                                </p:cTn>
                              </p:par>
                              <p:par>
                                <p:cTn id="218" presetID="42" presetClass="path" presetSubtype="0" decel="100000" fill="hold" nodeType="withEffect">
                                  <p:stCondLst>
                                    <p:cond delay="100"/>
                                  </p:stCondLst>
                                  <p:childTnLst>
                                    <p:animMotion origin="layout" path="M -1.875E-6 3.7037E-6 L -1.875E-6 0.03541 " pathEditMode="relative" rAng="0" ptsTypes="AA">
                                      <p:cBhvr>
                                        <p:cTn id="219" dur="700" spd="-100000" fill="hold"/>
                                        <p:tgtEl>
                                          <p:spTgt spid="163"/>
                                        </p:tgtEl>
                                        <p:attrNameLst>
                                          <p:attrName>ppt_x</p:attrName>
                                          <p:attrName>ppt_y</p:attrName>
                                        </p:attrNameLst>
                                      </p:cBhvr>
                                      <p:rCtr x="0" y="1759"/>
                                    </p:animMotion>
                                  </p:childTnLst>
                                </p:cTn>
                              </p:par>
                              <p:par>
                                <p:cTn id="220" presetID="10" presetClass="entr" presetSubtype="0" fill="hold" grpId="0" nodeType="withEffect">
                                  <p:stCondLst>
                                    <p:cond delay="100"/>
                                  </p:stCondLst>
                                  <p:childTnLst>
                                    <p:set>
                                      <p:cBhvr>
                                        <p:cTn id="221" dur="1" fill="hold">
                                          <p:stCondLst>
                                            <p:cond delay="0"/>
                                          </p:stCondLst>
                                        </p:cTn>
                                        <p:tgtEl>
                                          <p:spTgt spid="166"/>
                                        </p:tgtEl>
                                        <p:attrNameLst>
                                          <p:attrName>style.visibility</p:attrName>
                                        </p:attrNameLst>
                                      </p:cBhvr>
                                      <p:to>
                                        <p:strVal val="visible"/>
                                      </p:to>
                                    </p:set>
                                    <p:animEffect transition="in" filter="fade">
                                      <p:cBhvr>
                                        <p:cTn id="222" dur="500"/>
                                        <p:tgtEl>
                                          <p:spTgt spid="166"/>
                                        </p:tgtEl>
                                      </p:cBhvr>
                                    </p:animEffect>
                                  </p:childTnLst>
                                </p:cTn>
                              </p:par>
                              <p:par>
                                <p:cTn id="223" presetID="42" presetClass="path" presetSubtype="0" decel="100000" fill="hold" grpId="1" nodeType="withEffect">
                                  <p:stCondLst>
                                    <p:cond delay="100"/>
                                  </p:stCondLst>
                                  <p:childTnLst>
                                    <p:animMotion origin="layout" path="M -1.875E-6 -2.59259E-6 L -1.875E-6 0.03542 " pathEditMode="relative" rAng="0" ptsTypes="AA">
                                      <p:cBhvr>
                                        <p:cTn id="224" dur="700" spd="-100000" fill="hold"/>
                                        <p:tgtEl>
                                          <p:spTgt spid="166"/>
                                        </p:tgtEl>
                                        <p:attrNameLst>
                                          <p:attrName>ppt_x</p:attrName>
                                          <p:attrName>ppt_y</p:attrName>
                                        </p:attrNameLst>
                                      </p:cBhvr>
                                      <p:rCtr x="0" y="1759"/>
                                    </p:animMotion>
                                  </p:childTnLst>
                                </p:cTn>
                              </p:par>
                              <p:par>
                                <p:cTn id="225" presetID="10" presetClass="entr" presetSubtype="0" fill="hold" nodeType="withEffect">
                                  <p:stCondLst>
                                    <p:cond delay="100"/>
                                  </p:stCondLst>
                                  <p:childTnLst>
                                    <p:set>
                                      <p:cBhvr>
                                        <p:cTn id="226" dur="1" fill="hold">
                                          <p:stCondLst>
                                            <p:cond delay="0"/>
                                          </p:stCondLst>
                                        </p:cTn>
                                        <p:tgtEl>
                                          <p:spTgt spid="190"/>
                                        </p:tgtEl>
                                        <p:attrNameLst>
                                          <p:attrName>style.visibility</p:attrName>
                                        </p:attrNameLst>
                                      </p:cBhvr>
                                      <p:to>
                                        <p:strVal val="visible"/>
                                      </p:to>
                                    </p:set>
                                    <p:animEffect transition="in" filter="fade">
                                      <p:cBhvr>
                                        <p:cTn id="227" dur="500"/>
                                        <p:tgtEl>
                                          <p:spTgt spid="190"/>
                                        </p:tgtEl>
                                      </p:cBhvr>
                                    </p:animEffect>
                                  </p:childTnLst>
                                </p:cTn>
                              </p:par>
                              <p:par>
                                <p:cTn id="228" presetID="42" presetClass="path" presetSubtype="0" decel="100000" fill="hold" nodeType="withEffect">
                                  <p:stCondLst>
                                    <p:cond delay="100"/>
                                  </p:stCondLst>
                                  <p:childTnLst>
                                    <p:animMotion origin="layout" path="M 2.29167E-6 7.40741E-7 L 2.29167E-6 0.03542 " pathEditMode="relative" rAng="0" ptsTypes="AA">
                                      <p:cBhvr>
                                        <p:cTn id="229" dur="700" spd="-100000" fill="hold"/>
                                        <p:tgtEl>
                                          <p:spTgt spid="190"/>
                                        </p:tgtEl>
                                        <p:attrNameLst>
                                          <p:attrName>ppt_x</p:attrName>
                                          <p:attrName>ppt_y</p:attrName>
                                        </p:attrNameLst>
                                      </p:cBhvr>
                                      <p:rCtr x="0" y="1759"/>
                                    </p:animMotion>
                                  </p:childTnLst>
                                </p:cTn>
                              </p:par>
                              <p:par>
                                <p:cTn id="230" presetID="10" presetClass="entr" presetSubtype="0" fill="hold" nodeType="withEffect">
                                  <p:stCondLst>
                                    <p:cond delay="100"/>
                                  </p:stCondLst>
                                  <p:childTnLst>
                                    <p:set>
                                      <p:cBhvr>
                                        <p:cTn id="231" dur="1" fill="hold">
                                          <p:stCondLst>
                                            <p:cond delay="0"/>
                                          </p:stCondLst>
                                        </p:cTn>
                                        <p:tgtEl>
                                          <p:spTgt spid="174"/>
                                        </p:tgtEl>
                                        <p:attrNameLst>
                                          <p:attrName>style.visibility</p:attrName>
                                        </p:attrNameLst>
                                      </p:cBhvr>
                                      <p:to>
                                        <p:strVal val="visible"/>
                                      </p:to>
                                    </p:set>
                                    <p:animEffect transition="in" filter="fade">
                                      <p:cBhvr>
                                        <p:cTn id="232" dur="500"/>
                                        <p:tgtEl>
                                          <p:spTgt spid="174"/>
                                        </p:tgtEl>
                                      </p:cBhvr>
                                    </p:animEffect>
                                  </p:childTnLst>
                                </p:cTn>
                              </p:par>
                              <p:par>
                                <p:cTn id="233" presetID="42" presetClass="path" presetSubtype="0" decel="100000" fill="hold" nodeType="withEffect">
                                  <p:stCondLst>
                                    <p:cond delay="100"/>
                                  </p:stCondLst>
                                  <p:childTnLst>
                                    <p:animMotion origin="layout" path="M -3.75E-6 4.07407E-6 L -3.75E-6 0.03541 " pathEditMode="relative" rAng="0" ptsTypes="AA">
                                      <p:cBhvr>
                                        <p:cTn id="234" dur="700" spd="-100000" fill="hold"/>
                                        <p:tgtEl>
                                          <p:spTgt spid="174"/>
                                        </p:tgtEl>
                                        <p:attrNameLst>
                                          <p:attrName>ppt_x</p:attrName>
                                          <p:attrName>ppt_y</p:attrName>
                                        </p:attrNameLst>
                                      </p:cBhvr>
                                      <p:rCtr x="0" y="1759"/>
                                    </p:animMotion>
                                  </p:childTnLst>
                                </p:cTn>
                              </p:par>
                              <p:par>
                                <p:cTn id="235" presetID="10" presetClass="entr" presetSubtype="0" fill="hold" grpId="0" nodeType="withEffect">
                                  <p:stCondLst>
                                    <p:cond delay="100"/>
                                  </p:stCondLst>
                                  <p:childTnLst>
                                    <p:set>
                                      <p:cBhvr>
                                        <p:cTn id="236" dur="1" fill="hold">
                                          <p:stCondLst>
                                            <p:cond delay="0"/>
                                          </p:stCondLst>
                                        </p:cTn>
                                        <p:tgtEl>
                                          <p:spTgt spid="173"/>
                                        </p:tgtEl>
                                        <p:attrNameLst>
                                          <p:attrName>style.visibility</p:attrName>
                                        </p:attrNameLst>
                                      </p:cBhvr>
                                      <p:to>
                                        <p:strVal val="visible"/>
                                      </p:to>
                                    </p:set>
                                    <p:animEffect transition="in" filter="fade">
                                      <p:cBhvr>
                                        <p:cTn id="237" dur="500"/>
                                        <p:tgtEl>
                                          <p:spTgt spid="173"/>
                                        </p:tgtEl>
                                      </p:cBhvr>
                                    </p:animEffect>
                                  </p:childTnLst>
                                </p:cTn>
                              </p:par>
                              <p:par>
                                <p:cTn id="238" presetID="42" presetClass="path" presetSubtype="0" decel="100000" fill="hold" grpId="1" nodeType="withEffect">
                                  <p:stCondLst>
                                    <p:cond delay="100"/>
                                  </p:stCondLst>
                                  <p:childTnLst>
                                    <p:animMotion origin="layout" path="M -3.75E-6 4.44444E-6 L -3.75E-6 0.03541 " pathEditMode="relative" rAng="0" ptsTypes="AA">
                                      <p:cBhvr>
                                        <p:cTn id="239" dur="700" spd="-100000" fill="hold"/>
                                        <p:tgtEl>
                                          <p:spTgt spid="173"/>
                                        </p:tgtEl>
                                        <p:attrNameLst>
                                          <p:attrName>ppt_x</p:attrName>
                                          <p:attrName>ppt_y</p:attrName>
                                        </p:attrNameLst>
                                      </p:cBhvr>
                                      <p:rCtr x="0" y="1759"/>
                                    </p:animMotion>
                                  </p:childTnLst>
                                </p:cTn>
                              </p:par>
                              <p:par>
                                <p:cTn id="240" presetID="10" presetClass="entr" presetSubtype="0" fill="hold" nodeType="withEffect">
                                  <p:stCondLst>
                                    <p:cond delay="100"/>
                                  </p:stCondLst>
                                  <p:childTnLst>
                                    <p:set>
                                      <p:cBhvr>
                                        <p:cTn id="241" dur="1" fill="hold">
                                          <p:stCondLst>
                                            <p:cond delay="0"/>
                                          </p:stCondLst>
                                        </p:cTn>
                                        <p:tgtEl>
                                          <p:spTgt spid="164"/>
                                        </p:tgtEl>
                                        <p:attrNameLst>
                                          <p:attrName>style.visibility</p:attrName>
                                        </p:attrNameLst>
                                      </p:cBhvr>
                                      <p:to>
                                        <p:strVal val="visible"/>
                                      </p:to>
                                    </p:set>
                                    <p:animEffect transition="in" filter="fade">
                                      <p:cBhvr>
                                        <p:cTn id="242" dur="500"/>
                                        <p:tgtEl>
                                          <p:spTgt spid="164"/>
                                        </p:tgtEl>
                                      </p:cBhvr>
                                    </p:animEffect>
                                  </p:childTnLst>
                                </p:cTn>
                              </p:par>
                              <p:par>
                                <p:cTn id="243" presetID="42" presetClass="path" presetSubtype="0" decel="100000" fill="hold" nodeType="withEffect">
                                  <p:stCondLst>
                                    <p:cond delay="100"/>
                                  </p:stCondLst>
                                  <p:childTnLst>
                                    <p:animMotion origin="layout" path="M -1.875E-6 -1.11111E-6 L -1.875E-6 0.03542 " pathEditMode="relative" rAng="0" ptsTypes="AA">
                                      <p:cBhvr>
                                        <p:cTn id="244" dur="700" spd="-100000" fill="hold"/>
                                        <p:tgtEl>
                                          <p:spTgt spid="164"/>
                                        </p:tgtEl>
                                        <p:attrNameLst>
                                          <p:attrName>ppt_x</p:attrName>
                                          <p:attrName>ppt_y</p:attrName>
                                        </p:attrNameLst>
                                      </p:cBhvr>
                                      <p:rCtr x="0" y="1759"/>
                                    </p:animMotion>
                                  </p:childTnLst>
                                </p:cTn>
                              </p:par>
                              <p:par>
                                <p:cTn id="245" presetID="10" presetClass="entr" presetSubtype="0" fill="hold" grpId="0" nodeType="withEffect">
                                  <p:stCondLst>
                                    <p:cond delay="100"/>
                                  </p:stCondLst>
                                  <p:childTnLst>
                                    <p:set>
                                      <p:cBhvr>
                                        <p:cTn id="246" dur="1" fill="hold">
                                          <p:stCondLst>
                                            <p:cond delay="0"/>
                                          </p:stCondLst>
                                        </p:cTn>
                                        <p:tgtEl>
                                          <p:spTgt spid="167"/>
                                        </p:tgtEl>
                                        <p:attrNameLst>
                                          <p:attrName>style.visibility</p:attrName>
                                        </p:attrNameLst>
                                      </p:cBhvr>
                                      <p:to>
                                        <p:strVal val="visible"/>
                                      </p:to>
                                    </p:set>
                                    <p:animEffect transition="in" filter="fade">
                                      <p:cBhvr>
                                        <p:cTn id="247" dur="500"/>
                                        <p:tgtEl>
                                          <p:spTgt spid="167"/>
                                        </p:tgtEl>
                                      </p:cBhvr>
                                    </p:animEffect>
                                  </p:childTnLst>
                                </p:cTn>
                              </p:par>
                              <p:par>
                                <p:cTn id="248" presetID="42" presetClass="path" presetSubtype="0" decel="100000" fill="hold" grpId="1" nodeType="withEffect">
                                  <p:stCondLst>
                                    <p:cond delay="100"/>
                                  </p:stCondLst>
                                  <p:childTnLst>
                                    <p:animMotion origin="layout" path="M -1.875E-6 -1.48148E-6 L -1.875E-6 0.03542 " pathEditMode="relative" rAng="0" ptsTypes="AA">
                                      <p:cBhvr>
                                        <p:cTn id="249" dur="700" spd="-100000" fill="hold"/>
                                        <p:tgtEl>
                                          <p:spTgt spid="167"/>
                                        </p:tgtEl>
                                        <p:attrNameLst>
                                          <p:attrName>ppt_x</p:attrName>
                                          <p:attrName>ppt_y</p:attrName>
                                        </p:attrNameLst>
                                      </p:cBhvr>
                                      <p:rCtr x="0" y="1759"/>
                                    </p:animMotion>
                                  </p:childTnLst>
                                </p:cTn>
                              </p:par>
                              <p:par>
                                <p:cTn id="250" presetID="10" presetClass="entr" presetSubtype="0" fill="hold" nodeType="withEffect">
                                  <p:stCondLst>
                                    <p:cond delay="100"/>
                                  </p:stCondLst>
                                  <p:childTnLst>
                                    <p:set>
                                      <p:cBhvr>
                                        <p:cTn id="251" dur="1" fill="hold">
                                          <p:stCondLst>
                                            <p:cond delay="0"/>
                                          </p:stCondLst>
                                        </p:cTn>
                                        <p:tgtEl>
                                          <p:spTgt spid="191"/>
                                        </p:tgtEl>
                                        <p:attrNameLst>
                                          <p:attrName>style.visibility</p:attrName>
                                        </p:attrNameLst>
                                      </p:cBhvr>
                                      <p:to>
                                        <p:strVal val="visible"/>
                                      </p:to>
                                    </p:set>
                                    <p:animEffect transition="in" filter="fade">
                                      <p:cBhvr>
                                        <p:cTn id="252" dur="500"/>
                                        <p:tgtEl>
                                          <p:spTgt spid="191"/>
                                        </p:tgtEl>
                                      </p:cBhvr>
                                    </p:animEffect>
                                  </p:childTnLst>
                                </p:cTn>
                              </p:par>
                              <p:par>
                                <p:cTn id="253" presetID="42" presetClass="path" presetSubtype="0" decel="100000" fill="hold" nodeType="withEffect">
                                  <p:stCondLst>
                                    <p:cond delay="100"/>
                                  </p:stCondLst>
                                  <p:childTnLst>
                                    <p:animMotion origin="layout" path="M 2.29167E-6 -2.22222E-6 L 2.29167E-6 0.03542 " pathEditMode="relative" rAng="0" ptsTypes="AA">
                                      <p:cBhvr>
                                        <p:cTn id="254" dur="700" spd="-100000" fill="hold"/>
                                        <p:tgtEl>
                                          <p:spTgt spid="191"/>
                                        </p:tgtEl>
                                        <p:attrNameLst>
                                          <p:attrName>ppt_x</p:attrName>
                                          <p:attrName>ppt_y</p:attrName>
                                        </p:attrNameLst>
                                      </p:cBhvr>
                                      <p:rCtr x="0" y="1759"/>
                                    </p:animMotion>
                                  </p:childTnLst>
                                </p:cTn>
                              </p:par>
                              <p:par>
                                <p:cTn id="255" presetID="10" presetClass="entr" presetSubtype="0" fill="hold" nodeType="withEffect">
                                  <p:stCondLst>
                                    <p:cond delay="100"/>
                                  </p:stCondLst>
                                  <p:childTnLst>
                                    <p:set>
                                      <p:cBhvr>
                                        <p:cTn id="256" dur="1" fill="hold">
                                          <p:stCondLst>
                                            <p:cond delay="0"/>
                                          </p:stCondLst>
                                        </p:cTn>
                                        <p:tgtEl>
                                          <p:spTgt spid="168"/>
                                        </p:tgtEl>
                                        <p:attrNameLst>
                                          <p:attrName>style.visibility</p:attrName>
                                        </p:attrNameLst>
                                      </p:cBhvr>
                                      <p:to>
                                        <p:strVal val="visible"/>
                                      </p:to>
                                    </p:set>
                                    <p:animEffect transition="in" filter="fade">
                                      <p:cBhvr>
                                        <p:cTn id="257" dur="500"/>
                                        <p:tgtEl>
                                          <p:spTgt spid="168"/>
                                        </p:tgtEl>
                                      </p:cBhvr>
                                    </p:animEffect>
                                  </p:childTnLst>
                                </p:cTn>
                              </p:par>
                              <p:par>
                                <p:cTn id="258" presetID="42" presetClass="path" presetSubtype="0" decel="100000" fill="hold" nodeType="withEffect">
                                  <p:stCondLst>
                                    <p:cond delay="100"/>
                                  </p:stCondLst>
                                  <p:childTnLst>
                                    <p:animMotion origin="layout" path="M 2.08333E-7 -3.33333E-6 L 2.08333E-7 0.03542 " pathEditMode="relative" rAng="0" ptsTypes="AA">
                                      <p:cBhvr>
                                        <p:cTn id="259" dur="700" spd="-100000" fill="hold"/>
                                        <p:tgtEl>
                                          <p:spTgt spid="168"/>
                                        </p:tgtEl>
                                        <p:attrNameLst>
                                          <p:attrName>ppt_x</p:attrName>
                                          <p:attrName>ppt_y</p:attrName>
                                        </p:attrNameLst>
                                      </p:cBhvr>
                                      <p:rCtr x="0" y="1759"/>
                                    </p:animMotion>
                                  </p:childTnLst>
                                </p:cTn>
                              </p:par>
                              <p:par>
                                <p:cTn id="260" presetID="10" presetClass="entr" presetSubtype="0" fill="hold" grpId="0" nodeType="withEffect">
                                  <p:stCondLst>
                                    <p:cond delay="100"/>
                                  </p:stCondLst>
                                  <p:childTnLst>
                                    <p:set>
                                      <p:cBhvr>
                                        <p:cTn id="261" dur="1" fill="hold">
                                          <p:stCondLst>
                                            <p:cond delay="0"/>
                                          </p:stCondLst>
                                        </p:cTn>
                                        <p:tgtEl>
                                          <p:spTgt spid="169"/>
                                        </p:tgtEl>
                                        <p:attrNameLst>
                                          <p:attrName>style.visibility</p:attrName>
                                        </p:attrNameLst>
                                      </p:cBhvr>
                                      <p:to>
                                        <p:strVal val="visible"/>
                                      </p:to>
                                    </p:set>
                                    <p:animEffect transition="in" filter="fade">
                                      <p:cBhvr>
                                        <p:cTn id="262" dur="500"/>
                                        <p:tgtEl>
                                          <p:spTgt spid="169"/>
                                        </p:tgtEl>
                                      </p:cBhvr>
                                    </p:animEffect>
                                  </p:childTnLst>
                                </p:cTn>
                              </p:par>
                              <p:par>
                                <p:cTn id="263" presetID="42" presetClass="path" presetSubtype="0" decel="100000" fill="hold" grpId="1" nodeType="withEffect">
                                  <p:stCondLst>
                                    <p:cond delay="100"/>
                                  </p:stCondLst>
                                  <p:childTnLst>
                                    <p:animMotion origin="layout" path="M 2.08333E-7 1.11111E-6 L 2.08333E-7 0.03542 " pathEditMode="relative" rAng="0" ptsTypes="AA">
                                      <p:cBhvr>
                                        <p:cTn id="264" dur="700" spd="-100000" fill="hold"/>
                                        <p:tgtEl>
                                          <p:spTgt spid="169"/>
                                        </p:tgtEl>
                                        <p:attrNameLst>
                                          <p:attrName>ppt_x</p:attrName>
                                          <p:attrName>ppt_y</p:attrName>
                                        </p:attrNameLst>
                                      </p:cBhvr>
                                      <p:rCtr x="0" y="1759"/>
                                    </p:animMotion>
                                  </p:childTnLst>
                                </p:cTn>
                              </p:par>
                              <p:par>
                                <p:cTn id="265" presetID="10" presetClass="entr" presetSubtype="0" fill="hold" grpId="0" nodeType="withEffect">
                                  <p:stCondLst>
                                    <p:cond delay="200"/>
                                  </p:stCondLst>
                                  <p:childTnLst>
                                    <p:set>
                                      <p:cBhvr>
                                        <p:cTn id="266" dur="1" fill="hold">
                                          <p:stCondLst>
                                            <p:cond delay="0"/>
                                          </p:stCondLst>
                                        </p:cTn>
                                        <p:tgtEl>
                                          <p:spTgt spid="27"/>
                                        </p:tgtEl>
                                        <p:attrNameLst>
                                          <p:attrName>style.visibility</p:attrName>
                                        </p:attrNameLst>
                                      </p:cBhvr>
                                      <p:to>
                                        <p:strVal val="visible"/>
                                      </p:to>
                                    </p:set>
                                    <p:animEffect transition="in" filter="fade">
                                      <p:cBhvr>
                                        <p:cTn id="267" dur="500"/>
                                        <p:tgtEl>
                                          <p:spTgt spid="27"/>
                                        </p:tgtEl>
                                      </p:cBhvr>
                                    </p:animEffect>
                                  </p:childTnLst>
                                </p:cTn>
                              </p:par>
                              <p:par>
                                <p:cTn id="268" presetID="42" presetClass="path" presetSubtype="0" decel="100000" fill="hold" grpId="1" nodeType="withEffect">
                                  <p:stCondLst>
                                    <p:cond delay="200"/>
                                  </p:stCondLst>
                                  <p:childTnLst>
                                    <p:animMotion origin="layout" path="M 2.29167E-6 0 L 2.29167E-6 0.03542 " pathEditMode="relative" rAng="0" ptsTypes="AA">
                                      <p:cBhvr>
                                        <p:cTn id="269" dur="700" spd="-100000" fill="hold"/>
                                        <p:tgtEl>
                                          <p:spTgt spid="27"/>
                                        </p:tgtEl>
                                        <p:attrNameLst>
                                          <p:attrName>ppt_x</p:attrName>
                                          <p:attrName>ppt_y</p:attrName>
                                        </p:attrNameLst>
                                      </p:cBhvr>
                                      <p:rCtr x="0" y="1759"/>
                                    </p:animMotion>
                                  </p:childTnLst>
                                </p:cTn>
                              </p:par>
                              <p:par>
                                <p:cTn id="270" presetID="10" presetClass="entr" presetSubtype="0" fill="hold" grpId="0" nodeType="withEffect">
                                  <p:stCondLst>
                                    <p:cond delay="0"/>
                                  </p:stCondLst>
                                  <p:childTnLst>
                                    <p:set>
                                      <p:cBhvr>
                                        <p:cTn id="271" dur="1" fill="hold">
                                          <p:stCondLst>
                                            <p:cond delay="0"/>
                                          </p:stCondLst>
                                        </p:cTn>
                                        <p:tgtEl>
                                          <p:spTgt spid="35"/>
                                        </p:tgtEl>
                                        <p:attrNameLst>
                                          <p:attrName>style.visibility</p:attrName>
                                        </p:attrNameLst>
                                      </p:cBhvr>
                                      <p:to>
                                        <p:strVal val="visible"/>
                                      </p:to>
                                    </p:set>
                                    <p:animEffect transition="in" filter="fade">
                                      <p:cBhvr>
                                        <p:cTn id="272" dur="500"/>
                                        <p:tgtEl>
                                          <p:spTgt spid="35"/>
                                        </p:tgtEl>
                                      </p:cBhvr>
                                    </p:animEffect>
                                  </p:childTnLst>
                                </p:cTn>
                              </p:par>
                              <p:par>
                                <p:cTn id="273" presetID="42" presetClass="path" presetSubtype="0" decel="100000" fill="hold" grpId="1" nodeType="withEffect">
                                  <p:stCondLst>
                                    <p:cond delay="0"/>
                                  </p:stCondLst>
                                  <p:childTnLst>
                                    <p:animMotion origin="layout" path="M 0 2.59259E-6 L 0 0.03541 " pathEditMode="relative" rAng="0" ptsTypes="AA">
                                      <p:cBhvr>
                                        <p:cTn id="274" dur="700" spd="-100000" fill="hold"/>
                                        <p:tgtEl>
                                          <p:spTgt spid="3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 grpId="0" animBg="1"/>
      <p:bldP spid="2" grpId="1" animBg="1"/>
      <p:bldP spid="21" grpId="0"/>
      <p:bldP spid="21" grpId="1"/>
      <p:bldP spid="14" grpId="0"/>
      <p:bldP spid="14" grpId="1"/>
      <p:bldP spid="18" grpId="0"/>
      <p:bldP spid="18" grpId="1"/>
      <p:bldP spid="16" grpId="0"/>
      <p:bldP spid="16" grpId="1"/>
      <p:bldP spid="29" grpId="0"/>
      <p:bldP spid="29" grpId="1"/>
      <p:bldP spid="5" grpId="0" animBg="1"/>
      <p:bldP spid="5" grpId="1" animBg="1"/>
      <p:bldP spid="36" grpId="0"/>
      <p:bldP spid="36" grpId="1"/>
      <p:bldP spid="38" grpId="0"/>
      <p:bldP spid="38" grpId="1"/>
      <p:bldP spid="33" grpId="0"/>
      <p:bldP spid="33" grpId="1"/>
      <p:bldP spid="7" grpId="0" animBg="1"/>
      <p:bldP spid="7" grpId="1" animBg="1"/>
      <p:bldP spid="68" grpId="0"/>
      <p:bldP spid="68" grpId="1"/>
      <p:bldP spid="63" grpId="0"/>
      <p:bldP spid="63" grpId="1"/>
      <p:bldP spid="70" grpId="0"/>
      <p:bldP spid="70" grpId="1"/>
      <p:bldP spid="3" grpId="0" animBg="1"/>
      <p:bldP spid="3" grpId="1" animBg="1"/>
      <p:bldP spid="82" grpId="0"/>
      <p:bldP spid="82" grpId="1"/>
      <p:bldP spid="141" grpId="0"/>
      <p:bldP spid="141" grpId="1"/>
      <p:bldP spid="145" grpId="0"/>
      <p:bldP spid="145" grpId="1"/>
      <p:bldP spid="156" grpId="0" animBg="1"/>
      <p:bldP spid="156" grpId="1" animBg="1"/>
      <p:bldP spid="97" grpId="0"/>
      <p:bldP spid="97" grpId="1"/>
      <p:bldP spid="62" grpId="0" animBg="1"/>
      <p:bldP spid="62" grpId="1" animBg="1"/>
      <p:bldP spid="6" grpId="0" animBg="1"/>
      <p:bldP spid="6" grpId="1" animBg="1"/>
      <p:bldP spid="179" grpId="0"/>
      <p:bldP spid="179" grpId="1"/>
      <p:bldP spid="165" grpId="0"/>
      <p:bldP spid="165" grpId="1"/>
      <p:bldP spid="166" grpId="0"/>
      <p:bldP spid="166" grpId="1"/>
      <p:bldP spid="173" grpId="0"/>
      <p:bldP spid="173" grpId="1"/>
      <p:bldP spid="167" grpId="0"/>
      <p:bldP spid="167" grpId="1"/>
      <p:bldP spid="169" grpId="0"/>
      <p:bldP spid="169" grpId="1"/>
      <p:bldP spid="27" grpId="0" animBg="1"/>
      <p:bldP spid="27" grpId="1" animBg="1"/>
      <p:bldP spid="35" grpId="0"/>
      <p:bldP spid="35" grpId="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8A252-A993-C6C9-E611-E7E18B6A6C2C}"/>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A1D236B4-FE8B-3169-0786-03B67A9DBC91}"/>
              </a:ext>
              <a:ext uri="{C183D7F6-B498-43B3-948B-1728B52AA6E4}">
                <adec:decorative xmlns:adec="http://schemas.microsoft.com/office/drawing/2017/decorative" val="1"/>
              </a:ext>
            </a:extLst>
          </p:cNvPr>
          <p:cNvSpPr/>
          <p:nvPr/>
        </p:nvSpPr>
        <p:spPr bwMode="auto">
          <a:xfrm>
            <a:off x="588263" y="1828800"/>
            <a:ext cx="11017945" cy="4351338"/>
          </a:xfrm>
          <a:prstGeom prst="roundRect">
            <a:avLst>
              <a:gd name="adj" fmla="val 3329"/>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err="1">
              <a:solidFill>
                <a:srgbClr val="091F2C"/>
              </a:solidFill>
              <a:latin typeface="Segoe Sans Text" panose="020F0502020204030204"/>
              <a:cs typeface="Segoe UI" panose="020B0502040204020203" pitchFamily="34" charset="0"/>
            </a:endParaRPr>
          </a:p>
        </p:txBody>
      </p:sp>
      <p:sp>
        <p:nvSpPr>
          <p:cNvPr id="28" name="Title 27">
            <a:extLst>
              <a:ext uri="{FF2B5EF4-FFF2-40B4-BE49-F238E27FC236}">
                <a16:creationId xmlns:a16="http://schemas.microsoft.com/office/drawing/2014/main" id="{2DAD216F-BA9A-1254-4D39-22944B4A794E}"/>
              </a:ext>
            </a:extLst>
          </p:cNvPr>
          <p:cNvSpPr>
            <a:spLocks noGrp="1"/>
          </p:cNvSpPr>
          <p:nvPr>
            <p:ph type="title"/>
          </p:nvPr>
        </p:nvSpPr>
        <p:spPr/>
        <p:txBody>
          <a:bodyPr/>
          <a:lstStyle/>
          <a:p>
            <a:r>
              <a:rPr lang="en-US">
                <a:cs typeface="Segoe UI"/>
              </a:rPr>
              <a:t>Getting data into Real-Time Intelligence</a:t>
            </a:r>
            <a:endParaRPr lang="en-US"/>
          </a:p>
        </p:txBody>
      </p:sp>
      <p:sp>
        <p:nvSpPr>
          <p:cNvPr id="93" name="Rectangle: Rounded Corners 92">
            <a:extLst>
              <a:ext uri="{FF2B5EF4-FFF2-40B4-BE49-F238E27FC236}">
                <a16:creationId xmlns:a16="http://schemas.microsoft.com/office/drawing/2014/main" id="{64E1AE52-97F5-4ACF-0BEC-103C4DC6025C}"/>
              </a:ext>
            </a:extLst>
          </p:cNvPr>
          <p:cNvSpPr/>
          <p:nvPr/>
        </p:nvSpPr>
        <p:spPr>
          <a:xfrm>
            <a:off x="7924264" y="4281569"/>
            <a:ext cx="2169738" cy="1545687"/>
          </a:xfrm>
          <a:prstGeom prst="roundRect">
            <a:avLst>
              <a:gd name="adj" fmla="val 6977"/>
            </a:avLst>
          </a:prstGeom>
          <a:solidFill>
            <a:schemeClr val="bg2"/>
          </a:solidFill>
          <a:ln w="12700">
            <a:solidFill>
              <a:schemeClr val="bg2">
                <a:lumMod val="85000"/>
              </a:schemeClr>
            </a:solidFill>
          </a:ln>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225B61"/>
                </a:solidFill>
                <a:effectLst/>
                <a:uLnTx/>
                <a:uFillTx/>
                <a:latin typeface="Calibri" panose="020F0502020204030204"/>
                <a:ea typeface="+mn-ea"/>
                <a:cs typeface="+mn-cs"/>
              </a:rPr>
              <a:t>Workspace</a:t>
            </a:r>
          </a:p>
        </p:txBody>
      </p:sp>
      <p:sp>
        <p:nvSpPr>
          <p:cNvPr id="94" name="Rectangle: Rounded Corners 93">
            <a:extLst>
              <a:ext uri="{FF2B5EF4-FFF2-40B4-BE49-F238E27FC236}">
                <a16:creationId xmlns:a16="http://schemas.microsoft.com/office/drawing/2014/main" id="{01CC213D-8CD8-358B-FFC2-B36FE6C72E11}"/>
              </a:ext>
            </a:extLst>
          </p:cNvPr>
          <p:cNvSpPr/>
          <p:nvPr/>
        </p:nvSpPr>
        <p:spPr>
          <a:xfrm>
            <a:off x="2149716" y="4281569"/>
            <a:ext cx="2169738" cy="1545687"/>
          </a:xfrm>
          <a:prstGeom prst="roundRect">
            <a:avLst>
              <a:gd name="adj" fmla="val 9017"/>
            </a:avLst>
          </a:prstGeom>
          <a:solidFill>
            <a:schemeClr val="bg2"/>
          </a:solidFill>
          <a:ln w="12700">
            <a:solidFill>
              <a:schemeClr val="bg2">
                <a:lumMod val="85000"/>
              </a:schemeClr>
            </a:solidFill>
          </a:ln>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err="1">
                <a:ln>
                  <a:noFill/>
                </a:ln>
                <a:solidFill>
                  <a:srgbClr val="225B61"/>
                </a:solidFill>
                <a:effectLst/>
                <a:uLnTx/>
                <a:uFillTx/>
                <a:latin typeface="Calibri" panose="020F0502020204030204"/>
                <a:ea typeface="+mn-ea"/>
                <a:cs typeface="+mn-cs"/>
              </a:rPr>
              <a:t>vNET</a:t>
            </a:r>
            <a:endParaRPr kumimoji="0" lang="en-GB" sz="1400" b="0" i="0" u="none" strike="noStrike" kern="0" cap="none" spc="0" normalizeH="0" baseline="0" noProof="0">
              <a:ln>
                <a:noFill/>
              </a:ln>
              <a:solidFill>
                <a:srgbClr val="225B61"/>
              </a:solidFill>
              <a:effectLst/>
              <a:uLnTx/>
              <a:uFillTx/>
              <a:latin typeface="Calibri" panose="020F0502020204030204"/>
              <a:ea typeface="+mn-ea"/>
              <a:cs typeface="+mn-cs"/>
            </a:endParaRPr>
          </a:p>
        </p:txBody>
      </p:sp>
      <p:sp>
        <p:nvSpPr>
          <p:cNvPr id="95" name="Rectangle: Rounded Corners 94">
            <a:extLst>
              <a:ext uri="{FF2B5EF4-FFF2-40B4-BE49-F238E27FC236}">
                <a16:creationId xmlns:a16="http://schemas.microsoft.com/office/drawing/2014/main" id="{114ED026-823E-2CEF-4FEE-F02936016433}"/>
              </a:ext>
            </a:extLst>
          </p:cNvPr>
          <p:cNvSpPr/>
          <p:nvPr/>
        </p:nvSpPr>
        <p:spPr>
          <a:xfrm>
            <a:off x="7924264" y="2037557"/>
            <a:ext cx="2169738" cy="1545687"/>
          </a:xfrm>
          <a:prstGeom prst="roundRect">
            <a:avLst>
              <a:gd name="adj" fmla="val 6977"/>
            </a:avLst>
          </a:prstGeom>
          <a:solidFill>
            <a:schemeClr val="bg2"/>
          </a:solidFill>
          <a:ln w="12700">
            <a:solidFill>
              <a:schemeClr val="bg2">
                <a:lumMod val="85000"/>
              </a:schemeClr>
            </a:solidFill>
          </a:ln>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225B61"/>
                </a:solidFill>
                <a:effectLst/>
                <a:uLnTx/>
                <a:uFillTx/>
                <a:latin typeface="Calibri" panose="020F0502020204030204"/>
                <a:ea typeface="+mn-ea"/>
                <a:cs typeface="+mn-cs"/>
              </a:rPr>
              <a:t>Workspace</a:t>
            </a:r>
          </a:p>
        </p:txBody>
      </p:sp>
      <p:sp>
        <p:nvSpPr>
          <p:cNvPr id="96" name="Rectangle: Rounded Corners 95">
            <a:extLst>
              <a:ext uri="{FF2B5EF4-FFF2-40B4-BE49-F238E27FC236}">
                <a16:creationId xmlns:a16="http://schemas.microsoft.com/office/drawing/2014/main" id="{B564ADC8-6E58-451B-A526-C0602832A686}"/>
              </a:ext>
            </a:extLst>
          </p:cNvPr>
          <p:cNvSpPr/>
          <p:nvPr/>
        </p:nvSpPr>
        <p:spPr>
          <a:xfrm>
            <a:off x="2149716" y="2037557"/>
            <a:ext cx="2169738" cy="1545687"/>
          </a:xfrm>
          <a:prstGeom prst="roundRect">
            <a:avLst>
              <a:gd name="adj" fmla="val 6977"/>
            </a:avLst>
          </a:prstGeom>
          <a:solidFill>
            <a:schemeClr val="bg2"/>
          </a:solidFill>
          <a:ln w="12700">
            <a:solidFill>
              <a:schemeClr val="bg2">
                <a:lumMod val="85000"/>
              </a:schemeClr>
            </a:solidFill>
          </a:ln>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225B61"/>
                </a:solidFill>
                <a:effectLst/>
                <a:uLnTx/>
                <a:uFillTx/>
                <a:latin typeface="Calibri" panose="020F0502020204030204"/>
                <a:ea typeface="+mn-ea"/>
                <a:cs typeface="+mn-cs"/>
              </a:rPr>
              <a:t>vNET</a:t>
            </a:r>
          </a:p>
        </p:txBody>
      </p:sp>
      <p:pic>
        <p:nvPicPr>
          <p:cNvPr id="98" name="Graphic 97">
            <a:extLst>
              <a:ext uri="{FF2B5EF4-FFF2-40B4-BE49-F238E27FC236}">
                <a16:creationId xmlns:a16="http://schemas.microsoft.com/office/drawing/2014/main" id="{197C156D-6E73-76DD-7520-275889FAEC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71492" y="4639733"/>
            <a:ext cx="561852" cy="561852"/>
          </a:xfrm>
          <a:prstGeom prst="rect">
            <a:avLst/>
          </a:prstGeom>
        </p:spPr>
      </p:pic>
      <p:pic>
        <p:nvPicPr>
          <p:cNvPr id="99" name="Graphic 98">
            <a:extLst>
              <a:ext uri="{FF2B5EF4-FFF2-40B4-BE49-F238E27FC236}">
                <a16:creationId xmlns:a16="http://schemas.microsoft.com/office/drawing/2014/main" id="{BC09C589-51D3-1EC0-9F84-39E90B7A29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09133" y="4624672"/>
            <a:ext cx="609600" cy="609600"/>
          </a:xfrm>
          <a:prstGeom prst="rect">
            <a:avLst/>
          </a:prstGeom>
        </p:spPr>
      </p:pic>
      <p:pic>
        <p:nvPicPr>
          <p:cNvPr id="100" name="Picture 6">
            <a:extLst>
              <a:ext uri="{FF2B5EF4-FFF2-40B4-BE49-F238E27FC236}">
                <a16:creationId xmlns:a16="http://schemas.microsoft.com/office/drawing/2014/main" id="{C3118F08-9184-088B-5724-1453B094C7A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8576239" y="4852041"/>
            <a:ext cx="432894" cy="394907"/>
          </a:xfrm>
          <a:prstGeom prst="rect">
            <a:avLst/>
          </a:prstGeom>
          <a:noFill/>
          <a:extLst>
            <a:ext uri="{909E8E84-426E-40DD-AFC4-6F175D3DCCD1}">
              <a14:hiddenFill xmlns:a14="http://schemas.microsoft.com/office/drawing/2010/main">
                <a:solidFill>
                  <a:srgbClr val="FFFFFF"/>
                </a:solidFill>
              </a14:hiddenFill>
            </a:ext>
          </a:extLst>
        </p:spPr>
      </p:pic>
      <p:cxnSp>
        <p:nvCxnSpPr>
          <p:cNvPr id="101" name="Straight Connector 100">
            <a:extLst>
              <a:ext uri="{FF2B5EF4-FFF2-40B4-BE49-F238E27FC236}">
                <a16:creationId xmlns:a16="http://schemas.microsoft.com/office/drawing/2014/main" id="{DB8B22D0-51E5-5CDE-71FE-4A1FA04780D2}"/>
              </a:ext>
            </a:extLst>
          </p:cNvPr>
          <p:cNvCxnSpPr>
            <a:cxnSpLocks/>
            <a:stCxn id="98" idx="3"/>
          </p:cNvCxnSpPr>
          <p:nvPr/>
        </p:nvCxnSpPr>
        <p:spPr>
          <a:xfrm flipV="1">
            <a:off x="4233344" y="4919302"/>
            <a:ext cx="4250320" cy="1357"/>
          </a:xfrm>
          <a:prstGeom prst="line">
            <a:avLst/>
          </a:prstGeom>
          <a:ln w="12700" cap="rnd">
            <a:solidFill>
              <a:schemeClr val="accent1"/>
            </a:solidFill>
            <a:prstDash val="solid"/>
            <a:tailEnd type="arrow" w="lg" len="sm"/>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F5EEBC51-AC95-9559-B0A2-2372C5FED1DE}"/>
              </a:ext>
            </a:extLst>
          </p:cNvPr>
          <p:cNvSpPr txBox="1"/>
          <p:nvPr/>
        </p:nvSpPr>
        <p:spPr>
          <a:xfrm>
            <a:off x="5096867" y="5029030"/>
            <a:ext cx="1997948" cy="646331"/>
          </a:xfrm>
          <a:prstGeom prst="rect">
            <a:avLst/>
          </a:prstGeom>
          <a:noFill/>
        </p:spPr>
        <p:txBody>
          <a:bodyPr wrap="square" rtlCol="0">
            <a:spAutoFit/>
          </a:bodyPr>
          <a:lstStyle/>
          <a:p>
            <a:pPr algn="ctr"/>
            <a:r>
              <a:rPr lang="en-GB" sz="1200">
                <a:solidFill>
                  <a:srgbClr val="225B61"/>
                </a:solidFill>
                <a:latin typeface="Calibri" panose="020F0502020204030204"/>
              </a:rPr>
              <a:t>Writes data to the embedded EventHub with “private link bypass!</a:t>
            </a:r>
          </a:p>
        </p:txBody>
      </p:sp>
      <p:pic>
        <p:nvPicPr>
          <p:cNvPr id="103" name="Graphic 102">
            <a:extLst>
              <a:ext uri="{FF2B5EF4-FFF2-40B4-BE49-F238E27FC236}">
                <a16:creationId xmlns:a16="http://schemas.microsoft.com/office/drawing/2014/main" id="{FD5D9A24-9E2D-EB67-E9D5-45D112BBD1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08296" y="4624672"/>
            <a:ext cx="652579" cy="652579"/>
          </a:xfrm>
          <a:prstGeom prst="rect">
            <a:avLst/>
          </a:prstGeom>
        </p:spPr>
      </p:pic>
      <p:pic>
        <p:nvPicPr>
          <p:cNvPr id="104" name="Picture 6">
            <a:extLst>
              <a:ext uri="{FF2B5EF4-FFF2-40B4-BE49-F238E27FC236}">
                <a16:creationId xmlns:a16="http://schemas.microsoft.com/office/drawing/2014/main" id="{7AD80818-B124-A556-AF79-32B99889904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15109" y="2453253"/>
            <a:ext cx="638953" cy="582884"/>
          </a:xfrm>
          <a:prstGeom prst="rect">
            <a:avLst/>
          </a:prstGeom>
          <a:noFill/>
          <a:extLst>
            <a:ext uri="{909E8E84-426E-40DD-AFC4-6F175D3DCCD1}">
              <a14:hiddenFill xmlns:a14="http://schemas.microsoft.com/office/drawing/2010/main">
                <a:solidFill>
                  <a:srgbClr val="FFFFFF"/>
                </a:solidFill>
              </a14:hiddenFill>
            </a:ext>
          </a:extLst>
        </p:spPr>
      </p:pic>
      <p:pic>
        <p:nvPicPr>
          <p:cNvPr id="105" name="Graphic 104">
            <a:extLst>
              <a:ext uri="{FF2B5EF4-FFF2-40B4-BE49-F238E27FC236}">
                <a16:creationId xmlns:a16="http://schemas.microsoft.com/office/drawing/2014/main" id="{80455D48-9222-4DAF-3CBA-674FFEBF57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71492" y="2454956"/>
            <a:ext cx="561852" cy="561852"/>
          </a:xfrm>
          <a:prstGeom prst="rect">
            <a:avLst/>
          </a:prstGeom>
        </p:spPr>
      </p:pic>
      <p:pic>
        <p:nvPicPr>
          <p:cNvPr id="106" name="Graphic 105">
            <a:extLst>
              <a:ext uri="{FF2B5EF4-FFF2-40B4-BE49-F238E27FC236}">
                <a16:creationId xmlns:a16="http://schemas.microsoft.com/office/drawing/2014/main" id="{7A6BBFB5-3B0E-A063-CB8D-D318997BAB6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50118" y="2304344"/>
            <a:ext cx="865789" cy="865789"/>
          </a:xfrm>
          <a:prstGeom prst="rect">
            <a:avLst/>
          </a:prstGeom>
        </p:spPr>
      </p:pic>
      <p:cxnSp>
        <p:nvCxnSpPr>
          <p:cNvPr id="107" name="Straight Connector 106">
            <a:extLst>
              <a:ext uri="{FF2B5EF4-FFF2-40B4-BE49-F238E27FC236}">
                <a16:creationId xmlns:a16="http://schemas.microsoft.com/office/drawing/2014/main" id="{474D5FBA-723F-B703-6589-92E9BE81FA29}"/>
              </a:ext>
            </a:extLst>
          </p:cNvPr>
          <p:cNvCxnSpPr>
            <a:cxnSpLocks/>
            <a:stCxn id="105" idx="3"/>
            <a:endCxn id="106" idx="1"/>
          </p:cNvCxnSpPr>
          <p:nvPr/>
        </p:nvCxnSpPr>
        <p:spPr>
          <a:xfrm>
            <a:off x="4233344" y="2735882"/>
            <a:ext cx="1416774" cy="1357"/>
          </a:xfrm>
          <a:prstGeom prst="line">
            <a:avLst/>
          </a:prstGeom>
          <a:ln w="12700" cap="rnd">
            <a:solidFill>
              <a:schemeClr val="accent1"/>
            </a:solidFill>
            <a:prstDash val="solid"/>
            <a:tailEnd type="none" w="lg" len="sm"/>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810CBE0B-E8C3-64E0-0272-E2A08B8AA8E1}"/>
              </a:ext>
            </a:extLst>
          </p:cNvPr>
          <p:cNvCxnSpPr>
            <a:cxnSpLocks/>
            <a:stCxn id="105" idx="2"/>
          </p:cNvCxnSpPr>
          <p:nvPr/>
        </p:nvCxnSpPr>
        <p:spPr>
          <a:xfrm rot="16200000" flipH="1">
            <a:off x="4737762" y="2231464"/>
            <a:ext cx="188534" cy="1759222"/>
          </a:xfrm>
          <a:prstGeom prst="bentConnector2">
            <a:avLst/>
          </a:prstGeom>
          <a:ln w="12700" cap="rnd">
            <a:solidFill>
              <a:schemeClr val="accent1"/>
            </a:solidFill>
            <a:prstDash val="solid"/>
            <a:tailEnd type="arrow" w="lg" len="sm"/>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1789F987-C780-3D9A-3096-BEF136565C66}"/>
              </a:ext>
            </a:extLst>
          </p:cNvPr>
          <p:cNvSpPr txBox="1"/>
          <p:nvPr/>
        </p:nvSpPr>
        <p:spPr>
          <a:xfrm>
            <a:off x="4385312" y="3313303"/>
            <a:ext cx="1334497" cy="461665"/>
          </a:xfrm>
          <a:prstGeom prst="rect">
            <a:avLst/>
          </a:prstGeom>
          <a:noFill/>
        </p:spPr>
        <p:txBody>
          <a:bodyPr wrap="square" rtlCol="0">
            <a:spAutoFit/>
          </a:bodyPr>
          <a:lstStyle/>
          <a:p>
            <a:pPr algn="ctr"/>
            <a:r>
              <a:rPr lang="en-GB" sz="1200">
                <a:solidFill>
                  <a:srgbClr val="225B61"/>
                </a:solidFill>
                <a:latin typeface="Calibri" panose="020F0502020204030204"/>
              </a:rPr>
              <a:t>Managed private endpoint</a:t>
            </a:r>
          </a:p>
        </p:txBody>
      </p:sp>
      <p:pic>
        <p:nvPicPr>
          <p:cNvPr id="110" name="Graphic 109">
            <a:extLst>
              <a:ext uri="{FF2B5EF4-FFF2-40B4-BE49-F238E27FC236}">
                <a16:creationId xmlns:a16="http://schemas.microsoft.com/office/drawing/2014/main" id="{F735B21E-CFFB-083C-E384-3385293BF7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09133" y="2439895"/>
            <a:ext cx="609600" cy="609600"/>
          </a:xfrm>
          <a:prstGeom prst="rect">
            <a:avLst/>
          </a:prstGeom>
        </p:spPr>
      </p:pic>
      <p:pic>
        <p:nvPicPr>
          <p:cNvPr id="111" name="Picture 6">
            <a:extLst>
              <a:ext uri="{FF2B5EF4-FFF2-40B4-BE49-F238E27FC236}">
                <a16:creationId xmlns:a16="http://schemas.microsoft.com/office/drawing/2014/main" id="{F0842FF5-D88A-8491-1B01-31681E298A2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8576239" y="2667264"/>
            <a:ext cx="432894" cy="39490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Straight Connector 111">
            <a:extLst>
              <a:ext uri="{FF2B5EF4-FFF2-40B4-BE49-F238E27FC236}">
                <a16:creationId xmlns:a16="http://schemas.microsoft.com/office/drawing/2014/main" id="{7118858F-7967-7C51-6935-A7B6073CBB81}"/>
              </a:ext>
            </a:extLst>
          </p:cNvPr>
          <p:cNvCxnSpPr>
            <a:cxnSpLocks/>
            <a:stCxn id="106" idx="3"/>
          </p:cNvCxnSpPr>
          <p:nvPr/>
        </p:nvCxnSpPr>
        <p:spPr>
          <a:xfrm flipV="1">
            <a:off x="6515907" y="2735882"/>
            <a:ext cx="1928615" cy="1357"/>
          </a:xfrm>
          <a:prstGeom prst="line">
            <a:avLst/>
          </a:prstGeom>
          <a:ln w="12700" cap="rnd">
            <a:solidFill>
              <a:schemeClr val="accent1"/>
            </a:solidFill>
            <a:prstDash val="solid"/>
            <a:tailEnd type="arrow" w="lg" len="sm"/>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B0EAC446-A018-50C9-6F9E-20C3CD8CEBB7}"/>
              </a:ext>
            </a:extLst>
          </p:cNvPr>
          <p:cNvSpPr txBox="1"/>
          <p:nvPr/>
        </p:nvSpPr>
        <p:spPr>
          <a:xfrm>
            <a:off x="6259718" y="2902250"/>
            <a:ext cx="1628214" cy="830997"/>
          </a:xfrm>
          <a:prstGeom prst="rect">
            <a:avLst/>
          </a:prstGeom>
          <a:noFill/>
        </p:spPr>
        <p:txBody>
          <a:bodyPr wrap="square" rtlCol="0">
            <a:spAutoFit/>
          </a:bodyPr>
          <a:lstStyle/>
          <a:p>
            <a:pPr algn="ctr"/>
            <a:r>
              <a:rPr lang="en-GB" sz="1200">
                <a:solidFill>
                  <a:srgbClr val="225B61"/>
                </a:solidFill>
                <a:latin typeface="Calibri" panose="020F0502020204030204"/>
              </a:rPr>
              <a:t>Writes data to the embedded EventHub with “private link bypass!</a:t>
            </a:r>
          </a:p>
        </p:txBody>
      </p:sp>
      <p:sp>
        <p:nvSpPr>
          <p:cNvPr id="114" name="TextBox 113">
            <a:extLst>
              <a:ext uri="{FF2B5EF4-FFF2-40B4-BE49-F238E27FC236}">
                <a16:creationId xmlns:a16="http://schemas.microsoft.com/office/drawing/2014/main" id="{C0E1D799-3287-F408-E7BC-8E21AA992104}"/>
              </a:ext>
            </a:extLst>
          </p:cNvPr>
          <p:cNvSpPr txBox="1"/>
          <p:nvPr/>
        </p:nvSpPr>
        <p:spPr>
          <a:xfrm rot="16200000">
            <a:off x="1287520" y="2680050"/>
            <a:ext cx="1334497" cy="369332"/>
          </a:xfrm>
          <a:prstGeom prst="rect">
            <a:avLst/>
          </a:prstGeom>
          <a:noFill/>
        </p:spPr>
        <p:txBody>
          <a:bodyPr wrap="square" rtlCol="0">
            <a:spAutoFit/>
          </a:bodyPr>
          <a:lstStyle/>
          <a:p>
            <a:pPr algn="ctr"/>
            <a:r>
              <a:rPr lang="en-GB">
                <a:solidFill>
                  <a:srgbClr val="225B61"/>
                </a:solidFill>
                <a:latin typeface="Calibri" panose="020F0502020204030204"/>
              </a:rPr>
              <a:t>EventHub</a:t>
            </a:r>
          </a:p>
        </p:txBody>
      </p:sp>
      <p:sp>
        <p:nvSpPr>
          <p:cNvPr id="115" name="TextBox 114">
            <a:extLst>
              <a:ext uri="{FF2B5EF4-FFF2-40B4-BE49-F238E27FC236}">
                <a16:creationId xmlns:a16="http://schemas.microsoft.com/office/drawing/2014/main" id="{FDC593A2-E206-AAE0-E6AC-452A4F434E54}"/>
              </a:ext>
            </a:extLst>
          </p:cNvPr>
          <p:cNvSpPr txBox="1"/>
          <p:nvPr/>
        </p:nvSpPr>
        <p:spPr>
          <a:xfrm rot="16200000">
            <a:off x="1287051" y="4902360"/>
            <a:ext cx="1334497" cy="369332"/>
          </a:xfrm>
          <a:prstGeom prst="rect">
            <a:avLst/>
          </a:prstGeom>
          <a:noFill/>
        </p:spPr>
        <p:txBody>
          <a:bodyPr wrap="square" rtlCol="0">
            <a:spAutoFit/>
          </a:bodyPr>
          <a:lstStyle/>
          <a:p>
            <a:pPr algn="ctr"/>
            <a:r>
              <a:rPr lang="en-GB">
                <a:solidFill>
                  <a:srgbClr val="225B61"/>
                </a:solidFill>
                <a:latin typeface="Calibri" panose="020F0502020204030204"/>
              </a:rPr>
              <a:t>Custom App</a:t>
            </a:r>
          </a:p>
        </p:txBody>
      </p:sp>
      <p:sp>
        <p:nvSpPr>
          <p:cNvPr id="9" name="Subtitle 2">
            <a:extLst>
              <a:ext uri="{FF2B5EF4-FFF2-40B4-BE49-F238E27FC236}">
                <a16:creationId xmlns:a16="http://schemas.microsoft.com/office/drawing/2014/main" id="{BEC7B175-6DD4-B6D1-FCC3-5646F480A9BF}"/>
              </a:ext>
            </a:extLst>
          </p:cNvPr>
          <p:cNvSpPr txBox="1">
            <a:spLocks/>
          </p:cNvSpPr>
          <p:nvPr/>
        </p:nvSpPr>
        <p:spPr>
          <a:xfrm>
            <a:off x="563563" y="1223009"/>
            <a:ext cx="11064557" cy="365126"/>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rgbClr val="000000"/>
                </a:solidFill>
                <a:latin typeface="Segoe Sans Text Light" pitchFamily="2" charset="0"/>
                <a:ea typeface="+mn-ea"/>
                <a:cs typeface="Segoe Sans Text Light" pitchFamily="2" charset="0"/>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a:solidFill>
                  <a:schemeClr val="tx1"/>
                </a:solidFill>
                <a:latin typeface="+mn-lt"/>
                <a:ea typeface="+mn-ea"/>
                <a:cs typeface="Segoe UI"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a:solidFill>
                  <a:schemeClr val="tx1"/>
                </a:solidFill>
                <a:latin typeface="+mn-lt"/>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How to connect/load data from VNET/On-Premise</a:t>
            </a:r>
          </a:p>
        </p:txBody>
      </p:sp>
      <p:sp>
        <p:nvSpPr>
          <p:cNvPr id="5" name="Slide Number Placeholder 4">
            <a:extLst>
              <a:ext uri="{FF2B5EF4-FFF2-40B4-BE49-F238E27FC236}">
                <a16:creationId xmlns:a16="http://schemas.microsoft.com/office/drawing/2014/main" id="{8D32EAA4-0832-4E4B-4CEC-F3CCA7F67950}"/>
              </a:ext>
            </a:extLst>
          </p:cNvPr>
          <p:cNvSpPr>
            <a:spLocks noGrp="1"/>
          </p:cNvSpPr>
          <p:nvPr>
            <p:ph type="sldNum" sz="quarter" idx="11"/>
          </p:nvPr>
        </p:nvSpPr>
        <p:spPr/>
        <p:txBody>
          <a:bodyPr/>
          <a:lstStyle/>
          <a:p>
            <a:fld id="{B1356FBF-028C-F74E-A7B4-9B8ED246DD1B}" type="slidenum">
              <a:rPr lang="en-US" smtClean="0"/>
              <a:pPr/>
              <a:t>119</a:t>
            </a:fld>
            <a:endParaRPr lang="en-US"/>
          </a:p>
        </p:txBody>
      </p:sp>
    </p:spTree>
    <p:extLst>
      <p:ext uri="{BB962C8B-B14F-4D97-AF65-F5344CB8AC3E}">
        <p14:creationId xmlns:p14="http://schemas.microsoft.com/office/powerpoint/2010/main" val="184466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grpId="1" nodeType="withEffect">
                                  <p:stCondLst>
                                    <p:cond delay="0"/>
                                  </p:stCondLst>
                                  <p:childTnLst>
                                    <p:animMotion origin="layout" path="M 0 2.59259E-6 L 0 0.03541 " pathEditMode="relative" rAng="0" ptsTypes="AA">
                                      <p:cBhvr>
                                        <p:cTn id="9" dur="700" spd="-100000" fill="hold"/>
                                        <p:tgtEl>
                                          <p:spTgt spid="2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0 2.59259E-6 L 0 0.03541 " pathEditMode="relative" rAng="0" ptsTypes="AA">
                                      <p:cBhvr>
                                        <p:cTn id="14"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9" grpId="0"/>
      <p:bldP spid="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215480-2694-5ED4-C1A0-4FD6076027DB}"/>
              </a:ext>
            </a:extLst>
          </p:cNvPr>
          <p:cNvSpPr>
            <a:spLocks noGrp="1"/>
          </p:cNvSpPr>
          <p:nvPr>
            <p:ph type="title"/>
          </p:nvPr>
        </p:nvSpPr>
        <p:spPr>
          <a:xfrm>
            <a:off x="563880" y="503396"/>
            <a:ext cx="11064240" cy="724535"/>
          </a:xfrm>
        </p:spPr>
        <p:txBody>
          <a:bodyPr/>
          <a:lstStyle/>
          <a:p>
            <a:r>
              <a:rPr lang="de-DE"/>
              <a:t>Considerations</a:t>
            </a:r>
          </a:p>
        </p:txBody>
      </p:sp>
      <p:sp>
        <p:nvSpPr>
          <p:cNvPr id="3" name="Inhaltsplatzhalter 2">
            <a:extLst>
              <a:ext uri="{FF2B5EF4-FFF2-40B4-BE49-F238E27FC236}">
                <a16:creationId xmlns:a16="http://schemas.microsoft.com/office/drawing/2014/main" id="{283C92B5-CA68-3221-2E47-8CCA8BEA50F5}"/>
              </a:ext>
            </a:extLst>
          </p:cNvPr>
          <p:cNvSpPr>
            <a:spLocks noGrp="1"/>
          </p:cNvSpPr>
          <p:nvPr>
            <p:ph type="body" sz="quarter" idx="27"/>
          </p:nvPr>
        </p:nvSpPr>
        <p:spPr>
          <a:xfrm>
            <a:off x="563564" y="1447800"/>
            <a:ext cx="10109692" cy="4732338"/>
          </a:xfrm>
        </p:spPr>
        <p:txBody>
          <a:bodyPr>
            <a:normAutofit/>
          </a:bodyPr>
          <a:lstStyle/>
          <a:p>
            <a:pPr>
              <a:spcAft>
                <a:spcPts val="1200"/>
              </a:spcAft>
            </a:pPr>
            <a:r>
              <a:rPr lang="en-US" sz="1600"/>
              <a:t>Performance: Since update policies execute at ingestion time, they directly impact ingestion throughput. Complex policies (e.g., joins, regex parsing) may throttle ingestion if not tuned.</a:t>
            </a:r>
          </a:p>
          <a:p>
            <a:pPr>
              <a:spcAft>
                <a:spcPts val="1200"/>
              </a:spcAft>
            </a:pPr>
            <a:r>
              <a:rPr lang="en-US" sz="1600"/>
              <a:t>Query behavior: Policies must be ingestion-safe. That means they cannot use operators like join kind=inner on large tables without </a:t>
            </a:r>
            <a:r>
              <a:rPr lang="en-US" sz="1600" err="1"/>
              <a:t>hint.strategy</a:t>
            </a:r>
            <a:r>
              <a:rPr lang="en-US" sz="1600"/>
              <a:t>=broadcast, or call user-defined functions with unbounded logic.</a:t>
            </a:r>
          </a:p>
          <a:p>
            <a:pPr>
              <a:spcAft>
                <a:spcPts val="1200"/>
              </a:spcAft>
            </a:pPr>
            <a:r>
              <a:rPr lang="en-US" sz="1600"/>
              <a:t>Transformation Function: Must take no parameters and be deterministic. Think of it as a logical view over newly ingested data.</a:t>
            </a:r>
          </a:p>
          <a:p>
            <a:pPr>
              <a:spcAft>
                <a:spcPts val="1200"/>
              </a:spcAft>
            </a:pPr>
            <a:r>
              <a:rPr lang="en-US" sz="1600"/>
              <a:t>Error handling: If the update policy query fails, ingestion into the source table succeeds, but the target table is not updated. Failures are logged and can be monitored using .show ingestion failures.</a:t>
            </a:r>
          </a:p>
          <a:p>
            <a:pPr>
              <a:spcAft>
                <a:spcPts val="1200"/>
              </a:spcAft>
            </a:pPr>
            <a:r>
              <a:rPr lang="en-US" sz="1600"/>
              <a:t>Debugging: Use .show ingestion failures or temporarily disable the policy and run the transformation logic manually to troubleshoot.</a:t>
            </a:r>
          </a:p>
          <a:p>
            <a:pPr>
              <a:spcAft>
                <a:spcPts val="1200"/>
              </a:spcAft>
            </a:pPr>
            <a:r>
              <a:rPr lang="en-US" sz="1600"/>
              <a:t>Keep update policies idempotent and stateless — they should only process new ingested records, using ingestion-time context if needed.</a:t>
            </a:r>
          </a:p>
        </p:txBody>
      </p:sp>
      <p:sp>
        <p:nvSpPr>
          <p:cNvPr id="5" name="Slide Number Placeholder 4">
            <a:extLst>
              <a:ext uri="{FF2B5EF4-FFF2-40B4-BE49-F238E27FC236}">
                <a16:creationId xmlns:a16="http://schemas.microsoft.com/office/drawing/2014/main" id="{13353D21-211C-6525-0ABC-F63E64342970}"/>
              </a:ext>
            </a:extLst>
          </p:cNvPr>
          <p:cNvSpPr>
            <a:spLocks noGrp="1"/>
          </p:cNvSpPr>
          <p:nvPr>
            <p:ph type="sldNum" sz="quarter" idx="29"/>
          </p:nvPr>
        </p:nvSpPr>
        <p:spPr/>
        <p:txBody>
          <a:bodyPr/>
          <a:lstStyle/>
          <a:p>
            <a:fld id="{B1356FBF-028C-F74E-A7B4-9B8ED246DD1B}" type="slidenum">
              <a:rPr lang="en-US" smtClean="0"/>
              <a:pPr/>
              <a:t>12</a:t>
            </a:fld>
            <a:endParaRPr lang="en-US"/>
          </a:p>
        </p:txBody>
      </p:sp>
    </p:spTree>
    <p:extLst>
      <p:ext uri="{BB962C8B-B14F-4D97-AF65-F5344CB8AC3E}">
        <p14:creationId xmlns:p14="http://schemas.microsoft.com/office/powerpoint/2010/main" val="19032726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96C7911-EB46-4981-985A-1ECC5D98C4F7}"/>
              </a:ext>
            </a:extLst>
          </p:cNvPr>
          <p:cNvSpPr>
            <a:spLocks noGrp="1"/>
          </p:cNvSpPr>
          <p:nvPr>
            <p:ph type="title"/>
          </p:nvPr>
        </p:nvSpPr>
        <p:spPr>
          <a:xfrm>
            <a:off x="563880" y="503396"/>
            <a:ext cx="11064240" cy="724535"/>
          </a:xfrm>
        </p:spPr>
        <p:txBody>
          <a:bodyPr/>
          <a:lstStyle/>
          <a:p>
            <a:r>
              <a:rPr lang="en-US"/>
              <a:t>Materialized Views</a:t>
            </a:r>
          </a:p>
        </p:txBody>
      </p:sp>
      <p:sp>
        <p:nvSpPr>
          <p:cNvPr id="3" name="Text Placeholder 2">
            <a:extLst>
              <a:ext uri="{FF2B5EF4-FFF2-40B4-BE49-F238E27FC236}">
                <a16:creationId xmlns:a16="http://schemas.microsoft.com/office/drawing/2014/main" id="{363E5141-36AB-7428-8378-C83D1C866E47}"/>
              </a:ext>
            </a:extLst>
          </p:cNvPr>
          <p:cNvSpPr>
            <a:spLocks noGrp="1"/>
          </p:cNvSpPr>
          <p:nvPr>
            <p:ph type="body" sz="quarter" idx="27"/>
          </p:nvPr>
        </p:nvSpPr>
        <p:spPr>
          <a:xfrm>
            <a:off x="563563" y="1447800"/>
            <a:ext cx="11064875" cy="4732338"/>
          </a:xfrm>
        </p:spPr>
        <p:txBody>
          <a:bodyPr>
            <a:normAutofit/>
          </a:bodyPr>
          <a:lstStyle/>
          <a:p>
            <a:r>
              <a:rPr lang="en-US" sz="1600"/>
              <a:t>Expose an aggregation query over a source table, or over </a:t>
            </a:r>
            <a:r>
              <a:rPr lang="en-US" sz="1600">
                <a:hlinkClick r:id="rId3"/>
              </a:rPr>
              <a:t>another materialized view</a:t>
            </a:r>
            <a:r>
              <a:rPr lang="en-US" sz="1600"/>
              <a:t>.</a:t>
            </a:r>
          </a:p>
          <a:p>
            <a:r>
              <a:rPr lang="en-US" sz="1600"/>
              <a:t>Always return an up-to-date result of the aggregation query (always fresh).</a:t>
            </a:r>
          </a:p>
          <a:p>
            <a:r>
              <a:rPr lang="en-US" sz="1600"/>
              <a:t>Are more performant than running the aggregation directly over the source table.</a:t>
            </a:r>
          </a:p>
          <a:p>
            <a:pPr marL="0" indent="0">
              <a:buNone/>
            </a:pPr>
            <a:endParaRPr lang="en-US" sz="1600"/>
          </a:p>
        </p:txBody>
      </p:sp>
      <p:sp>
        <p:nvSpPr>
          <p:cNvPr id="25" name="TextBox 24">
            <a:extLst>
              <a:ext uri="{FF2B5EF4-FFF2-40B4-BE49-F238E27FC236}">
                <a16:creationId xmlns:a16="http://schemas.microsoft.com/office/drawing/2014/main" id="{5DEB60B2-FDC6-4D4A-84C0-FDA57992ED3F}"/>
              </a:ext>
            </a:extLst>
          </p:cNvPr>
          <p:cNvSpPr txBox="1"/>
          <p:nvPr/>
        </p:nvSpPr>
        <p:spPr>
          <a:xfrm>
            <a:off x="563562" y="5013545"/>
            <a:ext cx="10562843" cy="646331"/>
          </a:xfrm>
          <a:prstGeom prst="rect">
            <a:avLst/>
          </a:prstGeom>
          <a:noFill/>
        </p:spPr>
        <p:txBody>
          <a:bodyPr wrap="square">
            <a:spAutoFit/>
          </a:bodyPr>
          <a:lstStyle/>
          <a:p>
            <a:r>
              <a:rPr lang="en-US" b="1"/>
              <a:t>Note: </a:t>
            </a:r>
            <a:r>
              <a:rPr lang="en-US"/>
              <a:t>Materialized views have some </a:t>
            </a:r>
            <a:r>
              <a:rPr lang="en-US">
                <a:hlinkClick r:id="rId4"/>
              </a:rPr>
              <a:t>limitations</a:t>
            </a:r>
            <a:r>
              <a:rPr lang="en-US"/>
              <a:t>, and don't work well for all scenarios. Review the </a:t>
            </a:r>
            <a:r>
              <a:rPr lang="en-US">
                <a:hlinkClick r:id="rId5"/>
              </a:rPr>
              <a:t>performance considerations</a:t>
            </a:r>
            <a:r>
              <a:rPr lang="en-US"/>
              <a:t> before working with the feature.</a:t>
            </a:r>
          </a:p>
        </p:txBody>
      </p:sp>
      <p:grpSp>
        <p:nvGrpSpPr>
          <p:cNvPr id="28" name="Group 27">
            <a:extLst>
              <a:ext uri="{FF2B5EF4-FFF2-40B4-BE49-F238E27FC236}">
                <a16:creationId xmlns:a16="http://schemas.microsoft.com/office/drawing/2014/main" id="{F973E2C5-30F7-B6A6-046D-576A4F4A6A5C}"/>
              </a:ext>
            </a:extLst>
          </p:cNvPr>
          <p:cNvGrpSpPr/>
          <p:nvPr/>
        </p:nvGrpSpPr>
        <p:grpSpPr>
          <a:xfrm>
            <a:off x="571609" y="3027829"/>
            <a:ext cx="9829692" cy="1847701"/>
            <a:chOff x="571609" y="3764439"/>
            <a:chExt cx="9829692" cy="1847701"/>
          </a:xfrm>
        </p:grpSpPr>
        <p:sp>
          <p:nvSpPr>
            <p:cNvPr id="24" name="TextBox 23">
              <a:extLst>
                <a:ext uri="{FF2B5EF4-FFF2-40B4-BE49-F238E27FC236}">
                  <a16:creationId xmlns:a16="http://schemas.microsoft.com/office/drawing/2014/main" id="{EA53C749-1E58-49CF-3ED3-E6791233CFCE}"/>
                </a:ext>
              </a:extLst>
            </p:cNvPr>
            <p:cNvSpPr txBox="1"/>
            <p:nvPr/>
          </p:nvSpPr>
          <p:spPr>
            <a:xfrm>
              <a:off x="571609" y="3764439"/>
              <a:ext cx="9829692" cy="369332"/>
            </a:xfrm>
            <a:prstGeom prst="rect">
              <a:avLst/>
            </a:prstGeom>
            <a:solidFill>
              <a:srgbClr val="FFFFFF">
                <a:lumMod val="85000"/>
              </a:srgb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a:rPr>
                <a:t>Kusto</a:t>
              </a:r>
              <a:endParaRPr kumimoji="0" lang="en-US" sz="1800" b="0" i="0" u="none" strike="noStrike" kern="0" cap="none" spc="0" normalizeH="0" baseline="0" noProof="0">
                <a:ln>
                  <a:noFill/>
                </a:ln>
                <a:solidFill>
                  <a:srgbClr val="000000"/>
                </a:solidFill>
                <a:effectLst/>
                <a:uLnTx/>
                <a:uFillTx/>
                <a:latin typeface="Segoe UI"/>
              </a:endParaRPr>
            </a:p>
          </p:txBody>
        </p:sp>
        <p:sp>
          <p:nvSpPr>
            <p:cNvPr id="26" name="TextBox 25">
              <a:extLst>
                <a:ext uri="{FF2B5EF4-FFF2-40B4-BE49-F238E27FC236}">
                  <a16:creationId xmlns:a16="http://schemas.microsoft.com/office/drawing/2014/main" id="{83DE4731-3DCA-A8F1-4F22-05BA294044AE}"/>
                </a:ext>
              </a:extLst>
            </p:cNvPr>
            <p:cNvSpPr txBox="1"/>
            <p:nvPr/>
          </p:nvSpPr>
          <p:spPr>
            <a:xfrm>
              <a:off x="1064187" y="4134812"/>
              <a:ext cx="9337114" cy="1477328"/>
            </a:xfrm>
            <a:prstGeom prst="rect">
              <a:avLst/>
            </a:prstGeom>
            <a:solidFill>
              <a:srgbClr val="FFFFFF">
                <a:lumMod val="95000"/>
              </a:srgb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.create materialized-view with (backfill=</a:t>
              </a:r>
              <a:r>
                <a:rPr kumimoji="0" lang="en-US" sz="1800" b="0" i="0" u="none" strike="noStrike" kern="0" cap="none" spc="0" normalizeH="0" baseline="0" noProof="0">
                  <a:ln>
                    <a:noFill/>
                  </a:ln>
                  <a:solidFill>
                    <a:srgbClr val="CC3700"/>
                  </a:solidFill>
                  <a:effectLst/>
                  <a:uLnTx/>
                  <a:uFillTx/>
                  <a:latin typeface="Consolas" panose="020B0609020204030204" pitchFamily="49" charset="0"/>
                </a:rPr>
                <a:t>true,</a:t>
              </a:r>
              <a:r>
                <a:rPr kumimoji="0" lang="en-US"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 </a:t>
              </a:r>
              <a:r>
                <a:rPr kumimoji="0" lang="en-US" sz="1800" b="0" i="0" u="none" strike="noStrike" kern="0" cap="none" spc="0" normalizeH="0" baseline="0" noProof="0" err="1">
                  <a:ln>
                    <a:noFill/>
                  </a:ln>
                  <a:solidFill>
                    <a:srgbClr val="000041">
                      <a:lumMod val="50000"/>
                      <a:lumOff val="50000"/>
                    </a:srgbClr>
                  </a:solidFill>
                  <a:effectLst/>
                  <a:uLnTx/>
                  <a:uFillTx/>
                  <a:latin typeface="Consolas" panose="020B0609020204030204" pitchFamily="49" charset="0"/>
                </a:rPr>
                <a:t>autoUpdateSchema</a:t>
              </a:r>
              <a:r>
                <a:rPr kumimoji="0" lang="en-US"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a:t>
              </a:r>
              <a:r>
                <a:rPr kumimoji="0" lang="en-US" sz="1800" b="0" i="0" u="none" strike="noStrike" kern="0" cap="none" spc="0" normalizeH="0" baseline="0" noProof="0">
                  <a:ln>
                    <a:noFill/>
                  </a:ln>
                  <a:solidFill>
                    <a:srgbClr val="CC3700"/>
                  </a:solidFill>
                  <a:effectLst/>
                  <a:uLnTx/>
                  <a:uFillTx/>
                  <a:latin typeface="Consolas" panose="020B0609020204030204" pitchFamily="49" charset="0"/>
                </a:rPr>
                <a:t>true </a:t>
              </a:r>
              <a:r>
                <a:rPr kumimoji="0" lang="en-US"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 </a:t>
              </a:r>
              <a:r>
                <a:rPr kumimoji="0" lang="en-US" sz="1800" b="0" i="0" u="none" strike="noStrike" kern="0" cap="none" spc="0" normalizeH="0" baseline="0" noProof="0" err="1">
                  <a:ln>
                    <a:noFill/>
                  </a:ln>
                  <a:solidFill>
                    <a:srgbClr val="7030A0"/>
                  </a:solidFill>
                  <a:effectLst/>
                  <a:uLnTx/>
                  <a:uFillTx/>
                  <a:latin typeface="Consolas" panose="020B0609020204030204" pitchFamily="49" charset="0"/>
                </a:rPr>
                <a:t>ArgMax</a:t>
              </a:r>
              <a:r>
                <a:rPr kumimoji="0" lang="en-US" sz="1800" b="0" i="0" u="none" strike="noStrike" kern="0" cap="none" spc="0" normalizeH="0" baseline="0" noProof="0">
                  <a:ln>
                    <a:noFill/>
                  </a:ln>
                  <a:solidFill>
                    <a:srgbClr val="7030A0"/>
                  </a:solidFill>
                  <a:effectLst/>
                  <a:uLnTx/>
                  <a:uFillTx/>
                  <a:latin typeface="Consolas" panose="020B0609020204030204" pitchFamily="49" charset="0"/>
                </a:rPr>
                <a:t> </a:t>
              </a:r>
              <a:r>
                <a:rPr kumimoji="0" lang="en-US"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on table </a:t>
              </a:r>
              <a:r>
                <a:rPr kumimoji="0" lang="en-US" sz="1800" b="0" i="0" u="none" strike="noStrike" kern="0" cap="none" spc="0" normalizeH="0" baseline="0" noProof="0">
                  <a:ln>
                    <a:noFill/>
                  </a:ln>
                  <a:solidFill>
                    <a:srgbClr val="7030A0"/>
                  </a:solidFill>
                  <a:effectLst/>
                  <a:uLnTx/>
                  <a:uFillTx/>
                  <a:latin typeface="Consolas" panose="020B0609020204030204" pitchFamily="49" charset="0"/>
                </a:rPr>
                <a:t>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7030A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7030A0"/>
                  </a:solidFill>
                  <a:effectLst/>
                  <a:uLnTx/>
                  <a:uFillTx/>
                  <a:latin typeface="Consolas" panose="020B0609020204030204" pitchFamily="49" charset="0"/>
                </a:rPr>
                <a:t>    T | summarize </a:t>
              </a:r>
              <a:r>
                <a:rPr kumimoji="0" lang="en-US" sz="1800" b="0" i="0" u="none" strike="noStrike" kern="0" cap="none" spc="0" normalizeH="0" baseline="0" noProof="0" err="1">
                  <a:ln>
                    <a:noFill/>
                  </a:ln>
                  <a:solidFill>
                    <a:srgbClr val="000041">
                      <a:lumMod val="50000"/>
                      <a:lumOff val="50000"/>
                    </a:srgbClr>
                  </a:solidFill>
                  <a:effectLst/>
                  <a:uLnTx/>
                  <a:uFillTx/>
                  <a:latin typeface="Consolas" panose="020B0609020204030204" pitchFamily="49" charset="0"/>
                </a:rPr>
                <a:t>arg_max</a:t>
              </a:r>
              <a:r>
                <a:rPr kumimoji="0" lang="en-US" sz="18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800" b="0" i="0" u="none" strike="noStrike" kern="0" cap="none" spc="0" normalizeH="0" baseline="0" noProof="0">
                  <a:ln>
                    <a:noFill/>
                  </a:ln>
                  <a:solidFill>
                    <a:srgbClr val="7030A0"/>
                  </a:solidFill>
                  <a:effectLst/>
                  <a:uLnTx/>
                  <a:uFillTx/>
                  <a:latin typeface="Consolas" panose="020B0609020204030204" pitchFamily="49" charset="0"/>
                </a:rPr>
                <a:t>Timestamp</a:t>
              </a:r>
              <a:r>
                <a:rPr kumimoji="0" lang="en-US" sz="18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800" b="0" i="0" u="none" strike="noStrike" kern="0" cap="none" spc="0" normalizeH="0" baseline="0" noProof="0">
                  <a:ln>
                    <a:noFill/>
                  </a:ln>
                  <a:solidFill>
                    <a:srgbClr val="7030A0"/>
                  </a:solidFill>
                  <a:effectLst/>
                  <a:uLnTx/>
                  <a:uFillTx/>
                  <a:latin typeface="Consolas" panose="020B0609020204030204" pitchFamily="49" charset="0"/>
                </a:rPr>
                <a:t> </a:t>
              </a:r>
              <a:r>
                <a:rPr kumimoji="0" lang="en-US"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by</a:t>
              </a:r>
              <a:r>
                <a:rPr kumimoji="0" lang="en-US" sz="1800" b="0" i="0" u="none" strike="noStrike" kern="0" cap="none" spc="0" normalizeH="0" baseline="0" noProof="0">
                  <a:ln>
                    <a:noFill/>
                  </a:ln>
                  <a:solidFill>
                    <a:srgbClr val="7030A0"/>
                  </a:solidFill>
                  <a:effectLst/>
                  <a:uLnTx/>
                  <a:uFillTx/>
                  <a:latin typeface="Consolas" panose="020B0609020204030204" pitchFamily="49" charset="0"/>
                </a:rPr>
                <a:t> User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7030A0"/>
                  </a:solidFill>
                  <a:effectLst/>
                  <a:uLnTx/>
                  <a:uFillTx/>
                  <a:latin typeface="Consolas" panose="020B0609020204030204" pitchFamily="49" charset="0"/>
                </a:rPr>
                <a:t>}</a:t>
              </a:r>
              <a:endParaRPr kumimoji="0" lang="en-US" sz="1800" b="0" i="0" u="none" strike="noStrike" kern="0" cap="none" spc="0" normalizeH="0" baseline="0" noProof="0">
                <a:ln>
                  <a:noFill/>
                </a:ln>
                <a:solidFill>
                  <a:srgbClr val="CC3700"/>
                </a:solidFill>
                <a:effectLst/>
                <a:uLnTx/>
                <a:uFillTx/>
                <a:latin typeface="Consolas" panose="020B0609020204030204" pitchFamily="49" charset="0"/>
              </a:endParaRPr>
            </a:p>
          </p:txBody>
        </p:sp>
        <p:sp>
          <p:nvSpPr>
            <p:cNvPr id="27" name="TextBox 26">
              <a:extLst>
                <a:ext uri="{FF2B5EF4-FFF2-40B4-BE49-F238E27FC236}">
                  <a16:creationId xmlns:a16="http://schemas.microsoft.com/office/drawing/2014/main" id="{0242FD7D-7992-4773-06BF-184C65ADB1C9}"/>
                </a:ext>
              </a:extLst>
            </p:cNvPr>
            <p:cNvSpPr txBox="1"/>
            <p:nvPr/>
          </p:nvSpPr>
          <p:spPr>
            <a:xfrm>
              <a:off x="571609" y="4134812"/>
              <a:ext cx="492578" cy="1477328"/>
            </a:xfrm>
            <a:prstGeom prst="rect">
              <a:avLst/>
            </a:prstGeom>
            <a:solidFill>
              <a:srgbClr val="FFFFFF">
                <a:lumMod val="95000"/>
              </a:srgbClr>
            </a:solidFill>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1</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2</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3</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4</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5</a:t>
              </a:r>
            </a:p>
          </p:txBody>
        </p:sp>
      </p:grpSp>
      <p:sp>
        <p:nvSpPr>
          <p:cNvPr id="29" name="TextBox 28">
            <a:extLst>
              <a:ext uri="{FF2B5EF4-FFF2-40B4-BE49-F238E27FC236}">
                <a16:creationId xmlns:a16="http://schemas.microsoft.com/office/drawing/2014/main" id="{1DFE462B-016A-BBFC-B1F2-6506957DCD92}"/>
              </a:ext>
            </a:extLst>
          </p:cNvPr>
          <p:cNvSpPr txBox="1"/>
          <p:nvPr/>
        </p:nvSpPr>
        <p:spPr>
          <a:xfrm>
            <a:off x="563562" y="2675038"/>
            <a:ext cx="10562843" cy="338554"/>
          </a:xfrm>
          <a:prstGeom prst="rect">
            <a:avLst/>
          </a:prstGeom>
          <a:noFill/>
        </p:spPr>
        <p:txBody>
          <a:bodyPr wrap="square">
            <a:spAutoFit/>
          </a:bodyPr>
          <a:lstStyle/>
          <a:p>
            <a:r>
              <a:rPr lang="en-US" sz="1600"/>
              <a:t>Example:</a:t>
            </a:r>
          </a:p>
        </p:txBody>
      </p:sp>
      <p:sp>
        <p:nvSpPr>
          <p:cNvPr id="4" name="Slide Number Placeholder 3">
            <a:extLst>
              <a:ext uri="{FF2B5EF4-FFF2-40B4-BE49-F238E27FC236}">
                <a16:creationId xmlns:a16="http://schemas.microsoft.com/office/drawing/2014/main" id="{0E4D7899-11EA-53E9-EC91-2F4B2F801858}"/>
              </a:ext>
            </a:extLst>
          </p:cNvPr>
          <p:cNvSpPr>
            <a:spLocks noGrp="1"/>
          </p:cNvSpPr>
          <p:nvPr>
            <p:ph type="sldNum" sz="quarter" idx="29"/>
          </p:nvPr>
        </p:nvSpPr>
        <p:spPr/>
        <p:txBody>
          <a:bodyPr/>
          <a:lstStyle/>
          <a:p>
            <a:fld id="{B1356FBF-028C-F74E-A7B4-9B8ED246DD1B}" type="slidenum">
              <a:rPr lang="en-US" smtClean="0"/>
              <a:pPr/>
              <a:t>13</a:t>
            </a:fld>
            <a:endParaRPr lang="en-US"/>
          </a:p>
        </p:txBody>
      </p:sp>
    </p:spTree>
    <p:extLst>
      <p:ext uri="{BB962C8B-B14F-4D97-AF65-F5344CB8AC3E}">
        <p14:creationId xmlns:p14="http://schemas.microsoft.com/office/powerpoint/2010/main" val="33436938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 source table">
            <a:extLst>
              <a:ext uri="{FF2B5EF4-FFF2-40B4-BE49-F238E27FC236}">
                <a16:creationId xmlns:a16="http://schemas.microsoft.com/office/drawing/2014/main" id="{BC7C2D94-C8DC-F73D-3B6E-403FBA108960}"/>
              </a:ext>
            </a:extLst>
          </p:cNvPr>
          <p:cNvGrpSpPr/>
          <p:nvPr/>
        </p:nvGrpSpPr>
        <p:grpSpPr>
          <a:xfrm>
            <a:off x="8186497" y="3091072"/>
            <a:ext cx="2238257" cy="2752875"/>
            <a:chOff x="8186497" y="3091072"/>
            <a:chExt cx="2238257" cy="2752875"/>
          </a:xfrm>
        </p:grpSpPr>
        <p:sp>
          <p:nvSpPr>
            <p:cNvPr id="29" name="Rounded Rectangle 28">
              <a:extLst>
                <a:ext uri="{FF2B5EF4-FFF2-40B4-BE49-F238E27FC236}">
                  <a16:creationId xmlns:a16="http://schemas.microsoft.com/office/drawing/2014/main" id="{B334A1DC-A30B-CF82-06E1-989354B8404C}"/>
                </a:ext>
              </a:extLst>
            </p:cNvPr>
            <p:cNvSpPr/>
            <p:nvPr/>
          </p:nvSpPr>
          <p:spPr>
            <a:xfrm>
              <a:off x="8186497" y="3091072"/>
              <a:ext cx="2238257" cy="2752875"/>
            </a:xfrm>
            <a:prstGeom prst="roundRect">
              <a:avLst>
                <a:gd name="adj" fmla="val 6750"/>
              </a:avLst>
            </a:prstGeom>
            <a:solidFill>
              <a:schemeClr val="accent2">
                <a:alpha val="1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tIns="756000" rtlCol="0" anchor="ctr"/>
            <a:lstStyle/>
            <a:p>
              <a:pPr algn="ctr"/>
              <a:r>
                <a:rPr lang="en-US" sz="1400">
                  <a:solidFill>
                    <a:schemeClr val="tx1"/>
                  </a:solidFill>
                </a:rPr>
                <a:t>Source table</a:t>
              </a:r>
            </a:p>
          </p:txBody>
        </p:sp>
        <p:cxnSp>
          <p:nvCxnSpPr>
            <p:cNvPr id="61" name="Straight Connector 60">
              <a:extLst>
                <a:ext uri="{FF2B5EF4-FFF2-40B4-BE49-F238E27FC236}">
                  <a16:creationId xmlns:a16="http://schemas.microsoft.com/office/drawing/2014/main" id="{6E056891-06F3-7D3C-92F2-DDE1A24CA72E}"/>
                </a:ext>
              </a:extLst>
            </p:cNvPr>
            <p:cNvCxnSpPr>
              <a:cxnSpLocks/>
            </p:cNvCxnSpPr>
            <p:nvPr/>
          </p:nvCxnSpPr>
          <p:spPr>
            <a:xfrm>
              <a:off x="8186497" y="4196080"/>
              <a:ext cx="2238257" cy="0"/>
            </a:xfrm>
            <a:prstGeom prst="line">
              <a:avLst/>
            </a:prstGeom>
            <a:solidFill>
              <a:schemeClr val="accent2">
                <a:alpha val="10000"/>
              </a:schemeClr>
            </a:solidFill>
            <a:ln>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cxnSp>
      </p:grpSp>
      <p:sp>
        <p:nvSpPr>
          <p:cNvPr id="2" name="Titel 1">
            <a:extLst>
              <a:ext uri="{FF2B5EF4-FFF2-40B4-BE49-F238E27FC236}">
                <a16:creationId xmlns:a16="http://schemas.microsoft.com/office/drawing/2014/main" id="{448D4629-70E6-4E74-4DA6-634F57229A40}"/>
              </a:ext>
            </a:extLst>
          </p:cNvPr>
          <p:cNvSpPr>
            <a:spLocks noGrp="1"/>
          </p:cNvSpPr>
          <p:nvPr>
            <p:ph type="title"/>
          </p:nvPr>
        </p:nvSpPr>
        <p:spPr>
          <a:xfrm>
            <a:off x="563563" y="503238"/>
            <a:ext cx="11064875" cy="723900"/>
          </a:xfrm>
        </p:spPr>
        <p:txBody>
          <a:bodyPr/>
          <a:lstStyle/>
          <a:p>
            <a:r>
              <a:rPr lang="de-DE"/>
              <a:t>Internal Architecture</a:t>
            </a:r>
          </a:p>
        </p:txBody>
      </p:sp>
      <p:sp>
        <p:nvSpPr>
          <p:cNvPr id="9" name="Rounded Rectangle 8">
            <a:extLst>
              <a:ext uri="{FF2B5EF4-FFF2-40B4-BE49-F238E27FC236}">
                <a16:creationId xmlns:a16="http://schemas.microsoft.com/office/drawing/2014/main" id="{F5F530B0-6F89-DA60-951A-B6155D82D176}"/>
              </a:ext>
            </a:extLst>
          </p:cNvPr>
          <p:cNvSpPr/>
          <p:nvPr/>
        </p:nvSpPr>
        <p:spPr>
          <a:xfrm>
            <a:off x="5546295" y="1460327"/>
            <a:ext cx="6074204" cy="4719800"/>
          </a:xfrm>
          <a:prstGeom prst="roundRect">
            <a:avLst>
              <a:gd name="adj" fmla="val 25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ED238FF2-8618-DA10-AFA8-B704150C2A8C}"/>
              </a:ext>
            </a:extLst>
          </p:cNvPr>
          <p:cNvSpPr/>
          <p:nvPr/>
        </p:nvSpPr>
        <p:spPr>
          <a:xfrm>
            <a:off x="677209" y="1460326"/>
            <a:ext cx="1134608" cy="311332"/>
          </a:xfrm>
          <a:prstGeom prst="roundRect">
            <a:avLst>
              <a:gd name="adj" fmla="val 22259"/>
            </a:avLst>
          </a:prstGeom>
          <a:gradFill flip="none" rotWithShape="1">
            <a:gsLst>
              <a:gs pos="0">
                <a:srgbClr val="F65567"/>
              </a:gs>
              <a:gs pos="31000">
                <a:srgbClr val="AC35AF"/>
              </a:gs>
              <a:gs pos="67000">
                <a:srgbClr val="0A6BBA"/>
              </a:gs>
              <a:gs pos="99000">
                <a:srgbClr val="318581"/>
              </a:gs>
            </a:gsLst>
            <a:path path="circle">
              <a:fillToRect l="100000" t="100000"/>
            </a:path>
            <a:tileRect r="-100000" b="-100000"/>
          </a:grad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sz="1400">
                <a:ln w="3175">
                  <a:noFill/>
                </a:ln>
                <a:gradFill>
                  <a:gsLst>
                    <a:gs pos="53147">
                      <a:srgbClr val="FFFFFF"/>
                    </a:gs>
                    <a:gs pos="28000">
                      <a:srgbClr val="FFFFFF"/>
                    </a:gs>
                  </a:gsLst>
                  <a:path path="circle">
                    <a:fillToRect l="100000" b="100000"/>
                  </a:path>
                </a:gradFill>
                <a:cs typeface="Segoe UI" pitchFamily="34" charset="0"/>
              </a:rPr>
              <a:t>View table</a:t>
            </a:r>
          </a:p>
        </p:txBody>
      </p:sp>
      <p:sp>
        <p:nvSpPr>
          <p:cNvPr id="12" name="TextBox 11">
            <a:extLst>
              <a:ext uri="{FF2B5EF4-FFF2-40B4-BE49-F238E27FC236}">
                <a16:creationId xmlns:a16="http://schemas.microsoft.com/office/drawing/2014/main" id="{1262F93C-2D72-19CC-43F2-81911AF1DF1A}"/>
              </a:ext>
            </a:extLst>
          </p:cNvPr>
          <p:cNvSpPr txBox="1"/>
          <p:nvPr/>
        </p:nvSpPr>
        <p:spPr>
          <a:xfrm>
            <a:off x="677209" y="1851102"/>
            <a:ext cx="1906587" cy="646331"/>
          </a:xfrm>
          <a:prstGeom prst="rect">
            <a:avLst/>
          </a:prstGeom>
          <a:noFill/>
        </p:spPr>
        <p:txBody>
          <a:bodyPr wrap="square" lIns="0" tIns="0" rIns="0" bIns="0" rtlCol="0">
            <a:spAutoFit/>
          </a:bodyPr>
          <a:lstStyle/>
          <a:p>
            <a:r>
              <a:rPr lang="en-US" sz="1400"/>
              <a:t>The hidden storage table containing the materialized extents</a:t>
            </a:r>
          </a:p>
        </p:txBody>
      </p:sp>
      <p:sp>
        <p:nvSpPr>
          <p:cNvPr id="13" name="Rounded Rectangle 12">
            <a:extLst>
              <a:ext uri="{FF2B5EF4-FFF2-40B4-BE49-F238E27FC236}">
                <a16:creationId xmlns:a16="http://schemas.microsoft.com/office/drawing/2014/main" id="{3B751852-A58A-2CA1-7065-BBB7C5A89C3F}"/>
              </a:ext>
            </a:extLst>
          </p:cNvPr>
          <p:cNvSpPr/>
          <p:nvPr/>
        </p:nvSpPr>
        <p:spPr>
          <a:xfrm>
            <a:off x="2714650" y="1460326"/>
            <a:ext cx="1616075" cy="311332"/>
          </a:xfrm>
          <a:prstGeom prst="roundRect">
            <a:avLst>
              <a:gd name="adj" fmla="val 22259"/>
            </a:avLst>
          </a:prstGeom>
          <a:gradFill flip="none" rotWithShape="1">
            <a:gsLst>
              <a:gs pos="0">
                <a:srgbClr val="F65567"/>
              </a:gs>
              <a:gs pos="31000">
                <a:srgbClr val="AC35AF"/>
              </a:gs>
              <a:gs pos="67000">
                <a:srgbClr val="0A6BBA"/>
              </a:gs>
              <a:gs pos="99000">
                <a:srgbClr val="318581"/>
              </a:gs>
            </a:gsLst>
            <a:path path="circle">
              <a:fillToRect l="100000" t="100000"/>
            </a:path>
            <a:tileRect r="-100000" b="-100000"/>
          </a:grad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sz="1400">
                <a:ln w="3175">
                  <a:noFill/>
                </a:ln>
                <a:gradFill>
                  <a:gsLst>
                    <a:gs pos="53147">
                      <a:srgbClr val="FFFFFF"/>
                    </a:gs>
                    <a:gs pos="28000">
                      <a:srgbClr val="FFFFFF"/>
                    </a:gs>
                  </a:gsLst>
                  <a:path path="circle">
                    <a:fillToRect l="100000" b="100000"/>
                  </a:path>
                </a:gradFill>
                <a:cs typeface="Segoe UI" pitchFamily="34" charset="0"/>
              </a:rPr>
              <a:t>Delta (Source Tail)</a:t>
            </a:r>
          </a:p>
        </p:txBody>
      </p:sp>
      <p:sp>
        <p:nvSpPr>
          <p:cNvPr id="14" name="TextBox 13">
            <a:extLst>
              <a:ext uri="{FF2B5EF4-FFF2-40B4-BE49-F238E27FC236}">
                <a16:creationId xmlns:a16="http://schemas.microsoft.com/office/drawing/2014/main" id="{89477064-A651-34E8-1D3A-2299A10E6710}"/>
              </a:ext>
            </a:extLst>
          </p:cNvPr>
          <p:cNvSpPr txBox="1"/>
          <p:nvPr/>
        </p:nvSpPr>
        <p:spPr>
          <a:xfrm>
            <a:off x="2714650" y="1851102"/>
            <a:ext cx="1906587" cy="430887"/>
          </a:xfrm>
          <a:prstGeom prst="rect">
            <a:avLst/>
          </a:prstGeom>
          <a:noFill/>
        </p:spPr>
        <p:txBody>
          <a:bodyPr wrap="square" lIns="0" tIns="0" rIns="0" bIns="0" rtlCol="0">
            <a:spAutoFit/>
          </a:bodyPr>
          <a:lstStyle/>
          <a:p>
            <a:r>
              <a:rPr lang="en-US" sz="1400"/>
              <a:t>Newly ingested records not yet materialized</a:t>
            </a:r>
          </a:p>
        </p:txBody>
      </p:sp>
      <p:sp>
        <p:nvSpPr>
          <p:cNvPr id="15" name="TextBox 14">
            <a:extLst>
              <a:ext uri="{FF2B5EF4-FFF2-40B4-BE49-F238E27FC236}">
                <a16:creationId xmlns:a16="http://schemas.microsoft.com/office/drawing/2014/main" id="{4E4DE549-53B6-7049-2264-015C67A52891}"/>
              </a:ext>
            </a:extLst>
          </p:cNvPr>
          <p:cNvSpPr txBox="1"/>
          <p:nvPr/>
        </p:nvSpPr>
        <p:spPr>
          <a:xfrm>
            <a:off x="677209" y="3051388"/>
            <a:ext cx="4330409" cy="430887"/>
          </a:xfrm>
          <a:prstGeom prst="rect">
            <a:avLst/>
          </a:prstGeom>
          <a:noFill/>
        </p:spPr>
        <p:txBody>
          <a:bodyPr wrap="square" lIns="0" tIns="0" rIns="0" bIns="0" rtlCol="0">
            <a:spAutoFit/>
          </a:bodyPr>
          <a:lstStyle/>
          <a:p>
            <a:r>
              <a:rPr lang="en-US" sz="1400"/>
              <a:t>The cursor tracks how far materialization has progressed in the source table. During materialization:</a:t>
            </a:r>
          </a:p>
        </p:txBody>
      </p:sp>
      <p:cxnSp>
        <p:nvCxnSpPr>
          <p:cNvPr id="19" name="Straight Connector 18">
            <a:extLst>
              <a:ext uri="{FF2B5EF4-FFF2-40B4-BE49-F238E27FC236}">
                <a16:creationId xmlns:a16="http://schemas.microsoft.com/office/drawing/2014/main" id="{B587E285-3578-EEF9-49EF-792045F567A5}"/>
              </a:ext>
            </a:extLst>
          </p:cNvPr>
          <p:cNvCxnSpPr/>
          <p:nvPr/>
        </p:nvCxnSpPr>
        <p:spPr>
          <a:xfrm>
            <a:off x="677209" y="2756500"/>
            <a:ext cx="43304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06569C2B-8B19-0E25-52A5-FC42BA7FA4F2}"/>
              </a:ext>
            </a:extLst>
          </p:cNvPr>
          <p:cNvGrpSpPr/>
          <p:nvPr/>
        </p:nvGrpSpPr>
        <p:grpSpPr>
          <a:xfrm>
            <a:off x="677209" y="3769859"/>
            <a:ext cx="255868" cy="1768857"/>
            <a:chOff x="563563" y="3769859"/>
            <a:chExt cx="255868" cy="1768857"/>
          </a:xfrm>
          <a:gradFill flip="none" rotWithShape="1">
            <a:gsLst>
              <a:gs pos="0">
                <a:srgbClr val="F65567"/>
              </a:gs>
              <a:gs pos="31000">
                <a:srgbClr val="AC35AF"/>
              </a:gs>
              <a:gs pos="67000">
                <a:srgbClr val="0A6BBA"/>
              </a:gs>
              <a:gs pos="99000">
                <a:srgbClr val="318581"/>
              </a:gs>
            </a:gsLst>
            <a:path path="circle">
              <a:fillToRect l="100000" t="100000"/>
            </a:path>
            <a:tileRect r="-100000" b="-100000"/>
          </a:gradFill>
        </p:grpSpPr>
        <p:sp>
          <p:nvSpPr>
            <p:cNvPr id="16" name="Oval 15">
              <a:extLst>
                <a:ext uri="{FF2B5EF4-FFF2-40B4-BE49-F238E27FC236}">
                  <a16:creationId xmlns:a16="http://schemas.microsoft.com/office/drawing/2014/main" id="{3768585C-6C2E-4B20-E001-E18686906884}"/>
                </a:ext>
              </a:extLst>
            </p:cNvPr>
            <p:cNvSpPr/>
            <p:nvPr/>
          </p:nvSpPr>
          <p:spPr>
            <a:xfrm>
              <a:off x="563563" y="3769859"/>
              <a:ext cx="255868" cy="257299"/>
            </a:xfrm>
            <a:prstGeom prst="ellipse">
              <a:avLst/>
            </a:prstGeom>
            <a:grp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sz="1200">
                  <a:ln w="3175">
                    <a:noFill/>
                  </a:ln>
                  <a:gradFill>
                    <a:gsLst>
                      <a:gs pos="53147">
                        <a:srgbClr val="FFFFFF"/>
                      </a:gs>
                      <a:gs pos="28000">
                        <a:srgbClr val="FFFFFF"/>
                      </a:gs>
                    </a:gsLst>
                    <a:path path="circle">
                      <a:fillToRect l="100000" b="100000"/>
                    </a:path>
                  </a:gradFill>
                  <a:cs typeface="Segoe UI" pitchFamily="34" charset="0"/>
                </a:rPr>
                <a:t>1</a:t>
              </a:r>
            </a:p>
          </p:txBody>
        </p:sp>
        <p:sp>
          <p:nvSpPr>
            <p:cNvPr id="20" name="Oval 19">
              <a:extLst>
                <a:ext uri="{FF2B5EF4-FFF2-40B4-BE49-F238E27FC236}">
                  <a16:creationId xmlns:a16="http://schemas.microsoft.com/office/drawing/2014/main" id="{5C325887-8F68-F733-36DF-F8B7C3E4AB74}"/>
                </a:ext>
              </a:extLst>
            </p:cNvPr>
            <p:cNvSpPr/>
            <p:nvPr/>
          </p:nvSpPr>
          <p:spPr>
            <a:xfrm>
              <a:off x="563563" y="4273712"/>
              <a:ext cx="255868" cy="257299"/>
            </a:xfrm>
            <a:prstGeom prst="ellipse">
              <a:avLst/>
            </a:prstGeom>
            <a:grp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sz="1200">
                  <a:ln w="3175">
                    <a:noFill/>
                  </a:ln>
                  <a:gradFill>
                    <a:gsLst>
                      <a:gs pos="53147">
                        <a:srgbClr val="FFFFFF"/>
                      </a:gs>
                      <a:gs pos="28000">
                        <a:srgbClr val="FFFFFF"/>
                      </a:gs>
                    </a:gsLst>
                    <a:path path="circle">
                      <a:fillToRect l="100000" b="100000"/>
                    </a:path>
                  </a:gradFill>
                  <a:cs typeface="Segoe UI" pitchFamily="34" charset="0"/>
                </a:rPr>
                <a:t>2</a:t>
              </a:r>
            </a:p>
          </p:txBody>
        </p:sp>
        <p:sp>
          <p:nvSpPr>
            <p:cNvPr id="22" name="Oval 21">
              <a:extLst>
                <a:ext uri="{FF2B5EF4-FFF2-40B4-BE49-F238E27FC236}">
                  <a16:creationId xmlns:a16="http://schemas.microsoft.com/office/drawing/2014/main" id="{C7B24296-668E-0AC4-4BFA-4340A74751AB}"/>
                </a:ext>
              </a:extLst>
            </p:cNvPr>
            <p:cNvSpPr/>
            <p:nvPr/>
          </p:nvSpPr>
          <p:spPr>
            <a:xfrm>
              <a:off x="563563" y="4777565"/>
              <a:ext cx="255868" cy="257299"/>
            </a:xfrm>
            <a:prstGeom prst="ellipse">
              <a:avLst/>
            </a:prstGeom>
            <a:grp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sz="1200">
                  <a:ln w="3175">
                    <a:noFill/>
                  </a:ln>
                  <a:gradFill>
                    <a:gsLst>
                      <a:gs pos="53147">
                        <a:srgbClr val="FFFFFF"/>
                      </a:gs>
                      <a:gs pos="28000">
                        <a:srgbClr val="FFFFFF"/>
                      </a:gs>
                    </a:gsLst>
                    <a:path path="circle">
                      <a:fillToRect l="100000" b="100000"/>
                    </a:path>
                  </a:gradFill>
                  <a:cs typeface="Segoe UI" pitchFamily="34" charset="0"/>
                </a:rPr>
                <a:t>3</a:t>
              </a:r>
            </a:p>
          </p:txBody>
        </p:sp>
        <p:sp>
          <p:nvSpPr>
            <p:cNvPr id="24" name="Oval 23">
              <a:extLst>
                <a:ext uri="{FF2B5EF4-FFF2-40B4-BE49-F238E27FC236}">
                  <a16:creationId xmlns:a16="http://schemas.microsoft.com/office/drawing/2014/main" id="{974CB54E-95A9-DC8D-79B7-E14E9D1C344B}"/>
                </a:ext>
              </a:extLst>
            </p:cNvPr>
            <p:cNvSpPr/>
            <p:nvPr/>
          </p:nvSpPr>
          <p:spPr>
            <a:xfrm>
              <a:off x="563563" y="5281417"/>
              <a:ext cx="255868" cy="257299"/>
            </a:xfrm>
            <a:prstGeom prst="ellipse">
              <a:avLst/>
            </a:prstGeom>
            <a:grp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sz="1200">
                  <a:ln w="3175">
                    <a:noFill/>
                  </a:ln>
                  <a:gradFill>
                    <a:gsLst>
                      <a:gs pos="53147">
                        <a:srgbClr val="FFFFFF"/>
                      </a:gs>
                      <a:gs pos="28000">
                        <a:srgbClr val="FFFFFF"/>
                      </a:gs>
                    </a:gsLst>
                    <a:path path="circle">
                      <a:fillToRect l="100000" b="100000"/>
                    </a:path>
                  </a:gradFill>
                  <a:cs typeface="Segoe UI" pitchFamily="34" charset="0"/>
                </a:rPr>
                <a:t>4</a:t>
              </a:r>
            </a:p>
          </p:txBody>
        </p:sp>
      </p:grpSp>
      <p:grpSp>
        <p:nvGrpSpPr>
          <p:cNvPr id="30" name="Group 29">
            <a:extLst>
              <a:ext uri="{FF2B5EF4-FFF2-40B4-BE49-F238E27FC236}">
                <a16:creationId xmlns:a16="http://schemas.microsoft.com/office/drawing/2014/main" id="{6A3D0FA5-BC10-FBAF-C157-67BD63EB94E0}"/>
              </a:ext>
            </a:extLst>
          </p:cNvPr>
          <p:cNvGrpSpPr/>
          <p:nvPr/>
        </p:nvGrpSpPr>
        <p:grpSpPr>
          <a:xfrm>
            <a:off x="1085032" y="3790786"/>
            <a:ext cx="4013061" cy="1727002"/>
            <a:chOff x="1085032" y="3790786"/>
            <a:chExt cx="4330409" cy="1727002"/>
          </a:xfrm>
        </p:grpSpPr>
        <p:sp>
          <p:nvSpPr>
            <p:cNvPr id="17" name="TextBox 16">
              <a:extLst>
                <a:ext uri="{FF2B5EF4-FFF2-40B4-BE49-F238E27FC236}">
                  <a16:creationId xmlns:a16="http://schemas.microsoft.com/office/drawing/2014/main" id="{21902166-2F07-FD66-2341-460F53697002}"/>
                </a:ext>
              </a:extLst>
            </p:cNvPr>
            <p:cNvSpPr txBox="1"/>
            <p:nvPr/>
          </p:nvSpPr>
          <p:spPr>
            <a:xfrm>
              <a:off x="1085032" y="3790786"/>
              <a:ext cx="4330409" cy="215444"/>
            </a:xfrm>
            <a:prstGeom prst="rect">
              <a:avLst/>
            </a:prstGeom>
            <a:noFill/>
          </p:spPr>
          <p:txBody>
            <a:bodyPr wrap="square" lIns="0" tIns="0" rIns="0" bIns="0" rtlCol="0" anchor="t">
              <a:spAutoFit/>
            </a:bodyPr>
            <a:lstStyle/>
            <a:p>
              <a:r>
                <a:rPr lang="en-US" sz="1400"/>
                <a:t>New data is read based on the cursor position</a:t>
              </a:r>
            </a:p>
          </p:txBody>
        </p:sp>
        <p:sp>
          <p:nvSpPr>
            <p:cNvPr id="21" name="TextBox 20">
              <a:extLst>
                <a:ext uri="{FF2B5EF4-FFF2-40B4-BE49-F238E27FC236}">
                  <a16:creationId xmlns:a16="http://schemas.microsoft.com/office/drawing/2014/main" id="{C4B29959-7E2F-AF79-AF40-8804221709EA}"/>
                </a:ext>
              </a:extLst>
            </p:cNvPr>
            <p:cNvSpPr txBox="1"/>
            <p:nvPr/>
          </p:nvSpPr>
          <p:spPr>
            <a:xfrm>
              <a:off x="1085032" y="4294639"/>
              <a:ext cx="4330409" cy="215444"/>
            </a:xfrm>
            <a:prstGeom prst="rect">
              <a:avLst/>
            </a:prstGeom>
            <a:noFill/>
          </p:spPr>
          <p:txBody>
            <a:bodyPr wrap="square" lIns="0" tIns="0" rIns="0" bIns="0" rtlCol="0" anchor="t">
              <a:spAutoFit/>
            </a:bodyPr>
            <a:lstStyle/>
            <a:p>
              <a:r>
                <a:rPr lang="en-US" sz="1400"/>
                <a:t>Overlapping data is soft-deleted</a:t>
              </a:r>
            </a:p>
          </p:txBody>
        </p:sp>
        <p:sp>
          <p:nvSpPr>
            <p:cNvPr id="23" name="TextBox 22">
              <a:extLst>
                <a:ext uri="{FF2B5EF4-FFF2-40B4-BE49-F238E27FC236}">
                  <a16:creationId xmlns:a16="http://schemas.microsoft.com/office/drawing/2014/main" id="{AB91574C-7692-C205-5092-A9F34A8219E2}"/>
                </a:ext>
              </a:extLst>
            </p:cNvPr>
            <p:cNvSpPr txBox="1"/>
            <p:nvPr/>
          </p:nvSpPr>
          <p:spPr>
            <a:xfrm>
              <a:off x="1085032" y="4798492"/>
              <a:ext cx="4330409" cy="215444"/>
            </a:xfrm>
            <a:prstGeom prst="rect">
              <a:avLst/>
            </a:prstGeom>
            <a:noFill/>
          </p:spPr>
          <p:txBody>
            <a:bodyPr wrap="square" lIns="0" tIns="0" rIns="0" bIns="0" rtlCol="0" anchor="t">
              <a:spAutoFit/>
            </a:bodyPr>
            <a:lstStyle/>
            <a:p>
              <a:r>
                <a:rPr lang="en-US" sz="1400"/>
                <a:t>A single commit replaces the materialized extents</a:t>
              </a:r>
            </a:p>
          </p:txBody>
        </p:sp>
        <p:sp>
          <p:nvSpPr>
            <p:cNvPr id="25" name="TextBox 24">
              <a:extLst>
                <a:ext uri="{FF2B5EF4-FFF2-40B4-BE49-F238E27FC236}">
                  <a16:creationId xmlns:a16="http://schemas.microsoft.com/office/drawing/2014/main" id="{BEA08068-79BD-8490-9330-F14A61DFCC6D}"/>
                </a:ext>
              </a:extLst>
            </p:cNvPr>
            <p:cNvSpPr txBox="1"/>
            <p:nvPr/>
          </p:nvSpPr>
          <p:spPr>
            <a:xfrm>
              <a:off x="1085032" y="5302344"/>
              <a:ext cx="4330409" cy="215444"/>
            </a:xfrm>
            <a:prstGeom prst="rect">
              <a:avLst/>
            </a:prstGeom>
            <a:noFill/>
          </p:spPr>
          <p:txBody>
            <a:bodyPr wrap="square" lIns="0" tIns="0" rIns="0" bIns="0" rtlCol="0" anchor="t">
              <a:spAutoFit/>
            </a:bodyPr>
            <a:lstStyle/>
            <a:p>
              <a:r>
                <a:rPr lang="en-US" sz="1400"/>
                <a:t>The cursor is advanced accordingly</a:t>
              </a:r>
            </a:p>
          </p:txBody>
        </p:sp>
      </p:grpSp>
      <p:pic>
        <p:nvPicPr>
          <p:cNvPr id="7" name="Grafik 6">
            <a:extLst>
              <a:ext uri="{FF2B5EF4-FFF2-40B4-BE49-F238E27FC236}">
                <a16:creationId xmlns:a16="http://schemas.microsoft.com/office/drawing/2014/main" id="{F7CA2404-0D58-29AE-587F-3D1202D5DA64}"/>
              </a:ext>
            </a:extLst>
          </p:cNvPr>
          <p:cNvPicPr>
            <a:picLocks noChangeAspect="1"/>
          </p:cNvPicPr>
          <p:nvPr/>
        </p:nvPicPr>
        <p:blipFill>
          <a:blip r:embed="rId2"/>
          <a:stretch>
            <a:fillRect/>
          </a:stretch>
        </p:blipFill>
        <p:spPr>
          <a:xfrm>
            <a:off x="9945708" y="-1896797"/>
            <a:ext cx="2245943" cy="1853992"/>
          </a:xfrm>
          <a:prstGeom prst="rect">
            <a:avLst/>
          </a:prstGeom>
        </p:spPr>
      </p:pic>
      <p:sp>
        <p:nvSpPr>
          <p:cNvPr id="32" name="TextBox 31">
            <a:extLst>
              <a:ext uri="{FF2B5EF4-FFF2-40B4-BE49-F238E27FC236}">
                <a16:creationId xmlns:a16="http://schemas.microsoft.com/office/drawing/2014/main" id="{BA196A3F-C59E-3F1B-D80C-054562B40B1A}"/>
              </a:ext>
            </a:extLst>
          </p:cNvPr>
          <p:cNvSpPr txBox="1"/>
          <p:nvPr/>
        </p:nvSpPr>
        <p:spPr>
          <a:xfrm>
            <a:off x="7498562" y="2108351"/>
            <a:ext cx="1302225" cy="215444"/>
          </a:xfrm>
          <a:prstGeom prst="rect">
            <a:avLst/>
          </a:prstGeom>
          <a:noFill/>
        </p:spPr>
        <p:txBody>
          <a:bodyPr wrap="square" lIns="0" tIns="0" rIns="0" bIns="0" rtlCol="0">
            <a:spAutoFit/>
          </a:bodyPr>
          <a:lstStyle/>
          <a:p>
            <a:pPr algn="ctr"/>
            <a:r>
              <a:rPr lang="en-US" sz="1400" i="1"/>
              <a:t>materialization</a:t>
            </a:r>
          </a:p>
        </p:txBody>
      </p:sp>
      <p:grpSp>
        <p:nvGrpSpPr>
          <p:cNvPr id="40" name="Group 39">
            <a:extLst>
              <a:ext uri="{FF2B5EF4-FFF2-40B4-BE49-F238E27FC236}">
                <a16:creationId xmlns:a16="http://schemas.microsoft.com/office/drawing/2014/main" id="{08A23069-F4AB-2EE3-316D-CAD60B5C282B}"/>
              </a:ext>
            </a:extLst>
          </p:cNvPr>
          <p:cNvGrpSpPr/>
          <p:nvPr/>
        </p:nvGrpSpPr>
        <p:grpSpPr>
          <a:xfrm>
            <a:off x="9524211" y="1912246"/>
            <a:ext cx="1544657" cy="727426"/>
            <a:chOff x="9777282" y="1659286"/>
            <a:chExt cx="1544657" cy="727426"/>
          </a:xfrm>
        </p:grpSpPr>
        <p:sp>
          <p:nvSpPr>
            <p:cNvPr id="37" name="Snip Single Corner Rectangle 36">
              <a:extLst>
                <a:ext uri="{FF2B5EF4-FFF2-40B4-BE49-F238E27FC236}">
                  <a16:creationId xmlns:a16="http://schemas.microsoft.com/office/drawing/2014/main" id="{04F98EA9-44E2-E691-DAE5-F19E3C517EA5}"/>
                </a:ext>
              </a:extLst>
            </p:cNvPr>
            <p:cNvSpPr/>
            <p:nvPr/>
          </p:nvSpPr>
          <p:spPr>
            <a:xfrm rot="10800000" flipH="1">
              <a:off x="9782796" y="1659286"/>
              <a:ext cx="1538955" cy="727425"/>
            </a:xfrm>
            <a:prstGeom prst="snip1Rect">
              <a:avLst/>
            </a:prstGeom>
            <a:solidFill>
              <a:schemeClr val="accent1">
                <a:alpha val="1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riangle 37">
              <a:extLst>
                <a:ext uri="{FF2B5EF4-FFF2-40B4-BE49-F238E27FC236}">
                  <a16:creationId xmlns:a16="http://schemas.microsoft.com/office/drawing/2014/main" id="{51508194-ED60-53EA-9799-BD91704A1901}"/>
                </a:ext>
              </a:extLst>
            </p:cNvPr>
            <p:cNvSpPr/>
            <p:nvPr/>
          </p:nvSpPr>
          <p:spPr>
            <a:xfrm rot="18900000">
              <a:off x="11157147" y="2267401"/>
              <a:ext cx="164792" cy="67732"/>
            </a:xfrm>
            <a:prstGeom prst="triangle">
              <a:avLst/>
            </a:prstGeom>
            <a:solidFill>
              <a:schemeClr val="accent1">
                <a:alpha val="10000"/>
              </a:schemeClr>
            </a:solidFill>
            <a:ln cap="rnd">
              <a:solidFill>
                <a:schemeClr val="accent1"/>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8CE563F-C0B5-585D-984E-1F5D249669AF}"/>
                </a:ext>
              </a:extLst>
            </p:cNvPr>
            <p:cNvSpPr/>
            <p:nvPr/>
          </p:nvSpPr>
          <p:spPr>
            <a:xfrm flipH="1">
              <a:off x="9777282" y="1659287"/>
              <a:ext cx="1544469" cy="7274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Metadata: </a:t>
              </a:r>
            </a:p>
            <a:p>
              <a:pPr algn="ctr"/>
              <a:r>
                <a:rPr lang="en-US" sz="1400">
                  <a:solidFill>
                    <a:schemeClr val="tx1"/>
                  </a:solidFill>
                </a:rPr>
                <a:t>Last cursor</a:t>
              </a:r>
              <a:endParaRPr lang="en-US"/>
            </a:p>
          </p:txBody>
        </p:sp>
      </p:grpSp>
      <p:sp>
        <p:nvSpPr>
          <p:cNvPr id="28" name="!! 1">
            <a:extLst>
              <a:ext uri="{FF2B5EF4-FFF2-40B4-BE49-F238E27FC236}">
                <a16:creationId xmlns:a16="http://schemas.microsoft.com/office/drawing/2014/main" id="{8E99278F-41A7-6011-9ABE-B4386D6B4B14}"/>
              </a:ext>
            </a:extLst>
          </p:cNvPr>
          <p:cNvSpPr/>
          <p:nvPr/>
        </p:nvSpPr>
        <p:spPr>
          <a:xfrm>
            <a:off x="6235899" y="3091073"/>
            <a:ext cx="1515649" cy="1864126"/>
          </a:xfrm>
          <a:prstGeom prst="roundRect">
            <a:avLst>
              <a:gd name="adj" fmla="val 9229"/>
            </a:avLst>
          </a:prstGeom>
          <a:solidFill>
            <a:schemeClr val="accent2">
              <a:alpha val="1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 View table">
            <a:extLst>
              <a:ext uri="{FF2B5EF4-FFF2-40B4-BE49-F238E27FC236}">
                <a16:creationId xmlns:a16="http://schemas.microsoft.com/office/drawing/2014/main" id="{7B46958A-B549-FEF9-9DFF-FDE32FC0B913}"/>
              </a:ext>
            </a:extLst>
          </p:cNvPr>
          <p:cNvSpPr/>
          <p:nvPr/>
        </p:nvSpPr>
        <p:spPr>
          <a:xfrm>
            <a:off x="6369249" y="3212242"/>
            <a:ext cx="1248948" cy="1621789"/>
          </a:xfrm>
          <a:prstGeom prst="roundRect">
            <a:avLst>
              <a:gd name="adj" fmla="val 675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View table (hidden)</a:t>
            </a:r>
            <a:r>
              <a:rPr lang="en-US"/>
              <a:t> </a:t>
            </a:r>
          </a:p>
        </p:txBody>
      </p:sp>
      <p:cxnSp>
        <p:nvCxnSpPr>
          <p:cNvPr id="42" name="Straight Connector 41">
            <a:extLst>
              <a:ext uri="{FF2B5EF4-FFF2-40B4-BE49-F238E27FC236}">
                <a16:creationId xmlns:a16="http://schemas.microsoft.com/office/drawing/2014/main" id="{901865A8-E294-729C-5249-E566B45C2479}"/>
              </a:ext>
            </a:extLst>
          </p:cNvPr>
          <p:cNvCxnSpPr>
            <a:cxnSpLocks/>
          </p:cNvCxnSpPr>
          <p:nvPr/>
        </p:nvCxnSpPr>
        <p:spPr>
          <a:xfrm flipH="1" flipV="1">
            <a:off x="9305625" y="2740085"/>
            <a:ext cx="1" cy="350987"/>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8" name="Graphic 26">
            <a:extLst>
              <a:ext uri="{FF2B5EF4-FFF2-40B4-BE49-F238E27FC236}">
                <a16:creationId xmlns:a16="http://schemas.microsoft.com/office/drawing/2014/main" id="{2619F513-4C59-0485-27CE-749E38091064}"/>
              </a:ext>
            </a:extLst>
          </p:cNvPr>
          <p:cNvSpPr/>
          <p:nvPr/>
        </p:nvSpPr>
        <p:spPr>
          <a:xfrm>
            <a:off x="8022897" y="1771496"/>
            <a:ext cx="253555" cy="253555"/>
          </a:xfrm>
          <a:custGeom>
            <a:avLst/>
            <a:gdLst>
              <a:gd name="connsiteX0" fmla="*/ 167981 w 253555"/>
              <a:gd name="connsiteY0" fmla="*/ 145795 h 253555"/>
              <a:gd name="connsiteX1" fmla="*/ 117270 w 253555"/>
              <a:gd name="connsiteY1" fmla="*/ 145795 h 253555"/>
              <a:gd name="connsiteX2" fmla="*/ 107761 w 253555"/>
              <a:gd name="connsiteY2" fmla="*/ 136286 h 253555"/>
              <a:gd name="connsiteX3" fmla="*/ 107761 w 253555"/>
              <a:gd name="connsiteY3" fmla="*/ 60220 h 253555"/>
              <a:gd name="connsiteX4" fmla="*/ 117270 w 253555"/>
              <a:gd name="connsiteY4" fmla="*/ 50711 h 253555"/>
              <a:gd name="connsiteX5" fmla="*/ 126778 w 253555"/>
              <a:gd name="connsiteY5" fmla="*/ 60220 h 253555"/>
              <a:gd name="connsiteX6" fmla="*/ 126778 w 253555"/>
              <a:gd name="connsiteY6" fmla="*/ 126778 h 253555"/>
              <a:gd name="connsiteX7" fmla="*/ 167981 w 253555"/>
              <a:gd name="connsiteY7" fmla="*/ 126778 h 253555"/>
              <a:gd name="connsiteX8" fmla="*/ 177489 w 253555"/>
              <a:gd name="connsiteY8" fmla="*/ 136286 h 253555"/>
              <a:gd name="connsiteX9" fmla="*/ 167981 w 253555"/>
              <a:gd name="connsiteY9" fmla="*/ 145795 h 253555"/>
              <a:gd name="connsiteX10" fmla="*/ 126778 w 253555"/>
              <a:gd name="connsiteY10" fmla="*/ 0 h 253555"/>
              <a:gd name="connsiteX11" fmla="*/ 0 w 253555"/>
              <a:gd name="connsiteY11" fmla="*/ 126778 h 253555"/>
              <a:gd name="connsiteX12" fmla="*/ 126778 w 253555"/>
              <a:gd name="connsiteY12" fmla="*/ 253556 h 253555"/>
              <a:gd name="connsiteX13" fmla="*/ 253556 w 253555"/>
              <a:gd name="connsiteY13" fmla="*/ 126778 h 253555"/>
              <a:gd name="connsiteX14" fmla="*/ 126778 w 253555"/>
              <a:gd name="connsiteY14" fmla="*/ 0 h 253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555" h="253555">
                <a:moveTo>
                  <a:pt x="167981" y="145795"/>
                </a:moveTo>
                <a:lnTo>
                  <a:pt x="117270" y="145795"/>
                </a:lnTo>
                <a:cubicBezTo>
                  <a:pt x="112018" y="145795"/>
                  <a:pt x="107761" y="141537"/>
                  <a:pt x="107761" y="136286"/>
                </a:cubicBezTo>
                <a:lnTo>
                  <a:pt x="107761" y="60220"/>
                </a:lnTo>
                <a:cubicBezTo>
                  <a:pt x="107761" y="54968"/>
                  <a:pt x="112018" y="50711"/>
                  <a:pt x="117270" y="50711"/>
                </a:cubicBezTo>
                <a:cubicBezTo>
                  <a:pt x="122521" y="50711"/>
                  <a:pt x="126778" y="54968"/>
                  <a:pt x="126778" y="60220"/>
                </a:cubicBezTo>
                <a:lnTo>
                  <a:pt x="126778" y="126778"/>
                </a:lnTo>
                <a:lnTo>
                  <a:pt x="167981" y="126778"/>
                </a:lnTo>
                <a:cubicBezTo>
                  <a:pt x="173232" y="126778"/>
                  <a:pt x="177489" y="131035"/>
                  <a:pt x="177489" y="136286"/>
                </a:cubicBezTo>
                <a:cubicBezTo>
                  <a:pt x="177489" y="141537"/>
                  <a:pt x="173232" y="145795"/>
                  <a:pt x="167981" y="145795"/>
                </a:cubicBezTo>
                <a:close/>
                <a:moveTo>
                  <a:pt x="126778" y="0"/>
                </a:moveTo>
                <a:cubicBezTo>
                  <a:pt x="56771" y="0"/>
                  <a:pt x="0" y="56771"/>
                  <a:pt x="0" y="126778"/>
                </a:cubicBezTo>
                <a:cubicBezTo>
                  <a:pt x="0" y="196785"/>
                  <a:pt x="56771" y="253556"/>
                  <a:pt x="126778" y="253556"/>
                </a:cubicBezTo>
                <a:cubicBezTo>
                  <a:pt x="196785" y="253556"/>
                  <a:pt x="253556" y="196785"/>
                  <a:pt x="253556" y="126778"/>
                </a:cubicBezTo>
                <a:cubicBezTo>
                  <a:pt x="253556" y="56771"/>
                  <a:pt x="196785" y="0"/>
                  <a:pt x="126778" y="0"/>
                </a:cubicBezTo>
                <a:close/>
              </a:path>
            </a:pathLst>
          </a:custGeom>
          <a:gradFill flip="none" rotWithShape="1">
            <a:gsLst>
              <a:gs pos="0">
                <a:srgbClr val="F65567"/>
              </a:gs>
              <a:gs pos="31000">
                <a:srgbClr val="AC35AF"/>
              </a:gs>
              <a:gs pos="67000">
                <a:srgbClr val="0A6BBA"/>
              </a:gs>
              <a:gs pos="99000">
                <a:srgbClr val="318581"/>
              </a:gs>
            </a:gsLst>
            <a:path path="circle">
              <a:fillToRect l="100000" t="100000"/>
            </a:path>
            <a:tileRect r="-100000" b="-100000"/>
          </a:grad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endParaRPr lang="en-US" sz="1400">
              <a:ln w="3175">
                <a:noFill/>
              </a:ln>
              <a:gradFill>
                <a:gsLst>
                  <a:gs pos="53147">
                    <a:srgbClr val="FFFFFF"/>
                  </a:gs>
                  <a:gs pos="28000">
                    <a:srgbClr val="FFFFFF"/>
                  </a:gs>
                </a:gsLst>
                <a:path path="circle">
                  <a:fillToRect l="100000" b="100000"/>
                </a:path>
              </a:gradFill>
              <a:cs typeface="Segoe UI" pitchFamily="34" charset="0"/>
            </a:endParaRPr>
          </a:p>
        </p:txBody>
      </p:sp>
      <p:grpSp>
        <p:nvGrpSpPr>
          <p:cNvPr id="76" name="Group 75">
            <a:extLst>
              <a:ext uri="{FF2B5EF4-FFF2-40B4-BE49-F238E27FC236}">
                <a16:creationId xmlns:a16="http://schemas.microsoft.com/office/drawing/2014/main" id="{B4B8753D-306F-1BD4-ACCD-58CBC6AC807C}"/>
              </a:ext>
            </a:extLst>
          </p:cNvPr>
          <p:cNvGrpSpPr/>
          <p:nvPr/>
        </p:nvGrpSpPr>
        <p:grpSpPr>
          <a:xfrm>
            <a:off x="6993723" y="2373903"/>
            <a:ext cx="2311902" cy="649530"/>
            <a:chOff x="6993723" y="2373903"/>
            <a:chExt cx="2311902" cy="649530"/>
          </a:xfrm>
        </p:grpSpPr>
        <p:cxnSp>
          <p:nvCxnSpPr>
            <p:cNvPr id="43" name="Straight Connector 42">
              <a:extLst>
                <a:ext uri="{FF2B5EF4-FFF2-40B4-BE49-F238E27FC236}">
                  <a16:creationId xmlns:a16="http://schemas.microsoft.com/office/drawing/2014/main" id="{61F93665-E7A6-6616-DF10-9FE7A0CD81FC}"/>
                </a:ext>
              </a:extLst>
            </p:cNvPr>
            <p:cNvCxnSpPr>
              <a:cxnSpLocks/>
            </p:cNvCxnSpPr>
            <p:nvPr/>
          </p:nvCxnSpPr>
          <p:spPr>
            <a:xfrm flipV="1">
              <a:off x="6993723" y="2740085"/>
              <a:ext cx="0" cy="283348"/>
            </a:xfrm>
            <a:prstGeom prst="line">
              <a:avLst/>
            </a:prstGeom>
            <a:ln w="12700" cap="rnd">
              <a:solidFill>
                <a:schemeClr val="tx1"/>
              </a:solidFill>
              <a:round/>
              <a:headEnd type="arrow" w="lg" len="sm"/>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FE3858A-5D20-4345-EB77-C74091DDD594}"/>
                </a:ext>
              </a:extLst>
            </p:cNvPr>
            <p:cNvCxnSpPr>
              <a:cxnSpLocks/>
            </p:cNvCxnSpPr>
            <p:nvPr/>
          </p:nvCxnSpPr>
          <p:spPr>
            <a:xfrm>
              <a:off x="7126500" y="2607308"/>
              <a:ext cx="2046348" cy="0"/>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7" name="Arc 46">
              <a:extLst>
                <a:ext uri="{FF2B5EF4-FFF2-40B4-BE49-F238E27FC236}">
                  <a16:creationId xmlns:a16="http://schemas.microsoft.com/office/drawing/2014/main" id="{4F1B0B74-4755-36DE-C044-FD5A8463C7A2}"/>
                </a:ext>
              </a:extLst>
            </p:cNvPr>
            <p:cNvSpPr/>
            <p:nvPr/>
          </p:nvSpPr>
          <p:spPr>
            <a:xfrm>
              <a:off x="9040072" y="2607308"/>
              <a:ext cx="265553" cy="265553"/>
            </a:xfrm>
            <a:prstGeom prst="arc">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lt1"/>
                </a:solidFill>
              </a:endParaRPr>
            </a:p>
          </p:txBody>
        </p:sp>
        <p:sp>
          <p:nvSpPr>
            <p:cNvPr id="53" name="Arc 52">
              <a:extLst>
                <a:ext uri="{FF2B5EF4-FFF2-40B4-BE49-F238E27FC236}">
                  <a16:creationId xmlns:a16="http://schemas.microsoft.com/office/drawing/2014/main" id="{B0A036D5-317D-9A44-470E-592CF50A8D5A}"/>
                </a:ext>
              </a:extLst>
            </p:cNvPr>
            <p:cNvSpPr/>
            <p:nvPr/>
          </p:nvSpPr>
          <p:spPr>
            <a:xfrm rot="16200000">
              <a:off x="6993723" y="2607308"/>
              <a:ext cx="265553" cy="265553"/>
            </a:xfrm>
            <a:prstGeom prst="arc">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lt1"/>
                </a:solidFill>
              </a:endParaRPr>
            </a:p>
          </p:txBody>
        </p:sp>
        <p:cxnSp>
          <p:nvCxnSpPr>
            <p:cNvPr id="56" name="Straight Connector 55">
              <a:extLst>
                <a:ext uri="{FF2B5EF4-FFF2-40B4-BE49-F238E27FC236}">
                  <a16:creationId xmlns:a16="http://schemas.microsoft.com/office/drawing/2014/main" id="{FCA05D2C-BDFF-2E6E-790A-B67CFF590030}"/>
                </a:ext>
              </a:extLst>
            </p:cNvPr>
            <p:cNvCxnSpPr>
              <a:cxnSpLocks/>
            </p:cNvCxnSpPr>
            <p:nvPr/>
          </p:nvCxnSpPr>
          <p:spPr>
            <a:xfrm flipV="1">
              <a:off x="8149674" y="2373903"/>
              <a:ext cx="0" cy="233405"/>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34" name="!! delta">
            <a:extLst>
              <a:ext uri="{FF2B5EF4-FFF2-40B4-BE49-F238E27FC236}">
                <a16:creationId xmlns:a16="http://schemas.microsoft.com/office/drawing/2014/main" id="{D1D9EBFE-EFB6-0B7A-EF8A-3B723FDD3766}"/>
              </a:ext>
            </a:extLst>
          </p:cNvPr>
          <p:cNvSpPr/>
          <p:nvPr/>
        </p:nvSpPr>
        <p:spPr>
          <a:xfrm>
            <a:off x="8383424" y="3270012"/>
            <a:ext cx="1844402" cy="727425"/>
          </a:xfrm>
          <a:prstGeom prst="roundRect">
            <a:avLst>
              <a:gd name="adj" fmla="val 1327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delta</a:t>
            </a:r>
            <a:endParaRPr lang="en-US"/>
          </a:p>
        </p:txBody>
      </p:sp>
      <p:grpSp>
        <p:nvGrpSpPr>
          <p:cNvPr id="72" name="Group 71">
            <a:extLst>
              <a:ext uri="{FF2B5EF4-FFF2-40B4-BE49-F238E27FC236}">
                <a16:creationId xmlns:a16="http://schemas.microsoft.com/office/drawing/2014/main" id="{2E96B3E5-7E79-359A-5439-F59F68622F0C}"/>
              </a:ext>
            </a:extLst>
          </p:cNvPr>
          <p:cNvGrpSpPr/>
          <p:nvPr/>
        </p:nvGrpSpPr>
        <p:grpSpPr>
          <a:xfrm>
            <a:off x="9856659" y="2564591"/>
            <a:ext cx="778263" cy="1573260"/>
            <a:chOff x="10109730" y="2564591"/>
            <a:chExt cx="778263" cy="1573260"/>
          </a:xfrm>
        </p:grpSpPr>
        <p:cxnSp>
          <p:nvCxnSpPr>
            <p:cNvPr id="59" name="Straight Connector 58">
              <a:extLst>
                <a:ext uri="{FF2B5EF4-FFF2-40B4-BE49-F238E27FC236}">
                  <a16:creationId xmlns:a16="http://schemas.microsoft.com/office/drawing/2014/main" id="{B9E95139-867E-6511-3E45-7A5E6B036E36}"/>
                </a:ext>
              </a:extLst>
            </p:cNvPr>
            <p:cNvCxnSpPr>
              <a:cxnSpLocks/>
            </p:cNvCxnSpPr>
            <p:nvPr/>
          </p:nvCxnSpPr>
          <p:spPr>
            <a:xfrm flipV="1">
              <a:off x="10887993" y="2564591"/>
              <a:ext cx="0" cy="917684"/>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65" name="Arc 64">
              <a:extLst>
                <a:ext uri="{FF2B5EF4-FFF2-40B4-BE49-F238E27FC236}">
                  <a16:creationId xmlns:a16="http://schemas.microsoft.com/office/drawing/2014/main" id="{ADB22EE0-70E7-7796-5A69-CFC04FA47735}"/>
                </a:ext>
              </a:extLst>
            </p:cNvPr>
            <p:cNvSpPr/>
            <p:nvPr/>
          </p:nvSpPr>
          <p:spPr>
            <a:xfrm rot="5400000">
              <a:off x="10622440" y="3349498"/>
              <a:ext cx="265553" cy="265553"/>
            </a:xfrm>
            <a:prstGeom prst="arc">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lt1"/>
                </a:solidFill>
              </a:endParaRPr>
            </a:p>
          </p:txBody>
        </p:sp>
        <p:cxnSp>
          <p:nvCxnSpPr>
            <p:cNvPr id="66" name="Straight Connector 65">
              <a:extLst>
                <a:ext uri="{FF2B5EF4-FFF2-40B4-BE49-F238E27FC236}">
                  <a16:creationId xmlns:a16="http://schemas.microsoft.com/office/drawing/2014/main" id="{1F3F8DB3-F30E-7870-092C-CD8493FE1D90}"/>
                </a:ext>
              </a:extLst>
            </p:cNvPr>
            <p:cNvCxnSpPr>
              <a:cxnSpLocks/>
            </p:cNvCxnSpPr>
            <p:nvPr/>
          </p:nvCxnSpPr>
          <p:spPr>
            <a:xfrm>
              <a:off x="10242507" y="3615051"/>
              <a:ext cx="512709" cy="0"/>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69" name="Arc 68">
              <a:extLst>
                <a:ext uri="{FF2B5EF4-FFF2-40B4-BE49-F238E27FC236}">
                  <a16:creationId xmlns:a16="http://schemas.microsoft.com/office/drawing/2014/main" id="{675BA16B-6656-757F-8152-79B195A30666}"/>
                </a:ext>
              </a:extLst>
            </p:cNvPr>
            <p:cNvSpPr/>
            <p:nvPr/>
          </p:nvSpPr>
          <p:spPr>
            <a:xfrm rot="16200000">
              <a:off x="10109730" y="3615051"/>
              <a:ext cx="265553" cy="265553"/>
            </a:xfrm>
            <a:prstGeom prst="arc">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lt1"/>
                </a:solidFill>
              </a:endParaRPr>
            </a:p>
          </p:txBody>
        </p:sp>
        <p:cxnSp>
          <p:nvCxnSpPr>
            <p:cNvPr id="70" name="Straight Connector 69">
              <a:extLst>
                <a:ext uri="{FF2B5EF4-FFF2-40B4-BE49-F238E27FC236}">
                  <a16:creationId xmlns:a16="http://schemas.microsoft.com/office/drawing/2014/main" id="{CD90701C-AA6A-8A64-6265-690D2B307135}"/>
                </a:ext>
              </a:extLst>
            </p:cNvPr>
            <p:cNvCxnSpPr>
              <a:cxnSpLocks/>
            </p:cNvCxnSpPr>
            <p:nvPr/>
          </p:nvCxnSpPr>
          <p:spPr>
            <a:xfrm flipH="1" flipV="1">
              <a:off x="10109730" y="3744679"/>
              <a:ext cx="1" cy="393172"/>
            </a:xfrm>
            <a:prstGeom prst="line">
              <a:avLst/>
            </a:prstGeom>
            <a:ln w="12700" cap="rnd">
              <a:solidFill>
                <a:schemeClr val="tx1"/>
              </a:solidFill>
              <a:prstDash val="sysDash"/>
              <a:round/>
              <a:headEnd type="arrow" w="lg" len="sm"/>
            </a:ln>
          </p:spPr>
          <p:style>
            <a:lnRef idx="1">
              <a:schemeClr val="accent1"/>
            </a:lnRef>
            <a:fillRef idx="0">
              <a:schemeClr val="accent1"/>
            </a:fillRef>
            <a:effectRef idx="0">
              <a:schemeClr val="accent1"/>
            </a:effectRef>
            <a:fontRef idx="minor">
              <a:schemeClr val="tx1"/>
            </a:fontRef>
          </p:style>
        </p:cxnSp>
      </p:grpSp>
      <p:sp>
        <p:nvSpPr>
          <p:cNvPr id="78" name="Slide Number Placeholder 77">
            <a:extLst>
              <a:ext uri="{FF2B5EF4-FFF2-40B4-BE49-F238E27FC236}">
                <a16:creationId xmlns:a16="http://schemas.microsoft.com/office/drawing/2014/main" id="{3CF0BE78-AF13-8DE3-FD26-5711792AFE6A}"/>
              </a:ext>
            </a:extLst>
          </p:cNvPr>
          <p:cNvSpPr>
            <a:spLocks noGrp="1"/>
          </p:cNvSpPr>
          <p:nvPr>
            <p:ph type="sldNum" sz="quarter" idx="11"/>
          </p:nvPr>
        </p:nvSpPr>
        <p:spPr/>
        <p:txBody>
          <a:bodyPr/>
          <a:lstStyle/>
          <a:p>
            <a:fld id="{B1356FBF-028C-F74E-A7B4-9B8ED246DD1B}" type="slidenum">
              <a:rPr lang="en-US" smtClean="0"/>
              <a:pPr/>
              <a:t>14</a:t>
            </a:fld>
            <a:endParaRPr lang="en-US"/>
          </a:p>
        </p:txBody>
      </p:sp>
    </p:spTree>
    <p:extLst>
      <p:ext uri="{BB962C8B-B14F-4D97-AF65-F5344CB8AC3E}">
        <p14:creationId xmlns:p14="http://schemas.microsoft.com/office/powerpoint/2010/main" val="1370065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71CEA8-DADD-523B-1F19-810EAFFEC574}"/>
              </a:ext>
            </a:extLst>
          </p:cNvPr>
          <p:cNvSpPr>
            <a:spLocks noGrp="1"/>
          </p:cNvSpPr>
          <p:nvPr>
            <p:ph type="title"/>
          </p:nvPr>
        </p:nvSpPr>
        <p:spPr>
          <a:xfrm>
            <a:off x="563880" y="503396"/>
            <a:ext cx="11064240" cy="724535"/>
          </a:xfrm>
        </p:spPr>
        <p:txBody>
          <a:bodyPr/>
          <a:lstStyle/>
          <a:p>
            <a:r>
              <a:rPr lang="en-CA" noProof="0"/>
              <a:t>Query Execution Logic</a:t>
            </a:r>
          </a:p>
        </p:txBody>
      </p:sp>
      <p:pic>
        <p:nvPicPr>
          <p:cNvPr id="5" name="Grafik 4">
            <a:extLst>
              <a:ext uri="{FF2B5EF4-FFF2-40B4-BE49-F238E27FC236}">
                <a16:creationId xmlns:a16="http://schemas.microsoft.com/office/drawing/2014/main" id="{1BBBC5A2-776F-A430-DF28-71FA0EB85885}"/>
              </a:ext>
            </a:extLst>
          </p:cNvPr>
          <p:cNvPicPr>
            <a:picLocks noChangeAspect="1"/>
          </p:cNvPicPr>
          <p:nvPr/>
        </p:nvPicPr>
        <p:blipFill>
          <a:blip r:embed="rId3"/>
          <a:stretch>
            <a:fillRect/>
          </a:stretch>
        </p:blipFill>
        <p:spPr>
          <a:xfrm>
            <a:off x="8553608" y="-1547245"/>
            <a:ext cx="1867325" cy="1483285"/>
          </a:xfrm>
          <a:prstGeom prst="rect">
            <a:avLst/>
          </a:prstGeom>
        </p:spPr>
      </p:pic>
      <p:pic>
        <p:nvPicPr>
          <p:cNvPr id="7" name="Grafik 6">
            <a:extLst>
              <a:ext uri="{FF2B5EF4-FFF2-40B4-BE49-F238E27FC236}">
                <a16:creationId xmlns:a16="http://schemas.microsoft.com/office/drawing/2014/main" id="{CE61FF8C-C6CE-B6E2-7196-DA0121FEB4AE}"/>
              </a:ext>
            </a:extLst>
          </p:cNvPr>
          <p:cNvPicPr>
            <a:picLocks noChangeAspect="1"/>
          </p:cNvPicPr>
          <p:nvPr/>
        </p:nvPicPr>
        <p:blipFill>
          <a:blip r:embed="rId4"/>
          <a:stretch>
            <a:fillRect/>
          </a:stretch>
        </p:blipFill>
        <p:spPr>
          <a:xfrm>
            <a:off x="10432166" y="-1520013"/>
            <a:ext cx="1759834" cy="1456053"/>
          </a:xfrm>
          <a:prstGeom prst="rect">
            <a:avLst/>
          </a:prstGeom>
        </p:spPr>
      </p:pic>
      <p:sp>
        <p:nvSpPr>
          <p:cNvPr id="36" name="Rounded Rectangle 35">
            <a:extLst>
              <a:ext uri="{FF2B5EF4-FFF2-40B4-BE49-F238E27FC236}">
                <a16:creationId xmlns:a16="http://schemas.microsoft.com/office/drawing/2014/main" id="{4301155E-F127-AE88-F401-62F340AD7CD9}"/>
              </a:ext>
            </a:extLst>
          </p:cNvPr>
          <p:cNvSpPr/>
          <p:nvPr/>
        </p:nvSpPr>
        <p:spPr>
          <a:xfrm>
            <a:off x="5546295" y="476250"/>
            <a:ext cx="6074204" cy="5703877"/>
          </a:xfrm>
          <a:prstGeom prst="roundRect">
            <a:avLst>
              <a:gd name="adj" fmla="val 25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6371E005-B26A-5261-5F09-EB1622674ACA}"/>
              </a:ext>
            </a:extLst>
          </p:cNvPr>
          <p:cNvSpPr txBox="1"/>
          <p:nvPr/>
        </p:nvSpPr>
        <p:spPr>
          <a:xfrm>
            <a:off x="7751633" y="731229"/>
            <a:ext cx="1302225" cy="215444"/>
          </a:xfrm>
          <a:prstGeom prst="rect">
            <a:avLst/>
          </a:prstGeom>
          <a:noFill/>
        </p:spPr>
        <p:txBody>
          <a:bodyPr wrap="square" lIns="0" tIns="0" rIns="0" bIns="0" rtlCol="0">
            <a:spAutoFit/>
          </a:bodyPr>
          <a:lstStyle/>
          <a:p>
            <a:pPr algn="ctr"/>
            <a:r>
              <a:rPr lang="en-US" sz="1400" i="1"/>
              <a:t>view name</a:t>
            </a:r>
          </a:p>
        </p:txBody>
      </p:sp>
      <p:cxnSp>
        <p:nvCxnSpPr>
          <p:cNvPr id="44" name="Straight Connector 43">
            <a:extLst>
              <a:ext uri="{FF2B5EF4-FFF2-40B4-BE49-F238E27FC236}">
                <a16:creationId xmlns:a16="http://schemas.microsoft.com/office/drawing/2014/main" id="{5376ED61-EE7A-5BB5-4E0D-C1EDEB660338}"/>
              </a:ext>
            </a:extLst>
          </p:cNvPr>
          <p:cNvCxnSpPr>
            <a:cxnSpLocks/>
          </p:cNvCxnSpPr>
          <p:nvPr/>
        </p:nvCxnSpPr>
        <p:spPr>
          <a:xfrm flipV="1">
            <a:off x="9558696" y="1362963"/>
            <a:ext cx="0" cy="265553"/>
          </a:xfrm>
          <a:prstGeom prst="line">
            <a:avLst/>
          </a:prstGeom>
          <a:ln w="12700" cap="rnd">
            <a:solidFill>
              <a:schemeClr val="tx1"/>
            </a:solidFill>
            <a:round/>
            <a:headEnd type="arrow" w="lg" len="sm"/>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BE349A19-933B-D2ED-2884-1EAC5C01EF5D}"/>
              </a:ext>
            </a:extLst>
          </p:cNvPr>
          <p:cNvGrpSpPr/>
          <p:nvPr/>
        </p:nvGrpSpPr>
        <p:grpSpPr>
          <a:xfrm>
            <a:off x="7246794" y="996781"/>
            <a:ext cx="2311902" cy="649530"/>
            <a:chOff x="7246794" y="996781"/>
            <a:chExt cx="2311902" cy="649530"/>
          </a:xfrm>
        </p:grpSpPr>
        <p:cxnSp>
          <p:nvCxnSpPr>
            <p:cNvPr id="45" name="Straight Connector 44">
              <a:extLst>
                <a:ext uri="{FF2B5EF4-FFF2-40B4-BE49-F238E27FC236}">
                  <a16:creationId xmlns:a16="http://schemas.microsoft.com/office/drawing/2014/main" id="{F3089C38-C8EB-F9DA-7E41-2106B318B30C}"/>
                </a:ext>
              </a:extLst>
            </p:cNvPr>
            <p:cNvCxnSpPr>
              <a:cxnSpLocks/>
            </p:cNvCxnSpPr>
            <p:nvPr/>
          </p:nvCxnSpPr>
          <p:spPr>
            <a:xfrm flipV="1">
              <a:off x="7246794" y="1362963"/>
              <a:ext cx="0" cy="283348"/>
            </a:xfrm>
            <a:prstGeom prst="line">
              <a:avLst/>
            </a:prstGeom>
            <a:ln w="12700" cap="rnd">
              <a:solidFill>
                <a:schemeClr val="tx1"/>
              </a:solidFill>
              <a:round/>
              <a:headEnd type="arrow" w="lg" len="sm"/>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78DBC15-7718-B8F4-8B08-5D78EF262CE3}"/>
                </a:ext>
              </a:extLst>
            </p:cNvPr>
            <p:cNvCxnSpPr>
              <a:cxnSpLocks/>
            </p:cNvCxnSpPr>
            <p:nvPr/>
          </p:nvCxnSpPr>
          <p:spPr>
            <a:xfrm>
              <a:off x="7379571" y="1230186"/>
              <a:ext cx="2046348" cy="0"/>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7" name="Arc 46">
              <a:extLst>
                <a:ext uri="{FF2B5EF4-FFF2-40B4-BE49-F238E27FC236}">
                  <a16:creationId xmlns:a16="http://schemas.microsoft.com/office/drawing/2014/main" id="{D5CB97E3-B3FC-B6FD-3EBA-411FEA42EBC2}"/>
                </a:ext>
              </a:extLst>
            </p:cNvPr>
            <p:cNvSpPr/>
            <p:nvPr/>
          </p:nvSpPr>
          <p:spPr>
            <a:xfrm>
              <a:off x="9293143" y="1230186"/>
              <a:ext cx="265553" cy="265553"/>
            </a:xfrm>
            <a:prstGeom prst="arc">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lt1"/>
                </a:solidFill>
              </a:endParaRPr>
            </a:p>
          </p:txBody>
        </p:sp>
        <p:sp>
          <p:nvSpPr>
            <p:cNvPr id="49" name="Arc 48">
              <a:extLst>
                <a:ext uri="{FF2B5EF4-FFF2-40B4-BE49-F238E27FC236}">
                  <a16:creationId xmlns:a16="http://schemas.microsoft.com/office/drawing/2014/main" id="{6AAA0679-3CFA-EECA-FC24-509157C7A2B8}"/>
                </a:ext>
              </a:extLst>
            </p:cNvPr>
            <p:cNvSpPr/>
            <p:nvPr/>
          </p:nvSpPr>
          <p:spPr>
            <a:xfrm rot="16200000">
              <a:off x="7246794" y="1230186"/>
              <a:ext cx="265553" cy="265553"/>
            </a:xfrm>
            <a:prstGeom prst="arc">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lt1"/>
                </a:solidFill>
              </a:endParaRPr>
            </a:p>
          </p:txBody>
        </p:sp>
        <p:cxnSp>
          <p:nvCxnSpPr>
            <p:cNvPr id="50" name="Straight Connector 49">
              <a:extLst>
                <a:ext uri="{FF2B5EF4-FFF2-40B4-BE49-F238E27FC236}">
                  <a16:creationId xmlns:a16="http://schemas.microsoft.com/office/drawing/2014/main" id="{F6EA2BE6-B5DC-8FDD-11E6-16A13C93DC2F}"/>
                </a:ext>
              </a:extLst>
            </p:cNvPr>
            <p:cNvCxnSpPr>
              <a:cxnSpLocks/>
            </p:cNvCxnSpPr>
            <p:nvPr/>
          </p:nvCxnSpPr>
          <p:spPr>
            <a:xfrm flipV="1">
              <a:off x="8402745" y="996781"/>
              <a:ext cx="0" cy="233405"/>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678CE08E-11C2-968C-970E-28170ED473F8}"/>
              </a:ext>
            </a:extLst>
          </p:cNvPr>
          <p:cNvGrpSpPr/>
          <p:nvPr/>
        </p:nvGrpSpPr>
        <p:grpSpPr>
          <a:xfrm>
            <a:off x="6488970" y="1713950"/>
            <a:ext cx="4188855" cy="2269497"/>
            <a:chOff x="6488970" y="1713950"/>
            <a:chExt cx="4188855" cy="2752875"/>
          </a:xfrm>
        </p:grpSpPr>
        <p:grpSp>
          <p:nvGrpSpPr>
            <p:cNvPr id="72" name="Group 71">
              <a:extLst>
                <a:ext uri="{FF2B5EF4-FFF2-40B4-BE49-F238E27FC236}">
                  <a16:creationId xmlns:a16="http://schemas.microsoft.com/office/drawing/2014/main" id="{6D55E317-6045-AE4C-568E-6D1177C82C95}"/>
                </a:ext>
              </a:extLst>
            </p:cNvPr>
            <p:cNvGrpSpPr/>
            <p:nvPr/>
          </p:nvGrpSpPr>
          <p:grpSpPr>
            <a:xfrm>
              <a:off x="6488970" y="1713950"/>
              <a:ext cx="4188855" cy="2752875"/>
              <a:chOff x="6488970" y="1713950"/>
              <a:chExt cx="4188855" cy="2752875"/>
            </a:xfrm>
          </p:grpSpPr>
          <p:grpSp>
            <p:nvGrpSpPr>
              <p:cNvPr id="33" name="!! source table">
                <a:extLst>
                  <a:ext uri="{FF2B5EF4-FFF2-40B4-BE49-F238E27FC236}">
                    <a16:creationId xmlns:a16="http://schemas.microsoft.com/office/drawing/2014/main" id="{B87C922E-BD88-D13E-B1AB-5623C0DD282D}"/>
                  </a:ext>
                </a:extLst>
              </p:cNvPr>
              <p:cNvGrpSpPr/>
              <p:nvPr/>
            </p:nvGrpSpPr>
            <p:grpSpPr>
              <a:xfrm>
                <a:off x="8439568" y="1713950"/>
                <a:ext cx="2238257" cy="2752875"/>
                <a:chOff x="8186497" y="3091072"/>
                <a:chExt cx="2238257" cy="2752875"/>
              </a:xfrm>
            </p:grpSpPr>
            <p:sp>
              <p:nvSpPr>
                <p:cNvPr id="34" name="Rounded Rectangle 33">
                  <a:extLst>
                    <a:ext uri="{FF2B5EF4-FFF2-40B4-BE49-F238E27FC236}">
                      <a16:creationId xmlns:a16="http://schemas.microsoft.com/office/drawing/2014/main" id="{8571ADFE-9F25-11EB-7FE3-4B7A6CA75170}"/>
                    </a:ext>
                  </a:extLst>
                </p:cNvPr>
                <p:cNvSpPr/>
                <p:nvPr/>
              </p:nvSpPr>
              <p:spPr>
                <a:xfrm>
                  <a:off x="8186497" y="3091072"/>
                  <a:ext cx="2238257" cy="2752875"/>
                </a:xfrm>
                <a:prstGeom prst="roundRect">
                  <a:avLst>
                    <a:gd name="adj" fmla="val 6750"/>
                  </a:avLst>
                </a:prstGeom>
                <a:solidFill>
                  <a:schemeClr val="accent2">
                    <a:alpha val="1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tIns="756000" rtlCol="0" anchor="ctr"/>
                <a:lstStyle/>
                <a:p>
                  <a:pPr algn="ctr"/>
                  <a:r>
                    <a:rPr lang="en-US" sz="1400">
                      <a:solidFill>
                        <a:schemeClr val="tx1"/>
                      </a:solidFill>
                    </a:rPr>
                    <a:t>Source table</a:t>
                  </a:r>
                </a:p>
              </p:txBody>
            </p:sp>
            <p:cxnSp>
              <p:nvCxnSpPr>
                <p:cNvPr id="35" name="Straight Connector 34">
                  <a:extLst>
                    <a:ext uri="{FF2B5EF4-FFF2-40B4-BE49-F238E27FC236}">
                      <a16:creationId xmlns:a16="http://schemas.microsoft.com/office/drawing/2014/main" id="{595EA285-85F0-1532-73E1-140536B6766D}"/>
                    </a:ext>
                  </a:extLst>
                </p:cNvPr>
                <p:cNvCxnSpPr>
                  <a:cxnSpLocks/>
                </p:cNvCxnSpPr>
                <p:nvPr/>
              </p:nvCxnSpPr>
              <p:spPr>
                <a:xfrm>
                  <a:off x="8186497" y="4196080"/>
                  <a:ext cx="2238257" cy="0"/>
                </a:xfrm>
                <a:prstGeom prst="line">
                  <a:avLst/>
                </a:prstGeom>
                <a:solidFill>
                  <a:schemeClr val="accent2">
                    <a:alpha val="10000"/>
                  </a:schemeClr>
                </a:solidFill>
                <a:ln>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cxnSp>
          </p:grpSp>
          <p:sp>
            <p:nvSpPr>
              <p:cNvPr id="42" name="!! 1">
                <a:extLst>
                  <a:ext uri="{FF2B5EF4-FFF2-40B4-BE49-F238E27FC236}">
                    <a16:creationId xmlns:a16="http://schemas.microsoft.com/office/drawing/2014/main" id="{8E9C48A7-9F48-DF11-9359-E5F561F0C9C8}"/>
                  </a:ext>
                </a:extLst>
              </p:cNvPr>
              <p:cNvSpPr/>
              <p:nvPr/>
            </p:nvSpPr>
            <p:spPr>
              <a:xfrm>
                <a:off x="6488970" y="1713951"/>
                <a:ext cx="1515649" cy="1864126"/>
              </a:xfrm>
              <a:prstGeom prst="roundRect">
                <a:avLst>
                  <a:gd name="adj" fmla="val 9229"/>
                </a:avLst>
              </a:prstGeom>
              <a:solidFill>
                <a:schemeClr val="accent2">
                  <a:alpha val="1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 View table">
                <a:extLst>
                  <a:ext uri="{FF2B5EF4-FFF2-40B4-BE49-F238E27FC236}">
                    <a16:creationId xmlns:a16="http://schemas.microsoft.com/office/drawing/2014/main" id="{BB3A9BF1-4824-D89E-35C0-CA62C53C511F}"/>
                  </a:ext>
                </a:extLst>
              </p:cNvPr>
              <p:cNvSpPr/>
              <p:nvPr/>
            </p:nvSpPr>
            <p:spPr>
              <a:xfrm>
                <a:off x="6622320" y="1835120"/>
                <a:ext cx="1248948" cy="1621789"/>
              </a:xfrm>
              <a:prstGeom prst="roundRect">
                <a:avLst>
                  <a:gd name="adj" fmla="val 6750"/>
                </a:avLst>
              </a:prstGeom>
              <a:solidFill>
                <a:schemeClr val="accent4">
                  <a:alpha val="1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View table (hidden)</a:t>
                </a:r>
                <a:r>
                  <a:rPr lang="en-US"/>
                  <a:t> </a:t>
                </a:r>
              </a:p>
            </p:txBody>
          </p:sp>
        </p:grpSp>
        <p:sp>
          <p:nvSpPr>
            <p:cNvPr id="51" name="!! delta">
              <a:extLst>
                <a:ext uri="{FF2B5EF4-FFF2-40B4-BE49-F238E27FC236}">
                  <a16:creationId xmlns:a16="http://schemas.microsoft.com/office/drawing/2014/main" id="{610137A0-F758-2AA2-ABB1-427884992AEB}"/>
                </a:ext>
              </a:extLst>
            </p:cNvPr>
            <p:cNvSpPr/>
            <p:nvPr/>
          </p:nvSpPr>
          <p:spPr>
            <a:xfrm>
              <a:off x="8636495" y="1892890"/>
              <a:ext cx="1844402" cy="727425"/>
            </a:xfrm>
            <a:prstGeom prst="roundRect">
              <a:avLst>
                <a:gd name="adj" fmla="val 13277"/>
              </a:avLst>
            </a:prstGeom>
            <a:solidFill>
              <a:schemeClr val="accent4">
                <a:alpha val="1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delta</a:t>
              </a:r>
              <a:endParaRPr lang="en-US"/>
            </a:p>
          </p:txBody>
        </p:sp>
      </p:grpSp>
      <p:grpSp>
        <p:nvGrpSpPr>
          <p:cNvPr id="63" name="Group 62">
            <a:extLst>
              <a:ext uri="{FF2B5EF4-FFF2-40B4-BE49-F238E27FC236}">
                <a16:creationId xmlns:a16="http://schemas.microsoft.com/office/drawing/2014/main" id="{A25C38FC-9753-5B2A-057C-69E5ED578C0B}"/>
              </a:ext>
            </a:extLst>
          </p:cNvPr>
          <p:cNvGrpSpPr/>
          <p:nvPr/>
        </p:nvGrpSpPr>
        <p:grpSpPr>
          <a:xfrm>
            <a:off x="6981395" y="4858896"/>
            <a:ext cx="3204006" cy="1002323"/>
            <a:chOff x="6488970" y="3516755"/>
            <a:chExt cx="1515649" cy="1864126"/>
          </a:xfrm>
        </p:grpSpPr>
        <p:sp>
          <p:nvSpPr>
            <p:cNvPr id="61" name="!! 1">
              <a:extLst>
                <a:ext uri="{FF2B5EF4-FFF2-40B4-BE49-F238E27FC236}">
                  <a16:creationId xmlns:a16="http://schemas.microsoft.com/office/drawing/2014/main" id="{2D6C1770-59B3-B866-84C8-98070EBF7A3A}"/>
                </a:ext>
              </a:extLst>
            </p:cNvPr>
            <p:cNvSpPr/>
            <p:nvPr/>
          </p:nvSpPr>
          <p:spPr>
            <a:xfrm>
              <a:off x="6488970" y="3516755"/>
              <a:ext cx="1515649" cy="1864126"/>
            </a:xfrm>
            <a:prstGeom prst="roundRect">
              <a:avLst>
                <a:gd name="adj" fmla="val 11763"/>
              </a:avLst>
            </a:prstGeom>
            <a:solidFill>
              <a:schemeClr val="accent2">
                <a:alpha val="1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 View table">
              <a:extLst>
                <a:ext uri="{FF2B5EF4-FFF2-40B4-BE49-F238E27FC236}">
                  <a16:creationId xmlns:a16="http://schemas.microsoft.com/office/drawing/2014/main" id="{50A27905-00A1-571E-5E71-7CF9D988F45C}"/>
                </a:ext>
              </a:extLst>
            </p:cNvPr>
            <p:cNvSpPr/>
            <p:nvPr/>
          </p:nvSpPr>
          <p:spPr>
            <a:xfrm>
              <a:off x="6559871" y="3778657"/>
              <a:ext cx="1373841" cy="1340321"/>
            </a:xfrm>
            <a:prstGeom prst="roundRect">
              <a:avLst>
                <a:gd name="adj" fmla="val 12037"/>
              </a:avLst>
            </a:prstGeom>
            <a:solidFill>
              <a:schemeClr val="accent4">
                <a:alpha val="1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View table (hidden)</a:t>
              </a:r>
              <a:r>
                <a:rPr lang="en-US"/>
                <a:t> </a:t>
              </a:r>
            </a:p>
          </p:txBody>
        </p:sp>
      </p:grpSp>
      <p:sp>
        <p:nvSpPr>
          <p:cNvPr id="64" name="TextBox 63">
            <a:extLst>
              <a:ext uri="{FF2B5EF4-FFF2-40B4-BE49-F238E27FC236}">
                <a16:creationId xmlns:a16="http://schemas.microsoft.com/office/drawing/2014/main" id="{5CD09B3A-895B-974D-0439-8A4252B8F7B3}"/>
              </a:ext>
            </a:extLst>
          </p:cNvPr>
          <p:cNvSpPr txBox="1"/>
          <p:nvPr/>
        </p:nvSpPr>
        <p:spPr>
          <a:xfrm>
            <a:off x="7075165" y="4233071"/>
            <a:ext cx="3016464" cy="215444"/>
          </a:xfrm>
          <a:prstGeom prst="rect">
            <a:avLst/>
          </a:prstGeom>
          <a:noFill/>
        </p:spPr>
        <p:txBody>
          <a:bodyPr wrap="square" lIns="0" tIns="0" rIns="0" bIns="0" rtlCol="0">
            <a:spAutoFit/>
          </a:bodyPr>
          <a:lstStyle/>
          <a:p>
            <a:pPr algn="ctr"/>
            <a:r>
              <a:rPr lang="en-US" sz="1400" i="1"/>
              <a:t>materialized_view (“ViewName”, 5m)</a:t>
            </a:r>
          </a:p>
        </p:txBody>
      </p:sp>
      <p:sp>
        <p:nvSpPr>
          <p:cNvPr id="65" name="Rounded Rectangle 64">
            <a:extLst>
              <a:ext uri="{FF2B5EF4-FFF2-40B4-BE49-F238E27FC236}">
                <a16:creationId xmlns:a16="http://schemas.microsoft.com/office/drawing/2014/main" id="{08126AB8-4390-7CC8-D23F-F89D3AABD800}"/>
              </a:ext>
            </a:extLst>
          </p:cNvPr>
          <p:cNvSpPr/>
          <p:nvPr/>
        </p:nvSpPr>
        <p:spPr>
          <a:xfrm>
            <a:off x="677208" y="1460326"/>
            <a:ext cx="2078691" cy="311332"/>
          </a:xfrm>
          <a:prstGeom prst="roundRect">
            <a:avLst>
              <a:gd name="adj" fmla="val 22259"/>
            </a:avLst>
          </a:prstGeom>
          <a:gradFill flip="none" rotWithShape="1">
            <a:gsLst>
              <a:gs pos="0">
                <a:srgbClr val="F65567"/>
              </a:gs>
              <a:gs pos="31000">
                <a:srgbClr val="AC35AF"/>
              </a:gs>
              <a:gs pos="67000">
                <a:srgbClr val="0A6BBA"/>
              </a:gs>
              <a:gs pos="99000">
                <a:srgbClr val="318581"/>
              </a:gs>
            </a:gsLst>
            <a:path path="circle">
              <a:fillToRect l="100000" t="100000"/>
            </a:path>
            <a:tileRect r="-100000" b="-100000"/>
          </a:grad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sz="1400">
                <a:ln w="3175">
                  <a:noFill/>
                </a:ln>
                <a:gradFill>
                  <a:gsLst>
                    <a:gs pos="53147">
                      <a:srgbClr val="FFFFFF"/>
                    </a:gs>
                    <a:gs pos="28000">
                      <a:srgbClr val="FFFFFF"/>
                    </a:gs>
                  </a:gsLst>
                  <a:path path="circle">
                    <a:fillToRect l="100000" b="100000"/>
                  </a:path>
                </a:gradFill>
                <a:cs typeface="Segoe UI" pitchFamily="34" charset="0"/>
              </a:rPr>
              <a:t>Query Planner Behavior</a:t>
            </a:r>
          </a:p>
        </p:txBody>
      </p:sp>
      <p:sp>
        <p:nvSpPr>
          <p:cNvPr id="66" name="TextBox 65">
            <a:extLst>
              <a:ext uri="{FF2B5EF4-FFF2-40B4-BE49-F238E27FC236}">
                <a16:creationId xmlns:a16="http://schemas.microsoft.com/office/drawing/2014/main" id="{E7CFC67A-663B-802B-95AF-93FCA5DE25B3}"/>
              </a:ext>
            </a:extLst>
          </p:cNvPr>
          <p:cNvSpPr txBox="1"/>
          <p:nvPr/>
        </p:nvSpPr>
        <p:spPr>
          <a:xfrm>
            <a:off x="677209" y="1851102"/>
            <a:ext cx="4234084" cy="1169551"/>
          </a:xfrm>
          <a:prstGeom prst="rect">
            <a:avLst/>
          </a:prstGeom>
          <a:noFill/>
        </p:spPr>
        <p:txBody>
          <a:bodyPr wrap="square" lIns="0" tIns="0" rIns="0" bIns="0" rtlCol="0">
            <a:spAutoFit/>
          </a:bodyPr>
          <a:lstStyle/>
          <a:p>
            <a:pPr marL="285750" indent="-285750">
              <a:spcAft>
                <a:spcPts val="1200"/>
              </a:spcAft>
              <a:buFont typeface="Arial" panose="020B0604020202020204" pitchFamily="34" charset="0"/>
              <a:buChar char="•"/>
            </a:pPr>
            <a:r>
              <a:rPr lang="en-US" sz="1400"/>
              <a:t>Aggregates the delta (non-materialized records)</a:t>
            </a:r>
          </a:p>
          <a:p>
            <a:pPr marL="285750" indent="-285750">
              <a:spcAft>
                <a:spcPts val="1200"/>
              </a:spcAft>
              <a:buFont typeface="Arial" panose="020B0604020202020204" pitchFamily="34" charset="0"/>
              <a:buChar char="•"/>
            </a:pPr>
            <a:r>
              <a:rPr lang="en-US" sz="1400"/>
              <a:t>Joins it with the materialized part</a:t>
            </a:r>
          </a:p>
          <a:p>
            <a:pPr marL="285750" indent="-285750">
              <a:spcAft>
                <a:spcPts val="1200"/>
              </a:spcAft>
              <a:buFont typeface="Arial" panose="020B0604020202020204" pitchFamily="34" charset="0"/>
              <a:buChar char="•"/>
            </a:pPr>
            <a:r>
              <a:rPr lang="en-US" sz="1400"/>
              <a:t>Applies rewrite rules and filter pushdown to </a:t>
            </a:r>
            <a:br>
              <a:rPr lang="en-US" sz="1400"/>
            </a:br>
            <a:r>
              <a:rPr lang="en-US" sz="1400"/>
              <a:t>optimize execution​</a:t>
            </a:r>
          </a:p>
        </p:txBody>
      </p:sp>
      <p:sp>
        <p:nvSpPr>
          <p:cNvPr id="67" name="TextBox 66">
            <a:extLst>
              <a:ext uri="{FF2B5EF4-FFF2-40B4-BE49-F238E27FC236}">
                <a16:creationId xmlns:a16="http://schemas.microsoft.com/office/drawing/2014/main" id="{1287AA89-7433-D257-3BB4-09C2CB6FC23A}"/>
              </a:ext>
            </a:extLst>
          </p:cNvPr>
          <p:cNvSpPr txBox="1"/>
          <p:nvPr/>
        </p:nvSpPr>
        <p:spPr>
          <a:xfrm>
            <a:off x="677209" y="3641135"/>
            <a:ext cx="4330409" cy="430887"/>
          </a:xfrm>
          <a:prstGeom prst="rect">
            <a:avLst/>
          </a:prstGeom>
          <a:noFill/>
        </p:spPr>
        <p:txBody>
          <a:bodyPr wrap="square" lIns="0" tIns="0" rIns="0" bIns="0" rtlCol="0">
            <a:spAutoFit/>
          </a:bodyPr>
          <a:lstStyle/>
          <a:p>
            <a:r>
              <a:rPr lang="en-US" sz="1400"/>
              <a:t>Use materialized_view(“</a:t>
            </a:r>
            <a:r>
              <a:rPr lang="en-US" sz="1400" err="1"/>
              <a:t>Viewname</a:t>
            </a:r>
            <a:r>
              <a:rPr lang="en-US" sz="1400"/>
              <a:t>”, </a:t>
            </a:r>
            <a:r>
              <a:rPr lang="en-US" sz="1400" err="1"/>
              <a:t>max_age</a:t>
            </a:r>
            <a:r>
              <a:rPr lang="en-US" sz="1400"/>
              <a:t>) to</a:t>
            </a:r>
            <a:br>
              <a:rPr lang="en-US" sz="1400"/>
            </a:br>
            <a:r>
              <a:rPr lang="en-US" sz="1400"/>
              <a:t>explicitly reference materialized part</a:t>
            </a:r>
          </a:p>
        </p:txBody>
      </p:sp>
      <p:cxnSp>
        <p:nvCxnSpPr>
          <p:cNvPr id="68" name="Straight Connector 67">
            <a:extLst>
              <a:ext uri="{FF2B5EF4-FFF2-40B4-BE49-F238E27FC236}">
                <a16:creationId xmlns:a16="http://schemas.microsoft.com/office/drawing/2014/main" id="{F4030B8D-91DC-987E-67D8-5C28AC3F445A}"/>
              </a:ext>
            </a:extLst>
          </p:cNvPr>
          <p:cNvCxnSpPr/>
          <p:nvPr/>
        </p:nvCxnSpPr>
        <p:spPr>
          <a:xfrm>
            <a:off x="677209" y="3346247"/>
            <a:ext cx="43304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Slide Number Placeholder 69">
            <a:extLst>
              <a:ext uri="{FF2B5EF4-FFF2-40B4-BE49-F238E27FC236}">
                <a16:creationId xmlns:a16="http://schemas.microsoft.com/office/drawing/2014/main" id="{DB02F822-7E98-E998-F75C-E52873CF651C}"/>
              </a:ext>
            </a:extLst>
          </p:cNvPr>
          <p:cNvSpPr>
            <a:spLocks noGrp="1"/>
          </p:cNvSpPr>
          <p:nvPr>
            <p:ph type="sldNum" sz="quarter" idx="11"/>
          </p:nvPr>
        </p:nvSpPr>
        <p:spPr/>
        <p:txBody>
          <a:bodyPr/>
          <a:lstStyle/>
          <a:p>
            <a:fld id="{B1356FBF-028C-F74E-A7B4-9B8ED246DD1B}" type="slidenum">
              <a:rPr lang="en-US" smtClean="0"/>
              <a:pPr/>
              <a:t>15</a:t>
            </a:fld>
            <a:endParaRPr lang="en-US"/>
          </a:p>
        </p:txBody>
      </p:sp>
      <p:cxnSp>
        <p:nvCxnSpPr>
          <p:cNvPr id="71" name="Straight Connector 70">
            <a:extLst>
              <a:ext uri="{FF2B5EF4-FFF2-40B4-BE49-F238E27FC236}">
                <a16:creationId xmlns:a16="http://schemas.microsoft.com/office/drawing/2014/main" id="{A9B73771-6C47-9E75-C2AF-2D83B194F6FF}"/>
              </a:ext>
            </a:extLst>
          </p:cNvPr>
          <p:cNvCxnSpPr>
            <a:cxnSpLocks/>
          </p:cNvCxnSpPr>
          <p:nvPr/>
        </p:nvCxnSpPr>
        <p:spPr>
          <a:xfrm flipV="1">
            <a:off x="8583397" y="4535336"/>
            <a:ext cx="0" cy="265553"/>
          </a:xfrm>
          <a:prstGeom prst="line">
            <a:avLst/>
          </a:prstGeom>
          <a:ln w="12700" cap="rnd">
            <a:solidFill>
              <a:schemeClr val="tx1"/>
            </a:solidFill>
            <a:round/>
            <a:head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74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19184-AA5E-40BF-9A64-7E81A5544740}"/>
              </a:ext>
            </a:extLst>
          </p:cNvPr>
          <p:cNvSpPr>
            <a:spLocks noGrp="1"/>
          </p:cNvSpPr>
          <p:nvPr>
            <p:ph type="title"/>
          </p:nvPr>
        </p:nvSpPr>
        <p:spPr/>
        <p:txBody>
          <a:bodyPr/>
          <a:lstStyle/>
          <a:p>
            <a:r>
              <a:rPr lang="en-US"/>
              <a:t>Manual Data Model Orchestration</a:t>
            </a:r>
          </a:p>
        </p:txBody>
      </p:sp>
      <p:sp>
        <p:nvSpPr>
          <p:cNvPr id="6" name="Text Placeholder 5">
            <a:extLst>
              <a:ext uri="{FF2B5EF4-FFF2-40B4-BE49-F238E27FC236}">
                <a16:creationId xmlns:a16="http://schemas.microsoft.com/office/drawing/2014/main" id="{0A5D5896-3ABB-B787-23B7-47DA99C6F038}"/>
              </a:ext>
            </a:extLst>
          </p:cNvPr>
          <p:cNvSpPr>
            <a:spLocks noGrp="1"/>
          </p:cNvSpPr>
          <p:nvPr>
            <p:ph type="body" sz="quarter" idx="27"/>
          </p:nvPr>
        </p:nvSpPr>
        <p:spPr/>
        <p:txBody>
          <a:bodyPr>
            <a:normAutofit/>
          </a:bodyPr>
          <a:lstStyle/>
          <a:p>
            <a:pPr marL="0" indent="0">
              <a:buNone/>
            </a:pPr>
            <a:r>
              <a:rPr lang="en-US" sz="1600"/>
              <a:t>Execute a query or a control command and ingest the results of the query into a table. </a:t>
            </a:r>
          </a:p>
        </p:txBody>
      </p:sp>
      <p:graphicFrame>
        <p:nvGraphicFramePr>
          <p:cNvPr id="4" name="Table 4">
            <a:extLst>
              <a:ext uri="{FF2B5EF4-FFF2-40B4-BE49-F238E27FC236}">
                <a16:creationId xmlns:a16="http://schemas.microsoft.com/office/drawing/2014/main" id="{0AF22842-18A2-4119-A6F9-D43F867A7EE7}"/>
              </a:ext>
            </a:extLst>
          </p:cNvPr>
          <p:cNvGraphicFramePr>
            <a:graphicFrameLocks noGrp="1"/>
          </p:cNvGraphicFramePr>
          <p:nvPr/>
        </p:nvGraphicFramePr>
        <p:xfrm>
          <a:off x="563563" y="2208905"/>
          <a:ext cx="11064557" cy="3356321"/>
        </p:xfrm>
        <a:graphic>
          <a:graphicData uri="http://schemas.openxmlformats.org/drawingml/2006/table">
            <a:tbl>
              <a:tblPr firstRow="1" bandRow="1">
                <a:tableStyleId>{21E4AEA4-8DFA-4A89-87EB-49C32662AFE0}</a:tableStyleId>
              </a:tblPr>
              <a:tblGrid>
                <a:gridCol w="2537952">
                  <a:extLst>
                    <a:ext uri="{9D8B030D-6E8A-4147-A177-3AD203B41FA5}">
                      <a16:colId xmlns:a16="http://schemas.microsoft.com/office/drawing/2014/main" val="218951651"/>
                    </a:ext>
                  </a:extLst>
                </a:gridCol>
                <a:gridCol w="4514047">
                  <a:extLst>
                    <a:ext uri="{9D8B030D-6E8A-4147-A177-3AD203B41FA5}">
                      <a16:colId xmlns:a16="http://schemas.microsoft.com/office/drawing/2014/main" val="2518307910"/>
                    </a:ext>
                  </a:extLst>
                </a:gridCol>
                <a:gridCol w="4012558">
                  <a:extLst>
                    <a:ext uri="{9D8B030D-6E8A-4147-A177-3AD203B41FA5}">
                      <a16:colId xmlns:a16="http://schemas.microsoft.com/office/drawing/2014/main" val="197908154"/>
                    </a:ext>
                  </a:extLst>
                </a:gridCol>
              </a:tblGrid>
              <a:tr h="427125">
                <a:tc>
                  <a:txBody>
                    <a:bodyPr/>
                    <a:lstStyle/>
                    <a:p>
                      <a:r>
                        <a:rPr lang="en-US" sz="1600" b="0" i="0" kern="1200">
                          <a:solidFill>
                            <a:schemeClr val="accent1"/>
                          </a:solidFill>
                          <a:latin typeface="Segoe Sans Display Semibold"/>
                          <a:ea typeface="+mn-ea"/>
                          <a:cs typeface="Segoe Sans Display Semibold"/>
                        </a:rPr>
                        <a:t>Command</a:t>
                      </a:r>
                    </a:p>
                  </a:txBody>
                  <a:tcPr marL="126420" marR="126420" marT="63210" marB="63210" anchor="b">
                    <a:lnB w="6350" cap="flat" cmpd="sng" algn="ctr">
                      <a:solidFill>
                        <a:schemeClr val="tx1"/>
                      </a:solidFill>
                      <a:prstDash val="solid"/>
                      <a:round/>
                      <a:headEnd type="none" w="med" len="med"/>
                      <a:tailEnd type="none" w="med" len="med"/>
                    </a:lnB>
                    <a:noFill/>
                  </a:tcPr>
                </a:tc>
                <a:tc>
                  <a:txBody>
                    <a:bodyPr/>
                    <a:lstStyle/>
                    <a:p>
                      <a:pPr marL="0" indent="0" algn="l" defTabSz="914400" rtl="0" eaLnBrk="1" latinLnBrk="0" hangingPunct="1">
                        <a:lnSpc>
                          <a:spcPct val="90000"/>
                        </a:lnSpc>
                        <a:spcBef>
                          <a:spcPts val="1000"/>
                        </a:spcBef>
                        <a:buFont typeface="Arial" panose="020B0604020202020204" pitchFamily="34" charset="0"/>
                        <a:buNone/>
                      </a:pPr>
                      <a:r>
                        <a:rPr lang="en-US" sz="1600" b="0" i="0" kern="1200">
                          <a:solidFill>
                            <a:schemeClr val="accent1"/>
                          </a:solidFill>
                          <a:latin typeface="Segoe Sans Display Semibold"/>
                          <a:ea typeface="+mn-ea"/>
                          <a:cs typeface="Segoe Sans Display Semibold"/>
                        </a:rPr>
                        <a:t>If table exists</a:t>
                      </a:r>
                    </a:p>
                  </a:txBody>
                  <a:tcPr marL="126420" marR="126420" marT="63210" marB="63210" anchor="b">
                    <a:lnB w="6350" cap="flat" cmpd="sng" algn="ctr">
                      <a:solidFill>
                        <a:schemeClr val="tx1"/>
                      </a:solidFill>
                      <a:prstDash val="solid"/>
                      <a:round/>
                      <a:headEnd type="none" w="med" len="med"/>
                      <a:tailEnd type="none" w="med" len="med"/>
                    </a:lnB>
                    <a:noFill/>
                  </a:tcPr>
                </a:tc>
                <a:tc>
                  <a:txBody>
                    <a:bodyPr/>
                    <a:lstStyle/>
                    <a:p>
                      <a:pPr marL="0" indent="0" algn="l" defTabSz="914400" rtl="0" eaLnBrk="1" latinLnBrk="0" hangingPunct="1">
                        <a:lnSpc>
                          <a:spcPct val="90000"/>
                        </a:lnSpc>
                        <a:spcBef>
                          <a:spcPts val="1000"/>
                        </a:spcBef>
                        <a:buFont typeface="Arial" panose="020B0604020202020204" pitchFamily="34" charset="0"/>
                        <a:buNone/>
                      </a:pPr>
                      <a:r>
                        <a:rPr lang="en-US" sz="1600" b="0" i="0" kern="1200">
                          <a:solidFill>
                            <a:schemeClr val="accent1"/>
                          </a:solidFill>
                          <a:latin typeface="Segoe Sans Display Semibold"/>
                          <a:ea typeface="+mn-ea"/>
                          <a:cs typeface="Segoe Sans Display Semibold"/>
                        </a:rPr>
                        <a:t>If table doesn’t exist</a:t>
                      </a:r>
                    </a:p>
                  </a:txBody>
                  <a:tcPr marL="126420" marR="126420" marT="63210" marB="63210" anchor="b">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0803193"/>
                  </a:ext>
                </a:extLst>
              </a:tr>
              <a:tr h="732299">
                <a:tc>
                  <a:txBody>
                    <a:bodyPr/>
                    <a:lstStyle/>
                    <a:p>
                      <a:r>
                        <a:rPr lang="en-US" sz="1600" b="1">
                          <a:solidFill>
                            <a:schemeClr val="tx1"/>
                          </a:solidFill>
                        </a:rPr>
                        <a:t>.set</a:t>
                      </a:r>
                    </a:p>
                  </a:txBody>
                  <a:tcPr marL="126420" marR="126420" marT="63210" marB="63210" anchor="ctr">
                    <a:lnT w="6350" cap="flat" cmpd="sng" algn="ctr">
                      <a:solidFill>
                        <a:schemeClr val="tx1"/>
                      </a:solidFill>
                      <a:prstDash val="solid"/>
                      <a:round/>
                      <a:headEnd type="none" w="med" len="med"/>
                      <a:tailEnd type="none" w="med" len="med"/>
                    </a:lnT>
                    <a:lnB w="6350" cap="flat" cmpd="sng" algn="ctr">
                      <a:solidFill>
                        <a:schemeClr val="bg2">
                          <a:lumMod val="85000"/>
                        </a:schemeClr>
                      </a:solidFill>
                      <a:prstDash val="solid"/>
                      <a:round/>
                      <a:headEnd type="none" w="med" len="med"/>
                      <a:tailEnd type="none" w="med" len="med"/>
                    </a:lnB>
                    <a:noFill/>
                  </a:tcPr>
                </a:tc>
                <a:tc>
                  <a:txBody>
                    <a:bodyPr/>
                    <a:lstStyle/>
                    <a:p>
                      <a:r>
                        <a:rPr lang="en-US" sz="1600">
                          <a:solidFill>
                            <a:schemeClr val="tx1"/>
                          </a:solidFill>
                        </a:rPr>
                        <a:t>Command fails</a:t>
                      </a:r>
                    </a:p>
                  </a:txBody>
                  <a:tcPr marL="126420" marR="126420" marT="63210" marB="63210" anchor="ctr">
                    <a:lnT w="6350" cap="flat" cmpd="sng" algn="ctr">
                      <a:solidFill>
                        <a:schemeClr val="tx1"/>
                      </a:solidFill>
                      <a:prstDash val="solid"/>
                      <a:round/>
                      <a:headEnd type="none" w="med" len="med"/>
                      <a:tailEnd type="none" w="med" len="med"/>
                    </a:lnT>
                    <a:lnB w="6350" cap="flat" cmpd="sng" algn="ctr">
                      <a:solidFill>
                        <a:schemeClr val="bg2">
                          <a:lumMod val="85000"/>
                        </a:schemeClr>
                      </a:solidFill>
                      <a:prstDash val="solid"/>
                      <a:round/>
                      <a:headEnd type="none" w="med" len="med"/>
                      <a:tailEnd type="none" w="med" len="med"/>
                    </a:lnB>
                    <a:noFill/>
                  </a:tcPr>
                </a:tc>
                <a:tc>
                  <a:txBody>
                    <a:bodyPr/>
                    <a:lstStyle/>
                    <a:p>
                      <a:r>
                        <a:rPr lang="en-US" sz="1600">
                          <a:solidFill>
                            <a:schemeClr val="tx1"/>
                          </a:solidFill>
                        </a:rPr>
                        <a:t>Creates table and ingests data</a:t>
                      </a:r>
                    </a:p>
                  </a:txBody>
                  <a:tcPr marL="126420" marR="126420" marT="63210" marB="63210" anchor="ctr">
                    <a:lnT w="6350" cap="flat" cmpd="sng" algn="ctr">
                      <a:solidFill>
                        <a:schemeClr val="tx1"/>
                      </a:solidFill>
                      <a:prstDash val="solid"/>
                      <a:round/>
                      <a:headEnd type="none" w="med" len="med"/>
                      <a:tailEnd type="none" w="med" len="med"/>
                    </a:lnT>
                    <a:lnB w="6350" cap="flat" cmpd="sng" algn="ctr">
                      <a:solidFill>
                        <a:schemeClr val="bg2">
                          <a:lumMod val="85000"/>
                        </a:schemeClr>
                      </a:solidFill>
                      <a:prstDash val="solid"/>
                      <a:round/>
                      <a:headEnd type="none" w="med" len="med"/>
                      <a:tailEnd type="none" w="med" len="med"/>
                    </a:lnB>
                    <a:noFill/>
                  </a:tcPr>
                </a:tc>
                <a:extLst>
                  <a:ext uri="{0D108BD9-81ED-4DB2-BD59-A6C34878D82A}">
                    <a16:rowId xmlns:a16="http://schemas.microsoft.com/office/drawing/2014/main" val="1000189031"/>
                  </a:ext>
                </a:extLst>
              </a:tr>
              <a:tr h="732299">
                <a:tc>
                  <a:txBody>
                    <a:bodyPr/>
                    <a:lstStyle/>
                    <a:p>
                      <a:r>
                        <a:rPr lang="en-US" sz="1600" b="1">
                          <a:solidFill>
                            <a:schemeClr val="tx1"/>
                          </a:solidFill>
                        </a:rPr>
                        <a:t>.append</a:t>
                      </a:r>
                    </a:p>
                  </a:txBody>
                  <a:tcPr marL="126420" marR="126420" marT="63210" marB="63210" anchor="ctr">
                    <a:lnT w="6350" cap="flat" cmpd="sng" algn="ctr">
                      <a:solidFill>
                        <a:schemeClr val="bg2">
                          <a:lumMod val="85000"/>
                        </a:schemeClr>
                      </a:solidFill>
                      <a:prstDash val="solid"/>
                      <a:round/>
                      <a:headEnd type="none" w="med" len="med"/>
                      <a:tailEnd type="none" w="med" len="med"/>
                    </a:lnT>
                    <a:lnB w="6350" cap="flat" cmpd="sng" algn="ctr">
                      <a:solidFill>
                        <a:schemeClr val="bg2">
                          <a:lumMod val="8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a:solidFill>
                            <a:schemeClr val="tx1"/>
                          </a:solidFill>
                        </a:rPr>
                        <a:t>Data is appended to the table</a:t>
                      </a:r>
                    </a:p>
                  </a:txBody>
                  <a:tcPr marL="126420" marR="126420" marT="63210" marB="63210" anchor="ctr">
                    <a:lnT w="6350" cap="flat" cmpd="sng" algn="ctr">
                      <a:solidFill>
                        <a:schemeClr val="bg2">
                          <a:lumMod val="85000"/>
                        </a:schemeClr>
                      </a:solidFill>
                      <a:prstDash val="solid"/>
                      <a:round/>
                      <a:headEnd type="none" w="med" len="med"/>
                      <a:tailEnd type="none" w="med" len="med"/>
                    </a:lnT>
                    <a:lnB w="6350" cap="flat" cmpd="sng" algn="ctr">
                      <a:solidFill>
                        <a:schemeClr val="bg2">
                          <a:lumMod val="85000"/>
                        </a:schemeClr>
                      </a:solidFill>
                      <a:prstDash val="solid"/>
                      <a:round/>
                      <a:headEnd type="none" w="med" len="med"/>
                      <a:tailEnd type="none" w="med" len="med"/>
                    </a:lnB>
                    <a:noFill/>
                  </a:tcPr>
                </a:tc>
                <a:tc>
                  <a:txBody>
                    <a:bodyPr/>
                    <a:lstStyle/>
                    <a:p>
                      <a:r>
                        <a:rPr lang="en-US" sz="1600">
                          <a:solidFill>
                            <a:schemeClr val="tx1"/>
                          </a:solidFill>
                        </a:rPr>
                        <a:t>Command fails</a:t>
                      </a:r>
                    </a:p>
                  </a:txBody>
                  <a:tcPr marL="126420" marR="126420" marT="63210" marB="63210" anchor="ctr">
                    <a:lnT w="6350" cap="flat" cmpd="sng" algn="ctr">
                      <a:solidFill>
                        <a:schemeClr val="bg2">
                          <a:lumMod val="85000"/>
                        </a:schemeClr>
                      </a:solidFill>
                      <a:prstDash val="solid"/>
                      <a:round/>
                      <a:headEnd type="none" w="med" len="med"/>
                      <a:tailEnd type="none" w="med" len="med"/>
                    </a:lnT>
                    <a:lnB w="6350" cap="flat" cmpd="sng" algn="ctr">
                      <a:solidFill>
                        <a:schemeClr val="bg2">
                          <a:lumMod val="85000"/>
                        </a:schemeClr>
                      </a:solidFill>
                      <a:prstDash val="solid"/>
                      <a:round/>
                      <a:headEnd type="none" w="med" len="med"/>
                      <a:tailEnd type="none" w="med" len="med"/>
                    </a:lnB>
                    <a:noFill/>
                  </a:tcPr>
                </a:tc>
                <a:extLst>
                  <a:ext uri="{0D108BD9-81ED-4DB2-BD59-A6C34878D82A}">
                    <a16:rowId xmlns:a16="http://schemas.microsoft.com/office/drawing/2014/main" val="2791964121"/>
                  </a:ext>
                </a:extLst>
              </a:tr>
              <a:tr h="732299">
                <a:tc>
                  <a:txBody>
                    <a:bodyPr/>
                    <a:lstStyle/>
                    <a:p>
                      <a:r>
                        <a:rPr lang="en-US" sz="1600" b="1">
                          <a:solidFill>
                            <a:schemeClr val="tx1"/>
                          </a:solidFill>
                        </a:rPr>
                        <a:t>.set-or-append</a:t>
                      </a:r>
                    </a:p>
                  </a:txBody>
                  <a:tcPr marL="126420" marR="126420" marT="63210" marB="63210" anchor="ctr">
                    <a:lnT w="6350" cap="flat" cmpd="sng" algn="ctr">
                      <a:solidFill>
                        <a:schemeClr val="bg2">
                          <a:lumMod val="85000"/>
                        </a:schemeClr>
                      </a:solidFill>
                      <a:prstDash val="solid"/>
                      <a:round/>
                      <a:headEnd type="none" w="med" len="med"/>
                      <a:tailEnd type="none" w="med" len="med"/>
                    </a:lnT>
                    <a:lnB w="6350" cap="flat" cmpd="sng" algn="ctr">
                      <a:solidFill>
                        <a:schemeClr val="bg2">
                          <a:lumMod val="85000"/>
                        </a:schemeClr>
                      </a:solidFill>
                      <a:prstDash val="solid"/>
                      <a:round/>
                      <a:headEnd type="none" w="med" len="med"/>
                      <a:tailEnd type="none" w="med" len="med"/>
                    </a:lnB>
                    <a:noFill/>
                  </a:tcPr>
                </a:tc>
                <a:tc>
                  <a:txBody>
                    <a:bodyPr/>
                    <a:lstStyle/>
                    <a:p>
                      <a:r>
                        <a:rPr lang="en-US" sz="1600">
                          <a:solidFill>
                            <a:schemeClr val="tx1"/>
                          </a:solidFill>
                        </a:rPr>
                        <a:t>Data is appended to the table</a:t>
                      </a:r>
                    </a:p>
                  </a:txBody>
                  <a:tcPr marL="126420" marR="126420" marT="63210" marB="63210" anchor="ctr">
                    <a:lnT w="6350" cap="flat" cmpd="sng" algn="ctr">
                      <a:solidFill>
                        <a:schemeClr val="bg2">
                          <a:lumMod val="85000"/>
                        </a:schemeClr>
                      </a:solidFill>
                      <a:prstDash val="solid"/>
                      <a:round/>
                      <a:headEnd type="none" w="med" len="med"/>
                      <a:tailEnd type="none" w="med" len="med"/>
                    </a:lnT>
                    <a:lnB w="6350" cap="flat" cmpd="sng" algn="ctr">
                      <a:solidFill>
                        <a:schemeClr val="bg2">
                          <a:lumMod val="8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a:solidFill>
                            <a:schemeClr val="tx1"/>
                          </a:solidFill>
                        </a:rPr>
                        <a:t>Creates table and ingests data</a:t>
                      </a:r>
                    </a:p>
                  </a:txBody>
                  <a:tcPr marL="126420" marR="126420" marT="63210" marB="63210" anchor="ctr">
                    <a:lnT w="6350" cap="flat" cmpd="sng" algn="ctr">
                      <a:solidFill>
                        <a:schemeClr val="bg2">
                          <a:lumMod val="85000"/>
                        </a:schemeClr>
                      </a:solidFill>
                      <a:prstDash val="solid"/>
                      <a:round/>
                      <a:headEnd type="none" w="med" len="med"/>
                      <a:tailEnd type="none" w="med" len="med"/>
                    </a:lnT>
                    <a:lnB w="6350" cap="flat" cmpd="sng" algn="ctr">
                      <a:solidFill>
                        <a:schemeClr val="bg2">
                          <a:lumMod val="85000"/>
                        </a:schemeClr>
                      </a:solidFill>
                      <a:prstDash val="solid"/>
                      <a:round/>
                      <a:headEnd type="none" w="med" len="med"/>
                      <a:tailEnd type="none" w="med" len="med"/>
                    </a:lnB>
                    <a:noFill/>
                  </a:tcPr>
                </a:tc>
                <a:extLst>
                  <a:ext uri="{0D108BD9-81ED-4DB2-BD59-A6C34878D82A}">
                    <a16:rowId xmlns:a16="http://schemas.microsoft.com/office/drawing/2014/main" val="598493171"/>
                  </a:ext>
                </a:extLst>
              </a:tr>
              <a:tr h="732299">
                <a:tc>
                  <a:txBody>
                    <a:bodyPr/>
                    <a:lstStyle/>
                    <a:p>
                      <a:r>
                        <a:rPr lang="en-US" sz="1600" b="1">
                          <a:solidFill>
                            <a:schemeClr val="tx1"/>
                          </a:solidFill>
                        </a:rPr>
                        <a:t>.set-or-replace</a:t>
                      </a:r>
                    </a:p>
                  </a:txBody>
                  <a:tcPr marL="126420" marR="126420" marT="63210" marB="63210" anchor="ctr">
                    <a:lnT w="6350" cap="flat" cmpd="sng" algn="ctr">
                      <a:solidFill>
                        <a:schemeClr val="bg2">
                          <a:lumMod val="85000"/>
                        </a:schemeClr>
                      </a:solidFill>
                      <a:prstDash val="solid"/>
                      <a:round/>
                      <a:headEnd type="none" w="med" len="med"/>
                      <a:tailEnd type="none" w="med" len="med"/>
                    </a:lnT>
                    <a:noFill/>
                  </a:tcPr>
                </a:tc>
                <a:tc>
                  <a:txBody>
                    <a:bodyPr/>
                    <a:lstStyle/>
                    <a:p>
                      <a:r>
                        <a:rPr lang="en-US" sz="1600">
                          <a:solidFill>
                            <a:schemeClr val="tx1"/>
                          </a:solidFill>
                        </a:rPr>
                        <a:t>Data replaces the data in the table</a:t>
                      </a:r>
                    </a:p>
                  </a:txBody>
                  <a:tcPr marL="126420" marR="126420" marT="63210" marB="63210" anchor="ctr">
                    <a:lnT w="6350" cap="flat" cmpd="sng" algn="ctr">
                      <a:solidFill>
                        <a:schemeClr val="bg2">
                          <a:lumMod val="85000"/>
                        </a:schemeClr>
                      </a:solidFill>
                      <a:prstDash val="solid"/>
                      <a:round/>
                      <a:headEnd type="none" w="med" len="med"/>
                      <a:tailEnd type="none" w="med" len="med"/>
                    </a:lnT>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a:solidFill>
                            <a:schemeClr val="tx1"/>
                          </a:solidFill>
                        </a:rPr>
                        <a:t>Creates table and ingests data</a:t>
                      </a:r>
                    </a:p>
                  </a:txBody>
                  <a:tcPr marL="126420" marR="126420" marT="63210" marB="63210" anchor="ctr">
                    <a:lnT w="6350" cap="flat" cmpd="sng" algn="ctr">
                      <a:solidFill>
                        <a:schemeClr val="bg2">
                          <a:lumMod val="85000"/>
                        </a:schemeClr>
                      </a:solidFill>
                      <a:prstDash val="solid"/>
                      <a:round/>
                      <a:headEnd type="none" w="med" len="med"/>
                      <a:tailEnd type="none" w="med" len="med"/>
                    </a:lnT>
                    <a:noFill/>
                  </a:tcPr>
                </a:tc>
                <a:extLst>
                  <a:ext uri="{0D108BD9-81ED-4DB2-BD59-A6C34878D82A}">
                    <a16:rowId xmlns:a16="http://schemas.microsoft.com/office/drawing/2014/main" val="1165703724"/>
                  </a:ext>
                </a:extLst>
              </a:tr>
            </a:tbl>
          </a:graphicData>
        </a:graphic>
      </p:graphicFrame>
      <p:sp>
        <p:nvSpPr>
          <p:cNvPr id="5" name="Slide Number Placeholder 4">
            <a:extLst>
              <a:ext uri="{FF2B5EF4-FFF2-40B4-BE49-F238E27FC236}">
                <a16:creationId xmlns:a16="http://schemas.microsoft.com/office/drawing/2014/main" id="{938A7B63-8AD8-BF09-D44E-F3F488DD9DC8}"/>
              </a:ext>
            </a:extLst>
          </p:cNvPr>
          <p:cNvSpPr>
            <a:spLocks noGrp="1"/>
          </p:cNvSpPr>
          <p:nvPr>
            <p:ph type="sldNum" sz="quarter" idx="29"/>
          </p:nvPr>
        </p:nvSpPr>
        <p:spPr/>
        <p:txBody>
          <a:bodyPr/>
          <a:lstStyle/>
          <a:p>
            <a:fld id="{B1356FBF-028C-F74E-A7B4-9B8ED246DD1B}" type="slidenum">
              <a:rPr lang="en-US" smtClean="0"/>
              <a:pPr/>
              <a:t>16</a:t>
            </a:fld>
            <a:endParaRPr lang="en-US"/>
          </a:p>
        </p:txBody>
      </p:sp>
    </p:spTree>
    <p:extLst>
      <p:ext uri="{BB962C8B-B14F-4D97-AF65-F5344CB8AC3E}">
        <p14:creationId xmlns:p14="http://schemas.microsoft.com/office/powerpoint/2010/main" val="349131532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3A37AEF9-E86A-7557-F353-9BE10C4117B9}"/>
              </a:ext>
            </a:extLst>
          </p:cNvPr>
          <p:cNvSpPr/>
          <p:nvPr/>
        </p:nvSpPr>
        <p:spPr>
          <a:xfrm>
            <a:off x="563562" y="1099148"/>
            <a:ext cx="2668056" cy="5209577"/>
          </a:xfrm>
          <a:prstGeom prst="roundRect">
            <a:avLst>
              <a:gd name="adj" fmla="val 3967"/>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Text Semilight"/>
              <a:ea typeface="+mn-ea"/>
              <a:cs typeface="+mn-cs"/>
            </a:endParaRPr>
          </a:p>
        </p:txBody>
      </p:sp>
      <p:sp>
        <p:nvSpPr>
          <p:cNvPr id="10" name="Rectangle: Rounded Corners 9">
            <a:extLst>
              <a:ext uri="{FF2B5EF4-FFF2-40B4-BE49-F238E27FC236}">
                <a16:creationId xmlns:a16="http://schemas.microsoft.com/office/drawing/2014/main" id="{0EFFD470-7D53-3C6C-7158-CFE208C41775}"/>
              </a:ext>
            </a:extLst>
          </p:cNvPr>
          <p:cNvSpPr/>
          <p:nvPr/>
        </p:nvSpPr>
        <p:spPr>
          <a:xfrm>
            <a:off x="3359856" y="1099148"/>
            <a:ext cx="2668056" cy="5209577"/>
          </a:xfrm>
          <a:prstGeom prst="roundRect">
            <a:avLst>
              <a:gd name="adj" fmla="val 3967"/>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Text Semilight"/>
              <a:ea typeface="+mn-ea"/>
              <a:cs typeface="+mn-cs"/>
            </a:endParaRPr>
          </a:p>
        </p:txBody>
      </p:sp>
      <p:sp>
        <p:nvSpPr>
          <p:cNvPr id="11" name="Rectangle: Rounded Corners 10">
            <a:extLst>
              <a:ext uri="{FF2B5EF4-FFF2-40B4-BE49-F238E27FC236}">
                <a16:creationId xmlns:a16="http://schemas.microsoft.com/office/drawing/2014/main" id="{7A0345D1-9462-0863-6AB2-815BCB22426B}"/>
              </a:ext>
            </a:extLst>
          </p:cNvPr>
          <p:cNvSpPr/>
          <p:nvPr/>
        </p:nvSpPr>
        <p:spPr>
          <a:xfrm>
            <a:off x="6156149" y="1099148"/>
            <a:ext cx="2668056" cy="5209577"/>
          </a:xfrm>
          <a:prstGeom prst="roundRect">
            <a:avLst>
              <a:gd name="adj" fmla="val 3967"/>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Text Semilight"/>
              <a:ea typeface="+mn-ea"/>
              <a:cs typeface="+mn-cs"/>
            </a:endParaRPr>
          </a:p>
        </p:txBody>
      </p:sp>
      <p:sp>
        <p:nvSpPr>
          <p:cNvPr id="12" name="Rectangle: Rounded Corners 11">
            <a:extLst>
              <a:ext uri="{FF2B5EF4-FFF2-40B4-BE49-F238E27FC236}">
                <a16:creationId xmlns:a16="http://schemas.microsoft.com/office/drawing/2014/main" id="{5B2404CC-5D44-9986-C502-A4731668300F}"/>
              </a:ext>
            </a:extLst>
          </p:cNvPr>
          <p:cNvSpPr/>
          <p:nvPr/>
        </p:nvSpPr>
        <p:spPr>
          <a:xfrm>
            <a:off x="8952443" y="1099148"/>
            <a:ext cx="2668056" cy="5209577"/>
          </a:xfrm>
          <a:prstGeom prst="roundRect">
            <a:avLst>
              <a:gd name="adj" fmla="val 3967"/>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Text Semilight"/>
              <a:ea typeface="+mn-ea"/>
              <a:cs typeface="+mn-cs"/>
            </a:endParaRPr>
          </a:p>
        </p:txBody>
      </p:sp>
      <p:sp>
        <p:nvSpPr>
          <p:cNvPr id="122" name="Rectangle: Rounded Corners 121">
            <a:extLst>
              <a:ext uri="{FF2B5EF4-FFF2-40B4-BE49-F238E27FC236}">
                <a16:creationId xmlns:a16="http://schemas.microsoft.com/office/drawing/2014/main" id="{DCDB03DE-0C54-814C-9262-94B3E2FBB911}"/>
              </a:ext>
            </a:extLst>
          </p:cNvPr>
          <p:cNvSpPr/>
          <p:nvPr/>
        </p:nvSpPr>
        <p:spPr>
          <a:xfrm>
            <a:off x="2412815" y="3998451"/>
            <a:ext cx="5657625" cy="1897103"/>
          </a:xfrm>
          <a:prstGeom prst="roundRect">
            <a:avLst>
              <a:gd name="adj" fmla="val 3584"/>
            </a:avLst>
          </a:prstGeom>
          <a:gradFill>
            <a:gsLst>
              <a:gs pos="56000">
                <a:schemeClr val="bg1">
                  <a:lumMod val="98000"/>
                </a:schemeClr>
              </a:gs>
              <a:gs pos="0">
                <a:schemeClr val="bg1">
                  <a:lumMod val="90000"/>
                  <a:alpha val="0"/>
                </a:schemeClr>
              </a:gs>
            </a:gsLst>
            <a:lin ang="5400000" scaled="1"/>
          </a:gradFill>
          <a:ln w="6350">
            <a:gradFill>
              <a:gsLst>
                <a:gs pos="56000">
                  <a:schemeClr val="bg2">
                    <a:lumMod val="85000"/>
                  </a:schemeClr>
                </a:gs>
                <a:gs pos="13000">
                  <a:schemeClr val="bg2">
                    <a:lumMod val="85000"/>
                    <a:alpha val="0"/>
                  </a:schemeClr>
                </a:gs>
              </a:gsLst>
              <a:lin ang="5400000" scaled="0"/>
            </a:grad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32472" fontAlgn="base">
              <a:spcBef>
                <a:spcPct val="0"/>
              </a:spcBef>
            </a:pPr>
            <a:endParaRPr lang="en-US" sz="1100">
              <a:solidFill>
                <a:srgbClr val="225B61"/>
              </a:solidFill>
              <a:latin typeface="Segoe Sans Display Semibold" pitchFamily="2" charset="0"/>
              <a:cs typeface="Segoe Sans Display Semibold" pitchFamily="2" charset="0"/>
            </a:endParaRPr>
          </a:p>
        </p:txBody>
      </p:sp>
      <p:sp>
        <p:nvSpPr>
          <p:cNvPr id="1038" name="Rectangle: Rounded Corners 1037">
            <a:extLst>
              <a:ext uri="{FF2B5EF4-FFF2-40B4-BE49-F238E27FC236}">
                <a16:creationId xmlns:a16="http://schemas.microsoft.com/office/drawing/2014/main" id="{9B122E88-232B-5B0B-4E0C-9B7D8498D0F2}"/>
              </a:ext>
            </a:extLst>
          </p:cNvPr>
          <p:cNvSpPr/>
          <p:nvPr/>
        </p:nvSpPr>
        <p:spPr>
          <a:xfrm>
            <a:off x="9136193" y="4024867"/>
            <a:ext cx="2285057" cy="1870683"/>
          </a:xfrm>
          <a:prstGeom prst="roundRect">
            <a:avLst>
              <a:gd name="adj" fmla="val 7292"/>
            </a:avLst>
          </a:prstGeom>
          <a:gradFill>
            <a:gsLst>
              <a:gs pos="56000">
                <a:schemeClr val="bg1">
                  <a:lumMod val="98000"/>
                </a:schemeClr>
              </a:gs>
              <a:gs pos="0">
                <a:schemeClr val="bg1">
                  <a:lumMod val="90000"/>
                  <a:alpha val="0"/>
                </a:schemeClr>
              </a:gs>
            </a:gsLst>
            <a:lin ang="5400000" scaled="1"/>
          </a:gradFill>
          <a:ln w="6350">
            <a:gradFill>
              <a:gsLst>
                <a:gs pos="56000">
                  <a:schemeClr val="bg2">
                    <a:lumMod val="85000"/>
                  </a:schemeClr>
                </a:gs>
                <a:gs pos="13000">
                  <a:schemeClr val="bg2">
                    <a:lumMod val="85000"/>
                    <a:alpha val="0"/>
                  </a:schemeClr>
                </a:gs>
              </a:gsLst>
              <a:lin ang="5400000" scaled="0"/>
            </a:grad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32472" fontAlgn="base">
              <a:spcBef>
                <a:spcPct val="0"/>
              </a:spcBef>
            </a:pPr>
            <a:endParaRPr lang="en-US" sz="1100">
              <a:solidFill>
                <a:srgbClr val="225B61"/>
              </a:solidFill>
              <a:latin typeface="Segoe Sans Display Semibold" pitchFamily="2" charset="0"/>
              <a:cs typeface="Segoe Sans Display Semibold" pitchFamily="2" charset="0"/>
            </a:endParaRPr>
          </a:p>
        </p:txBody>
      </p:sp>
      <p:sp>
        <p:nvSpPr>
          <p:cNvPr id="4" name="Title 3">
            <a:extLst>
              <a:ext uri="{FF2B5EF4-FFF2-40B4-BE49-F238E27FC236}">
                <a16:creationId xmlns:a16="http://schemas.microsoft.com/office/drawing/2014/main" id="{D3D4C304-1D5F-10E7-1264-CD67602A65F8}"/>
              </a:ext>
            </a:extLst>
          </p:cNvPr>
          <p:cNvSpPr>
            <a:spLocks noGrp="1"/>
          </p:cNvSpPr>
          <p:nvPr>
            <p:ph type="title"/>
          </p:nvPr>
        </p:nvSpPr>
        <p:spPr/>
        <p:txBody>
          <a:bodyPr anchor="t">
            <a:noAutofit/>
          </a:bodyPr>
          <a:lstStyle/>
          <a:p>
            <a:pPr>
              <a:spcBef>
                <a:spcPts val="600"/>
              </a:spcBef>
              <a:spcAft>
                <a:spcPts val="600"/>
              </a:spcAft>
            </a:pPr>
            <a:r>
              <a:rPr lang="en-US">
                <a:cs typeface="Segoe Sans Display"/>
              </a:rPr>
              <a:t>Event (Real-Time) Medallion Architecture</a:t>
            </a:r>
            <a:endParaRPr lang="en-US"/>
          </a:p>
        </p:txBody>
      </p:sp>
      <p:sp>
        <p:nvSpPr>
          <p:cNvPr id="124" name="Slide Number Placeholder 123">
            <a:extLst>
              <a:ext uri="{FF2B5EF4-FFF2-40B4-BE49-F238E27FC236}">
                <a16:creationId xmlns:a16="http://schemas.microsoft.com/office/drawing/2014/main" id="{306AA43C-85F7-BB30-C79B-3964E69BEA47}"/>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225B61">
                    <a:tint val="75000"/>
                  </a:srgbClr>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225B61">
                  <a:tint val="75000"/>
                </a:srgbClr>
              </a:solidFill>
              <a:effectLst/>
              <a:uLnTx/>
              <a:uFillTx/>
              <a:latin typeface="Segoe Sans Small Semilight" pitchFamily="2" charset="0"/>
              <a:ea typeface="+mn-ea"/>
              <a:cs typeface="Segoe Sans Small Semilight" pitchFamily="2" charset="0"/>
            </a:endParaRPr>
          </a:p>
        </p:txBody>
      </p:sp>
      <p:sp>
        <p:nvSpPr>
          <p:cNvPr id="13" name="Rectangle: Rounded Corners 12">
            <a:extLst>
              <a:ext uri="{FF2B5EF4-FFF2-40B4-BE49-F238E27FC236}">
                <a16:creationId xmlns:a16="http://schemas.microsoft.com/office/drawing/2014/main" id="{AE5813F2-8C46-812D-2162-EFBD36F27AC6}"/>
              </a:ext>
            </a:extLst>
          </p:cNvPr>
          <p:cNvSpPr/>
          <p:nvPr/>
        </p:nvSpPr>
        <p:spPr>
          <a:xfrm>
            <a:off x="635528" y="1150224"/>
            <a:ext cx="2524125" cy="4587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US" sz="1400" b="1">
                <a:solidFill>
                  <a:schemeClr val="tx1"/>
                </a:solidFill>
                <a:latin typeface="+mj-lt"/>
                <a:cs typeface="Segoe Sans Display Semibold" pitchFamily="2" charset="0"/>
              </a:rPr>
              <a:t>Bronze Layer</a:t>
            </a:r>
          </a:p>
        </p:txBody>
      </p:sp>
      <p:sp>
        <p:nvSpPr>
          <p:cNvPr id="14" name="TextBox 13">
            <a:extLst>
              <a:ext uri="{FF2B5EF4-FFF2-40B4-BE49-F238E27FC236}">
                <a16:creationId xmlns:a16="http://schemas.microsoft.com/office/drawing/2014/main" id="{02925701-F227-61BF-23D4-77F946EB6996}"/>
              </a:ext>
            </a:extLst>
          </p:cNvPr>
          <p:cNvSpPr txBox="1"/>
          <p:nvPr/>
        </p:nvSpPr>
        <p:spPr>
          <a:xfrm>
            <a:off x="673590" y="1689726"/>
            <a:ext cx="2448000" cy="1261884"/>
          </a:xfrm>
          <a:prstGeom prst="rect">
            <a:avLst/>
          </a:prstGeom>
          <a:noFill/>
        </p:spPr>
        <p:txBody>
          <a:bodyPr wrap="square" lIns="0" tIns="0" rIns="0" bIns="0" anchor="t">
            <a:spAutoFit/>
          </a:bodyPr>
          <a:lstStyle/>
          <a:p>
            <a:pPr marL="234950" marR="0" lvl="0" indent="-2349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a:solidFill>
                  <a:srgbClr val="000000"/>
                </a:solidFill>
                <a:latin typeface="Segoe Sans Text Semilight"/>
              </a:rPr>
              <a:t>Continuously</a:t>
            </a:r>
            <a:r>
              <a:rPr kumimoji="0" lang="en-US" sz="1200" b="0" i="0" u="none" strike="noStrike" kern="1200" cap="none" spc="0" normalizeH="0" baseline="0" noProof="0">
                <a:ln>
                  <a:noFill/>
                </a:ln>
                <a:solidFill>
                  <a:srgbClr val="000000"/>
                </a:solidFill>
                <a:effectLst/>
                <a:uLnTx/>
                <a:uFillTx/>
                <a:latin typeface="Segoe Sans Text Semilight"/>
                <a:ea typeface="+mn-ea"/>
                <a:cs typeface="+mn-cs"/>
              </a:rPr>
              <a:t> ingest raw data to the raw landing table </a:t>
            </a:r>
            <a:endParaRPr kumimoji="0" lang="en-US" sz="1200" b="0" i="0" u="none" strike="noStrike" kern="1200" cap="none" spc="0" normalizeH="0" baseline="0" noProof="0">
              <a:ln>
                <a:noFill/>
              </a:ln>
              <a:solidFill>
                <a:srgbClr val="000000"/>
              </a:solidFill>
              <a:effectLst/>
              <a:uLnTx/>
              <a:uFillTx/>
              <a:latin typeface="Segoe Sans Text Semilight"/>
              <a:ea typeface="+mn-ea"/>
              <a:cs typeface="Segoe Sans Text Semilight"/>
            </a:endParaRPr>
          </a:p>
          <a:p>
            <a:pPr marL="234950" marR="0" lvl="0" indent="-2349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Text Semilight"/>
                <a:ea typeface="+mn-ea"/>
                <a:cs typeface="Segoe Sans Text Semilight"/>
              </a:rPr>
              <a:t>Source can be either streaming or batch ingestion</a:t>
            </a:r>
            <a:endParaRPr lang="en-US" sz="1200" b="0" i="0" u="none" strike="noStrike" kern="1200" cap="none" spc="0" normalizeH="0" baseline="0" noProof="0">
              <a:ln>
                <a:noFill/>
              </a:ln>
              <a:solidFill>
                <a:srgbClr val="000000"/>
              </a:solidFill>
              <a:effectLst/>
              <a:uLnTx/>
              <a:uFillTx/>
              <a:latin typeface="Segoe Sans Text Semilight"/>
              <a:cs typeface="Segoe Sans Text Semilight"/>
            </a:endParaRPr>
          </a:p>
          <a:p>
            <a:pPr marL="234950" marR="0" lvl="0" indent="-2349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Text Semilight"/>
                <a:ea typeface="+mn-ea"/>
                <a:cs typeface="Segoe Sans Text Semilight"/>
              </a:rPr>
              <a:t>Retains the full, unprocessed history</a:t>
            </a:r>
            <a:endParaRPr lang="en-US" sz="1200" b="0" i="0" u="none" strike="noStrike" kern="1200" cap="none" spc="0" normalizeH="0" baseline="0" noProof="0">
              <a:ln>
                <a:noFill/>
              </a:ln>
              <a:solidFill>
                <a:srgbClr val="000000"/>
              </a:solidFill>
              <a:effectLst/>
              <a:uLnTx/>
              <a:uFillTx/>
              <a:latin typeface="Segoe Sans Text Semilight"/>
              <a:cs typeface="Segoe Sans Text Semilight"/>
            </a:endParaRPr>
          </a:p>
        </p:txBody>
      </p:sp>
      <p:sp>
        <p:nvSpPr>
          <p:cNvPr id="15" name="Rectangle: Rounded Corners 14">
            <a:extLst>
              <a:ext uri="{FF2B5EF4-FFF2-40B4-BE49-F238E27FC236}">
                <a16:creationId xmlns:a16="http://schemas.microsoft.com/office/drawing/2014/main" id="{28D39813-40B1-949E-5027-7EFD03BAED6E}"/>
              </a:ext>
            </a:extLst>
          </p:cNvPr>
          <p:cNvSpPr/>
          <p:nvPr/>
        </p:nvSpPr>
        <p:spPr>
          <a:xfrm>
            <a:off x="3431822" y="1150224"/>
            <a:ext cx="2524125" cy="4587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mj-lt"/>
                <a:ea typeface="+mn-ea"/>
                <a:cs typeface="Segoe Sans Display Semibold" pitchFamily="2" charset="0"/>
              </a:rPr>
              <a:t>Silver Layer</a:t>
            </a:r>
          </a:p>
        </p:txBody>
      </p:sp>
      <p:sp>
        <p:nvSpPr>
          <p:cNvPr id="16" name="TextBox 15">
            <a:extLst>
              <a:ext uri="{FF2B5EF4-FFF2-40B4-BE49-F238E27FC236}">
                <a16:creationId xmlns:a16="http://schemas.microsoft.com/office/drawing/2014/main" id="{964BFDC0-E6E3-929B-B197-97B056315451}"/>
              </a:ext>
            </a:extLst>
          </p:cNvPr>
          <p:cNvSpPr txBox="1"/>
          <p:nvPr/>
        </p:nvSpPr>
        <p:spPr>
          <a:xfrm>
            <a:off x="3470318" y="1689726"/>
            <a:ext cx="2448000" cy="2185214"/>
          </a:xfrm>
          <a:prstGeom prst="rect">
            <a:avLst/>
          </a:prstGeom>
          <a:noFill/>
        </p:spPr>
        <p:txBody>
          <a:bodyPr wrap="square" lIns="0" tIns="0" rIns="0" bIns="0">
            <a:spAutoFit/>
          </a:bodyPr>
          <a:lstStyle/>
          <a:p>
            <a:pPr marL="234950" marR="0" lvl="0" indent="-2349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Text Semilight"/>
                <a:ea typeface="+mn-ea"/>
                <a:cs typeface="+mn-cs"/>
              </a:rPr>
              <a:t>As data is ingested to the bronze layer it is processed by an update policy or Event Processing in </a:t>
            </a:r>
            <a:r>
              <a:rPr kumimoji="0" lang="en-US" sz="1200" b="0" i="0" u="none" strike="noStrike" kern="1200" cap="none" spc="0" normalizeH="0" baseline="0" noProof="0" err="1">
                <a:ln>
                  <a:noFill/>
                </a:ln>
                <a:solidFill>
                  <a:srgbClr val="000000"/>
                </a:solidFill>
                <a:effectLst/>
                <a:uLnTx/>
                <a:uFillTx/>
                <a:latin typeface="Segoe Sans Text Semilight"/>
                <a:ea typeface="+mn-ea"/>
                <a:cs typeface="+mn-cs"/>
              </a:rPr>
              <a:t>Eventstream</a:t>
            </a:r>
            <a:r>
              <a:rPr kumimoji="0" lang="en-US" sz="1200" b="0" i="0" u="none" strike="noStrike" kern="1200" cap="none" spc="0" normalizeH="0" baseline="0" noProof="0">
                <a:ln>
                  <a:noFill/>
                </a:ln>
                <a:solidFill>
                  <a:srgbClr val="000000"/>
                </a:solidFill>
                <a:effectLst/>
                <a:uLnTx/>
                <a:uFillTx/>
                <a:latin typeface="Segoe Sans Text Semilight"/>
                <a:ea typeface="+mn-ea"/>
                <a:cs typeface="+mn-cs"/>
              </a:rPr>
              <a:t> and lands into the silver table</a:t>
            </a:r>
          </a:p>
          <a:p>
            <a:pPr marL="234950" marR="0" lvl="0" indent="-2349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Text Semilight"/>
                <a:ea typeface="+mn-ea"/>
                <a:cs typeface="+mn-cs"/>
              </a:rPr>
              <a:t>Update policies allow you to transform and enrich the data on a continuous basis</a:t>
            </a:r>
          </a:p>
          <a:p>
            <a:pPr marL="234950" marR="0" lvl="0" indent="-2349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Text Semilight"/>
                <a:ea typeface="+mn-ea"/>
                <a:cs typeface="+mn-cs"/>
              </a:rPr>
              <a:t>After being transformed and enriched the data is continuously deduped via a materialized view</a:t>
            </a:r>
          </a:p>
        </p:txBody>
      </p:sp>
      <p:sp>
        <p:nvSpPr>
          <p:cNvPr id="17" name="Rectangle: Rounded Corners 16">
            <a:extLst>
              <a:ext uri="{FF2B5EF4-FFF2-40B4-BE49-F238E27FC236}">
                <a16:creationId xmlns:a16="http://schemas.microsoft.com/office/drawing/2014/main" id="{D20D5A90-2DD9-7D9D-3053-85DE98B92395}"/>
              </a:ext>
            </a:extLst>
          </p:cNvPr>
          <p:cNvSpPr/>
          <p:nvPr/>
        </p:nvSpPr>
        <p:spPr>
          <a:xfrm>
            <a:off x="6228116" y="1150224"/>
            <a:ext cx="2524125" cy="4587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mj-lt"/>
                <a:ea typeface="+mn-ea"/>
                <a:cs typeface="Segoe Sans Display Semibold" pitchFamily="2" charset="0"/>
              </a:rPr>
              <a:t>Gold Layer</a:t>
            </a:r>
          </a:p>
        </p:txBody>
      </p:sp>
      <p:sp>
        <p:nvSpPr>
          <p:cNvPr id="18" name="TextBox 17">
            <a:extLst>
              <a:ext uri="{FF2B5EF4-FFF2-40B4-BE49-F238E27FC236}">
                <a16:creationId xmlns:a16="http://schemas.microsoft.com/office/drawing/2014/main" id="{89785987-60D3-E56A-19F7-F6FF533FDFA0}"/>
              </a:ext>
            </a:extLst>
          </p:cNvPr>
          <p:cNvSpPr txBox="1"/>
          <p:nvPr/>
        </p:nvSpPr>
        <p:spPr>
          <a:xfrm>
            <a:off x="6267046" y="1689726"/>
            <a:ext cx="2448000" cy="1631216"/>
          </a:xfrm>
          <a:prstGeom prst="rect">
            <a:avLst/>
          </a:prstGeom>
          <a:noFill/>
        </p:spPr>
        <p:txBody>
          <a:bodyPr wrap="square" lIns="0" tIns="0" rIns="0" bIns="0" anchor="t">
            <a:spAutoFit/>
          </a:bodyPr>
          <a:lstStyle/>
          <a:p>
            <a:pPr marL="234950" marR="0" lvl="0" indent="-2349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a:solidFill>
                  <a:srgbClr val="000000"/>
                </a:solidFill>
                <a:latin typeface="Segoe Sans Text Semilight"/>
              </a:rPr>
              <a:t>Continuously</a:t>
            </a:r>
            <a:r>
              <a:rPr kumimoji="0" lang="en-US" sz="1200" b="0" i="0" u="none" strike="noStrike" kern="1200" cap="none" spc="0" normalizeH="0" baseline="0" noProof="0">
                <a:ln>
                  <a:noFill/>
                </a:ln>
                <a:solidFill>
                  <a:srgbClr val="000000"/>
                </a:solidFill>
                <a:effectLst/>
                <a:uLnTx/>
                <a:uFillTx/>
                <a:latin typeface="Segoe Sans Text Semilight"/>
                <a:ea typeface="+mn-ea"/>
                <a:cs typeface="+mn-cs"/>
              </a:rPr>
              <a:t> aggregate data as it arrives</a:t>
            </a:r>
          </a:p>
          <a:p>
            <a:pPr marL="234950" marR="0" lvl="0" indent="-2349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Text Semilight"/>
                <a:ea typeface="+mn-ea"/>
                <a:cs typeface="+mn-cs"/>
              </a:rPr>
              <a:t>Automatically handles late arriving data </a:t>
            </a:r>
            <a:endParaRPr lang="en-US" sz="1200" b="0" i="0" u="none" strike="noStrike" kern="1200" cap="none" spc="0" normalizeH="0" baseline="0" noProof="0">
              <a:ln>
                <a:noFill/>
              </a:ln>
              <a:solidFill>
                <a:srgbClr val="000000"/>
              </a:solidFill>
              <a:effectLst/>
              <a:uLnTx/>
              <a:uFillTx/>
              <a:latin typeface="Segoe Sans Text Semilight"/>
              <a:cs typeface="Segoe Sans Text Semilight"/>
            </a:endParaRPr>
          </a:p>
          <a:p>
            <a:pPr marL="234950" marR="0" lvl="0" indent="-2349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Text Semilight"/>
                <a:ea typeface="+mn-ea"/>
                <a:cs typeface="+mn-cs"/>
              </a:rPr>
              <a:t>Ability to build multiple gold layer views. For example, hourly aggregates and a latest value view</a:t>
            </a:r>
            <a:endParaRPr lang="en-US" sz="1200" b="0" i="0" u="none" strike="noStrike" kern="1200" cap="none" spc="0" normalizeH="0" baseline="0" noProof="0">
              <a:ln>
                <a:noFill/>
              </a:ln>
              <a:solidFill>
                <a:srgbClr val="000000"/>
              </a:solidFill>
              <a:effectLst/>
              <a:uLnTx/>
              <a:uFillTx/>
              <a:latin typeface="Segoe Sans Text Semilight"/>
              <a:cs typeface="Segoe Sans Text Semilight"/>
            </a:endParaRPr>
          </a:p>
        </p:txBody>
      </p:sp>
      <p:sp>
        <p:nvSpPr>
          <p:cNvPr id="66" name="Rectangle: Rounded Corners 65">
            <a:extLst>
              <a:ext uri="{FF2B5EF4-FFF2-40B4-BE49-F238E27FC236}">
                <a16:creationId xmlns:a16="http://schemas.microsoft.com/office/drawing/2014/main" id="{F8A759DD-5962-9FE6-1AF5-3B2B7FF5FF53}"/>
              </a:ext>
            </a:extLst>
          </p:cNvPr>
          <p:cNvSpPr/>
          <p:nvPr/>
        </p:nvSpPr>
        <p:spPr>
          <a:xfrm>
            <a:off x="9024409" y="1150224"/>
            <a:ext cx="2524125" cy="4587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mj-lt"/>
                <a:ea typeface="+mn-ea"/>
                <a:cs typeface="Segoe Sans Display Semibold" pitchFamily="2" charset="0"/>
              </a:rPr>
              <a:t>Visualize and activate</a:t>
            </a:r>
          </a:p>
        </p:txBody>
      </p:sp>
      <p:sp>
        <p:nvSpPr>
          <p:cNvPr id="20" name="TextBox 19">
            <a:extLst>
              <a:ext uri="{FF2B5EF4-FFF2-40B4-BE49-F238E27FC236}">
                <a16:creationId xmlns:a16="http://schemas.microsoft.com/office/drawing/2014/main" id="{3EAE3DAF-14ED-469C-81A2-051D133B5631}"/>
              </a:ext>
            </a:extLst>
          </p:cNvPr>
          <p:cNvSpPr txBox="1"/>
          <p:nvPr/>
        </p:nvSpPr>
        <p:spPr>
          <a:xfrm>
            <a:off x="9063775" y="1689726"/>
            <a:ext cx="2448000" cy="1738938"/>
          </a:xfrm>
          <a:prstGeom prst="rect">
            <a:avLst/>
          </a:prstGeom>
          <a:noFill/>
        </p:spPr>
        <p:txBody>
          <a:bodyPr wrap="square" lIns="0" tIns="0" rIns="0" bIns="0">
            <a:spAutoFit/>
          </a:bodyPr>
          <a:lstStyle/>
          <a:p>
            <a:pPr marL="234950" marR="0" lvl="0" indent="-2349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Text Semilight"/>
                <a:ea typeface="+mn-ea"/>
                <a:cs typeface="+mn-cs"/>
              </a:rPr>
              <a:t>Performance of </a:t>
            </a:r>
            <a:r>
              <a:rPr kumimoji="0" lang="en-US" sz="1200" b="0" i="0" u="none" strike="noStrike" kern="1200" cap="none" spc="0" normalizeH="0" baseline="0" noProof="0" err="1">
                <a:ln>
                  <a:noFill/>
                </a:ln>
                <a:solidFill>
                  <a:srgbClr val="000000"/>
                </a:solidFill>
                <a:effectLst/>
                <a:uLnTx/>
                <a:uFillTx/>
                <a:latin typeface="Segoe Sans Text Semilight"/>
                <a:ea typeface="+mn-ea"/>
                <a:cs typeface="+mn-cs"/>
              </a:rPr>
              <a:t>Eventhouse</a:t>
            </a:r>
            <a:r>
              <a:rPr kumimoji="0" lang="en-US" sz="1200" b="0" i="0" u="none" strike="noStrike" kern="1200" cap="none" spc="0" normalizeH="0" baseline="0" noProof="0">
                <a:ln>
                  <a:noFill/>
                </a:ln>
                <a:solidFill>
                  <a:srgbClr val="000000"/>
                </a:solidFill>
                <a:effectLst/>
                <a:uLnTx/>
                <a:uFillTx/>
                <a:latin typeface="Segoe Sans Text Semilight"/>
                <a:ea typeface="+mn-ea"/>
                <a:cs typeface="+mn-cs"/>
              </a:rPr>
              <a:t> allows utilize both the deduped view for granular queries and the aggregate view for broader queries</a:t>
            </a:r>
          </a:p>
          <a:p>
            <a:pPr marL="234950" marR="0" lvl="0" indent="-2349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Text Semilight"/>
                <a:ea typeface="+mn-ea"/>
                <a:cs typeface="+mn-cs"/>
              </a:rPr>
              <a:t>Reflex allow you to react in real time as both the </a:t>
            </a:r>
            <a:r>
              <a:rPr kumimoji="0" lang="en-US" sz="1200" b="0" i="0" u="none" strike="noStrike" kern="1200" cap="none" spc="0" normalizeH="0" baseline="0" noProof="0" err="1">
                <a:ln>
                  <a:noFill/>
                </a:ln>
                <a:solidFill>
                  <a:srgbClr val="000000"/>
                </a:solidFill>
                <a:effectLst/>
                <a:uLnTx/>
                <a:uFillTx/>
                <a:latin typeface="Segoe Sans Text Semilight"/>
                <a:ea typeface="+mn-ea"/>
                <a:cs typeface="+mn-cs"/>
              </a:rPr>
              <a:t>dedup</a:t>
            </a:r>
            <a:r>
              <a:rPr kumimoji="0" lang="en-US" sz="1200" b="0" i="0" u="none" strike="noStrike" kern="1200" cap="none" spc="0" normalizeH="0" baseline="0" noProof="0">
                <a:ln>
                  <a:noFill/>
                </a:ln>
                <a:solidFill>
                  <a:srgbClr val="000000"/>
                </a:solidFill>
                <a:effectLst/>
                <a:uLnTx/>
                <a:uFillTx/>
                <a:latin typeface="Segoe Sans Text Semilight"/>
                <a:ea typeface="+mn-ea"/>
                <a:cs typeface="+mn-cs"/>
              </a:rPr>
              <a:t> and aggregation is happening immediately</a:t>
            </a:r>
          </a:p>
        </p:txBody>
      </p:sp>
      <p:sp>
        <p:nvSpPr>
          <p:cNvPr id="105" name="Rectangle: Rounded Corners 104">
            <a:extLst>
              <a:ext uri="{FF2B5EF4-FFF2-40B4-BE49-F238E27FC236}">
                <a16:creationId xmlns:a16="http://schemas.microsoft.com/office/drawing/2014/main" id="{69FBCBEE-4659-BD4C-7E7E-6857216C3FBC}"/>
              </a:ext>
            </a:extLst>
          </p:cNvPr>
          <p:cNvSpPr/>
          <p:nvPr/>
        </p:nvSpPr>
        <p:spPr>
          <a:xfrm>
            <a:off x="687080" y="3265514"/>
            <a:ext cx="1337565" cy="2630036"/>
          </a:xfrm>
          <a:prstGeom prst="roundRect">
            <a:avLst>
              <a:gd name="adj" fmla="val 4287"/>
            </a:avLst>
          </a:prstGeom>
          <a:gradFill>
            <a:gsLst>
              <a:gs pos="56000">
                <a:schemeClr val="bg1">
                  <a:lumMod val="98000"/>
                </a:schemeClr>
              </a:gs>
              <a:gs pos="0">
                <a:schemeClr val="bg1">
                  <a:lumMod val="90000"/>
                  <a:alpha val="0"/>
                </a:schemeClr>
              </a:gs>
            </a:gsLst>
            <a:lin ang="5400000" scaled="1"/>
          </a:gradFill>
          <a:ln w="6350">
            <a:gradFill>
              <a:gsLst>
                <a:gs pos="56000">
                  <a:schemeClr val="bg2">
                    <a:lumMod val="85000"/>
                  </a:schemeClr>
                </a:gs>
                <a:gs pos="13000">
                  <a:schemeClr val="bg2">
                    <a:lumMod val="85000"/>
                    <a:alpha val="0"/>
                  </a:schemeClr>
                </a:gs>
              </a:gsLst>
              <a:lin ang="5400000" scaled="0"/>
            </a:grad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32472" fontAlgn="base">
              <a:spcBef>
                <a:spcPct val="0"/>
              </a:spcBef>
            </a:pPr>
            <a:endParaRPr lang="en-US" sz="1100">
              <a:solidFill>
                <a:srgbClr val="225B61"/>
              </a:solidFill>
              <a:latin typeface="Segoe Sans Display Semibold" pitchFamily="2" charset="0"/>
              <a:cs typeface="Segoe Sans Display Semibold" pitchFamily="2" charset="0"/>
            </a:endParaRPr>
          </a:p>
        </p:txBody>
      </p:sp>
      <p:cxnSp>
        <p:nvCxnSpPr>
          <p:cNvPr id="110" name="Straight Arrow Connector 109">
            <a:extLst>
              <a:ext uri="{FF2B5EF4-FFF2-40B4-BE49-F238E27FC236}">
                <a16:creationId xmlns:a16="http://schemas.microsoft.com/office/drawing/2014/main" id="{1A8271CE-326D-65BA-6C9A-EECB99C89758}"/>
              </a:ext>
            </a:extLst>
          </p:cNvPr>
          <p:cNvCxnSpPr>
            <a:cxnSpLocks/>
          </p:cNvCxnSpPr>
          <p:nvPr/>
        </p:nvCxnSpPr>
        <p:spPr>
          <a:xfrm flipV="1">
            <a:off x="7877331" y="4476939"/>
            <a:ext cx="1256687" cy="7951"/>
          </a:xfrm>
          <a:prstGeom prst="straightConnector1">
            <a:avLst/>
          </a:prstGeom>
          <a:ln>
            <a:solidFill>
              <a:schemeClr val="tx1"/>
            </a:solidFill>
            <a:headEnd type="arrow" w="lg" len="med"/>
            <a:tailEnd type="none" w="lg" len="lg"/>
          </a:ln>
        </p:spPr>
        <p:style>
          <a:lnRef idx="1">
            <a:schemeClr val="accent1"/>
          </a:lnRef>
          <a:fillRef idx="0">
            <a:schemeClr val="accent1"/>
          </a:fillRef>
          <a:effectRef idx="0">
            <a:schemeClr val="accent1"/>
          </a:effectRef>
          <a:fontRef idx="minor">
            <a:schemeClr val="tx1"/>
          </a:fontRef>
        </p:style>
      </p:cxnSp>
      <p:sp>
        <p:nvSpPr>
          <p:cNvPr id="70" name="Rectangle: Rounded Corners 69">
            <a:extLst>
              <a:ext uri="{FF2B5EF4-FFF2-40B4-BE49-F238E27FC236}">
                <a16:creationId xmlns:a16="http://schemas.microsoft.com/office/drawing/2014/main" id="{B17ECB9D-EC79-57B3-5EF1-5E5DABA314B4}"/>
              </a:ext>
            </a:extLst>
          </p:cNvPr>
          <p:cNvSpPr/>
          <p:nvPr/>
        </p:nvSpPr>
        <p:spPr>
          <a:xfrm>
            <a:off x="9251950" y="4183922"/>
            <a:ext cx="908049" cy="720724"/>
          </a:xfrm>
          <a:prstGeom prst="roundRect">
            <a:avLst>
              <a:gd name="adj" fmla="val 7292"/>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rgbClr val="FFF7F3"/>
              </a:solidFill>
              <a:latin typeface="Segoe Sans Text"/>
              <a:cs typeface="Segoe UI" panose="020B0502040204020203" pitchFamily="34" charset="0"/>
            </a:endParaRPr>
          </a:p>
        </p:txBody>
      </p:sp>
      <p:sp>
        <p:nvSpPr>
          <p:cNvPr id="72" name="Rectangle: Rounded Corners 71">
            <a:extLst>
              <a:ext uri="{FF2B5EF4-FFF2-40B4-BE49-F238E27FC236}">
                <a16:creationId xmlns:a16="http://schemas.microsoft.com/office/drawing/2014/main" id="{278F7EE0-6DFE-9B2A-4896-2B776847E160}"/>
              </a:ext>
            </a:extLst>
          </p:cNvPr>
          <p:cNvSpPr/>
          <p:nvPr/>
        </p:nvSpPr>
        <p:spPr>
          <a:xfrm>
            <a:off x="10401504" y="4183922"/>
            <a:ext cx="908049" cy="720724"/>
          </a:xfrm>
          <a:prstGeom prst="roundRect">
            <a:avLst>
              <a:gd name="adj" fmla="val 7292"/>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rgbClr val="FFF7F3"/>
              </a:solidFill>
              <a:latin typeface="Segoe Sans Text"/>
              <a:cs typeface="Segoe UI" panose="020B0502040204020203" pitchFamily="34" charset="0"/>
            </a:endParaRPr>
          </a:p>
        </p:txBody>
      </p:sp>
      <p:sp>
        <p:nvSpPr>
          <p:cNvPr id="74" name="Rectangle: Rounded Corners 73">
            <a:extLst>
              <a:ext uri="{FF2B5EF4-FFF2-40B4-BE49-F238E27FC236}">
                <a16:creationId xmlns:a16="http://schemas.microsoft.com/office/drawing/2014/main" id="{206BCF8C-7F9E-5B4A-CB47-FEB415D0622B}"/>
              </a:ext>
            </a:extLst>
          </p:cNvPr>
          <p:cNvSpPr/>
          <p:nvPr/>
        </p:nvSpPr>
        <p:spPr>
          <a:xfrm>
            <a:off x="9251950" y="5039788"/>
            <a:ext cx="908049" cy="720724"/>
          </a:xfrm>
          <a:prstGeom prst="roundRect">
            <a:avLst>
              <a:gd name="adj" fmla="val 7292"/>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rgbClr val="FFF7F3"/>
              </a:solidFill>
              <a:latin typeface="Segoe Sans Text"/>
              <a:cs typeface="Segoe UI" panose="020B0502040204020203" pitchFamily="34" charset="0"/>
            </a:endParaRPr>
          </a:p>
        </p:txBody>
      </p:sp>
      <p:sp>
        <p:nvSpPr>
          <p:cNvPr id="97" name="Text Placeholder 2">
            <a:extLst>
              <a:ext uri="{FF2B5EF4-FFF2-40B4-BE49-F238E27FC236}">
                <a16:creationId xmlns:a16="http://schemas.microsoft.com/office/drawing/2014/main" id="{8161567B-6802-8205-2E41-49D1D4B62DF1}"/>
              </a:ext>
            </a:extLst>
          </p:cNvPr>
          <p:cNvSpPr txBox="1">
            <a:spLocks/>
          </p:cNvSpPr>
          <p:nvPr/>
        </p:nvSpPr>
        <p:spPr>
          <a:xfrm>
            <a:off x="9340324" y="5554514"/>
            <a:ext cx="731301" cy="153888"/>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000">
                <a:latin typeface="Segoe Sans Display Semibold"/>
                <a:cs typeface="Segoe Sans Display Semibold"/>
              </a:rPr>
              <a:t>Dashboard</a:t>
            </a:r>
          </a:p>
        </p:txBody>
      </p:sp>
      <p:pic>
        <p:nvPicPr>
          <p:cNvPr id="99" name="Picture 4">
            <a:extLst>
              <a:ext uri="{FF2B5EF4-FFF2-40B4-BE49-F238E27FC236}">
                <a16:creationId xmlns:a16="http://schemas.microsoft.com/office/drawing/2014/main" id="{FD645DAB-D255-CF92-4C19-084A5FD7FF4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0519" y="5071722"/>
            <a:ext cx="490910" cy="490908"/>
          </a:xfrm>
          <a:prstGeom prst="rect">
            <a:avLst/>
          </a:prstGeom>
          <a:noFill/>
          <a:extLst>
            <a:ext uri="{909E8E84-426E-40DD-AFC4-6F175D3DCCD1}">
              <a14:hiddenFill xmlns:a14="http://schemas.microsoft.com/office/drawing/2010/main">
                <a:solidFill>
                  <a:srgbClr val="FFFFFF"/>
                </a:solidFill>
              </a14:hiddenFill>
            </a:ext>
          </a:extLst>
        </p:spPr>
      </p:pic>
      <p:cxnSp>
        <p:nvCxnSpPr>
          <p:cNvPr id="113" name="Straight Arrow Connector 112">
            <a:extLst>
              <a:ext uri="{FF2B5EF4-FFF2-40B4-BE49-F238E27FC236}">
                <a16:creationId xmlns:a16="http://schemas.microsoft.com/office/drawing/2014/main" id="{12113AE3-ED43-80A3-5745-236EA03B7AD2}"/>
              </a:ext>
            </a:extLst>
          </p:cNvPr>
          <p:cNvCxnSpPr>
            <a:cxnSpLocks/>
            <a:stCxn id="70" idx="3"/>
          </p:cNvCxnSpPr>
          <p:nvPr/>
        </p:nvCxnSpPr>
        <p:spPr>
          <a:xfrm>
            <a:off x="10159999" y="4544284"/>
            <a:ext cx="241505" cy="0"/>
          </a:xfrm>
          <a:prstGeom prst="straightConnector1">
            <a:avLst/>
          </a:prstGeom>
          <a:ln>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2113AE3-ED43-80A3-5745-236EA03B7AD2}"/>
              </a:ext>
            </a:extLst>
          </p:cNvPr>
          <p:cNvCxnSpPr>
            <a:cxnSpLocks/>
          </p:cNvCxnSpPr>
          <p:nvPr/>
        </p:nvCxnSpPr>
        <p:spPr>
          <a:xfrm>
            <a:off x="10159999" y="4811904"/>
            <a:ext cx="241505" cy="0"/>
          </a:xfrm>
          <a:prstGeom prst="straightConnector1">
            <a:avLst/>
          </a:prstGeom>
          <a:ln>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8B789800-162D-B631-62C7-9EF3F3BBB168}"/>
              </a:ext>
            </a:extLst>
          </p:cNvPr>
          <p:cNvSpPr txBox="1">
            <a:spLocks/>
          </p:cNvSpPr>
          <p:nvPr/>
        </p:nvSpPr>
        <p:spPr>
          <a:xfrm>
            <a:off x="856511" y="3856366"/>
            <a:ext cx="439223" cy="153888"/>
          </a:xfrm>
          <a:prstGeom prst="rect">
            <a:avLst/>
          </a:prstGeom>
        </p:spPr>
        <p:txBody>
          <a:bodyPr wrap="non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Sans Text Semilight"/>
                <a:ea typeface="+mn-ea"/>
                <a:cs typeface="Segoe Sans Text" pitchFamily="2" charset="0"/>
              </a:rPr>
              <a:t>IoT Hub</a:t>
            </a:r>
          </a:p>
        </p:txBody>
      </p:sp>
      <p:pic>
        <p:nvPicPr>
          <p:cNvPr id="22" name="Graphic 21">
            <a:extLst>
              <a:ext uri="{FF2B5EF4-FFF2-40B4-BE49-F238E27FC236}">
                <a16:creationId xmlns:a16="http://schemas.microsoft.com/office/drawing/2014/main" id="{3177BF4E-48DE-E2F4-D949-E7D188E3BCE0}"/>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2447" y="4197539"/>
            <a:ext cx="387350" cy="387350"/>
          </a:xfrm>
          <a:prstGeom prst="rect">
            <a:avLst/>
          </a:prstGeom>
        </p:spPr>
      </p:pic>
      <p:sp>
        <p:nvSpPr>
          <p:cNvPr id="23" name="Text Placeholder 2">
            <a:extLst>
              <a:ext uri="{FF2B5EF4-FFF2-40B4-BE49-F238E27FC236}">
                <a16:creationId xmlns:a16="http://schemas.microsoft.com/office/drawing/2014/main" id="{DED48BB9-60E5-59AC-1BA2-DB145285B764}"/>
              </a:ext>
            </a:extLst>
          </p:cNvPr>
          <p:cNvSpPr txBox="1">
            <a:spLocks/>
          </p:cNvSpPr>
          <p:nvPr/>
        </p:nvSpPr>
        <p:spPr>
          <a:xfrm>
            <a:off x="770750" y="4601747"/>
            <a:ext cx="610744" cy="307777"/>
          </a:xfrm>
          <a:prstGeom prst="rect">
            <a:avLst/>
          </a:prstGeom>
        </p:spPr>
        <p:txBody>
          <a:bodyPr wrap="non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Sans Text Semilight"/>
                <a:ea typeface="+mn-ea"/>
                <a:cs typeface="Segoe Sans Text" pitchFamily="2" charset="0"/>
              </a:rPr>
              <a:t>Azure IoT</a:t>
            </a:r>
            <a:br>
              <a:rPr kumimoji="0" lang="en-US" sz="1000" b="0" i="0" u="none" strike="noStrike" kern="1200" cap="none" spc="0" normalizeH="0" baseline="0" noProof="0">
                <a:ln>
                  <a:noFill/>
                </a:ln>
                <a:solidFill>
                  <a:srgbClr val="000000"/>
                </a:solidFill>
                <a:effectLst/>
                <a:uLnTx/>
                <a:uFillTx/>
                <a:latin typeface="Segoe Sans Text Semilight"/>
                <a:ea typeface="+mn-ea"/>
                <a:cs typeface="Segoe Sans Text" pitchFamily="2" charset="0"/>
              </a:rPr>
            </a:br>
            <a:r>
              <a:rPr kumimoji="0" lang="en-US" sz="1000" b="0" i="0" u="none" strike="noStrike" kern="1200" cap="none" spc="0" normalizeH="0" baseline="0" noProof="0">
                <a:ln>
                  <a:noFill/>
                </a:ln>
                <a:solidFill>
                  <a:srgbClr val="000000"/>
                </a:solidFill>
                <a:effectLst/>
                <a:uLnTx/>
                <a:uFillTx/>
                <a:latin typeface="Segoe Sans Text Semilight"/>
                <a:ea typeface="+mn-ea"/>
                <a:cs typeface="Segoe Sans Text" pitchFamily="2" charset="0"/>
              </a:rPr>
              <a:t>Operations</a:t>
            </a:r>
          </a:p>
        </p:txBody>
      </p:sp>
      <p:sp>
        <p:nvSpPr>
          <p:cNvPr id="24" name="Text Placeholder 2">
            <a:extLst>
              <a:ext uri="{FF2B5EF4-FFF2-40B4-BE49-F238E27FC236}">
                <a16:creationId xmlns:a16="http://schemas.microsoft.com/office/drawing/2014/main" id="{756DFE96-E366-BA76-B5B8-44DC39CB54F5}"/>
              </a:ext>
            </a:extLst>
          </p:cNvPr>
          <p:cNvSpPr txBox="1">
            <a:spLocks/>
          </p:cNvSpPr>
          <p:nvPr/>
        </p:nvSpPr>
        <p:spPr>
          <a:xfrm>
            <a:off x="960706" y="5488316"/>
            <a:ext cx="230832" cy="169277"/>
          </a:xfrm>
          <a:prstGeom prst="rect">
            <a:avLst/>
          </a:prstGeom>
        </p:spPr>
        <p:txBody>
          <a:bodyPr wrap="non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Sans Text Semilight"/>
                <a:ea typeface="+mn-ea"/>
                <a:cs typeface="Segoe Sans Text" pitchFamily="2" charset="0"/>
              </a:rPr>
              <a:t>ERP</a:t>
            </a:r>
          </a:p>
        </p:txBody>
      </p:sp>
      <p:sp>
        <p:nvSpPr>
          <p:cNvPr id="31" name="Text Placeholder 2">
            <a:extLst>
              <a:ext uri="{FF2B5EF4-FFF2-40B4-BE49-F238E27FC236}">
                <a16:creationId xmlns:a16="http://schemas.microsoft.com/office/drawing/2014/main" id="{9E138072-FBFA-F4F2-49AD-0443EAAB9653}"/>
              </a:ext>
            </a:extLst>
          </p:cNvPr>
          <p:cNvSpPr txBox="1">
            <a:spLocks/>
          </p:cNvSpPr>
          <p:nvPr/>
        </p:nvSpPr>
        <p:spPr>
          <a:xfrm>
            <a:off x="2526157" y="4672821"/>
            <a:ext cx="731301" cy="30777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000">
                <a:latin typeface="Segoe Sans Display Semibold"/>
                <a:cs typeface="Segoe Sans Display Semibold"/>
              </a:rPr>
              <a:t>Bronze Table</a:t>
            </a:r>
          </a:p>
        </p:txBody>
      </p:sp>
      <p:pic>
        <p:nvPicPr>
          <p:cNvPr id="115" name="Graphic 114" descr="Icon of IoT">
            <a:extLst>
              <a:ext uri="{FF2B5EF4-FFF2-40B4-BE49-F238E27FC236}">
                <a16:creationId xmlns:a16="http://schemas.microsoft.com/office/drawing/2014/main" id="{98021C49-BA6E-A0A1-4E6F-5173A710ABD0}"/>
              </a:ext>
            </a:extLst>
          </p:cNvPr>
          <p:cNvPicPr>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0113" y="3485809"/>
            <a:ext cx="352018" cy="352018"/>
          </a:xfrm>
          <a:prstGeom prst="rect">
            <a:avLst/>
          </a:prstGeom>
        </p:spPr>
      </p:pic>
      <p:sp>
        <p:nvSpPr>
          <p:cNvPr id="116" name="circle_2" title="Icon of three circles overlappping to make a venn diagram">
            <a:extLst>
              <a:ext uri="{FF2B5EF4-FFF2-40B4-BE49-F238E27FC236}">
                <a16:creationId xmlns:a16="http://schemas.microsoft.com/office/drawing/2014/main" id="{62BA3C58-586C-8A38-6124-9270AE955AFA}"/>
              </a:ext>
            </a:extLst>
          </p:cNvPr>
          <p:cNvSpPr>
            <a:spLocks noChangeAspect="1" noEditPoints="1"/>
          </p:cNvSpPr>
          <p:nvPr/>
        </p:nvSpPr>
        <p:spPr bwMode="auto">
          <a:xfrm>
            <a:off x="928688" y="5165537"/>
            <a:ext cx="294868" cy="278486"/>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8D3"/>
              </a:solidFill>
              <a:effectLst/>
              <a:uLnTx/>
              <a:uFillTx/>
              <a:latin typeface="Segoe Sans Text Semilight"/>
              <a:ea typeface="+mn-ea"/>
              <a:cs typeface="+mn-cs"/>
            </a:endParaRPr>
          </a:p>
        </p:txBody>
      </p:sp>
      <p:cxnSp>
        <p:nvCxnSpPr>
          <p:cNvPr id="106" name="Straight Arrow Connector 105">
            <a:extLst>
              <a:ext uri="{FF2B5EF4-FFF2-40B4-BE49-F238E27FC236}">
                <a16:creationId xmlns:a16="http://schemas.microsoft.com/office/drawing/2014/main" id="{7C45D665-0A0F-CA0E-F072-73126B570763}"/>
              </a:ext>
            </a:extLst>
          </p:cNvPr>
          <p:cNvCxnSpPr>
            <a:cxnSpLocks/>
          </p:cNvCxnSpPr>
          <p:nvPr/>
        </p:nvCxnSpPr>
        <p:spPr>
          <a:xfrm>
            <a:off x="3248829" y="4484890"/>
            <a:ext cx="696474" cy="0"/>
          </a:xfrm>
          <a:prstGeom prst="straightConnector1">
            <a:avLst/>
          </a:prstGeom>
          <a:ln>
            <a:solidFill>
              <a:schemeClr val="bg1">
                <a:lumMod val="50000"/>
                <a:lumOff val="50000"/>
              </a:schemeClr>
            </a:solidFill>
            <a:tailEnd type="arrow" w="lg" len="med"/>
          </a:ln>
        </p:spPr>
        <p:style>
          <a:lnRef idx="1">
            <a:schemeClr val="accent1"/>
          </a:lnRef>
          <a:fillRef idx="0">
            <a:schemeClr val="accent1"/>
          </a:fillRef>
          <a:effectRef idx="0">
            <a:schemeClr val="accent1"/>
          </a:effectRef>
          <a:fontRef idx="minor">
            <a:schemeClr val="tx1"/>
          </a:fontRef>
        </p:style>
      </p:cxnSp>
      <p:pic>
        <p:nvPicPr>
          <p:cNvPr id="29" name="Picture 28" descr="Data Factory Logo">
            <a:extLst>
              <a:ext uri="{FF2B5EF4-FFF2-40B4-BE49-F238E27FC236}">
                <a16:creationId xmlns:a16="http://schemas.microsoft.com/office/drawing/2014/main" id="{B7333002-1309-2633-FF46-C4027DF7A81C}"/>
              </a:ext>
            </a:extLst>
          </p:cNvPr>
          <p:cNvPicPr>
            <a:picLocks noChangeAspect="1"/>
          </p:cNvPicPr>
          <p:nvPr/>
        </p:nvPicPr>
        <p:blipFill>
          <a:blip r:embed="rId8"/>
          <a:srcRect/>
          <a:stretch/>
        </p:blipFill>
        <p:spPr>
          <a:xfrm>
            <a:off x="1391312" y="3799205"/>
            <a:ext cx="335634" cy="336290"/>
          </a:xfrm>
          <a:prstGeom prst="rect">
            <a:avLst/>
          </a:prstGeom>
        </p:spPr>
      </p:pic>
      <p:sp>
        <p:nvSpPr>
          <p:cNvPr id="71" name="Text Placeholder 2">
            <a:extLst>
              <a:ext uri="{FF2B5EF4-FFF2-40B4-BE49-F238E27FC236}">
                <a16:creationId xmlns:a16="http://schemas.microsoft.com/office/drawing/2014/main" id="{EC1D3544-9548-372E-0688-26B26CD2A971}"/>
              </a:ext>
            </a:extLst>
          </p:cNvPr>
          <p:cNvSpPr txBox="1">
            <a:spLocks/>
          </p:cNvSpPr>
          <p:nvPr/>
        </p:nvSpPr>
        <p:spPr>
          <a:xfrm>
            <a:off x="1393116" y="4236136"/>
            <a:ext cx="432812" cy="153888"/>
          </a:xfrm>
          <a:prstGeom prst="rect">
            <a:avLst/>
          </a:prstGeom>
        </p:spPr>
        <p:txBody>
          <a:bodyPr wrap="non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Sans Text Semilight"/>
                <a:ea typeface="+mn-ea"/>
                <a:cs typeface="Segoe Sans Text"/>
              </a:rPr>
              <a:t>Pipeline</a:t>
            </a:r>
            <a:endParaRPr kumimoji="0" lang="en-US" sz="1000" b="0" i="0" u="none" strike="noStrike" kern="1200" cap="none" spc="0" normalizeH="0" baseline="0" noProof="0">
              <a:ln>
                <a:noFill/>
              </a:ln>
              <a:solidFill>
                <a:srgbClr val="000000"/>
              </a:solidFill>
              <a:effectLst/>
              <a:uLnTx/>
              <a:uFillTx/>
              <a:latin typeface="Segoe Sans Text Semilight"/>
              <a:ea typeface="+mn-ea"/>
              <a:cs typeface="Segoe Sans Text" pitchFamily="2" charset="0"/>
            </a:endParaRPr>
          </a:p>
        </p:txBody>
      </p:sp>
      <p:pic>
        <p:nvPicPr>
          <p:cNvPr id="93" name="Picture 2" descr="A white and pink logo&#10;&#10;Description automatically generated">
            <a:extLst>
              <a:ext uri="{FF2B5EF4-FFF2-40B4-BE49-F238E27FC236}">
                <a16:creationId xmlns:a16="http://schemas.microsoft.com/office/drawing/2014/main" id="{FACC869B-4025-4DB2-A28A-3AEE6227308E}"/>
              </a:ext>
              <a:ext uri="{C183D7F6-B498-43B3-948B-1728B52AA6E4}">
                <adec:decorative xmlns:adec="http://schemas.microsoft.com/office/drawing/2017/decorative" val="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9713" y="4732720"/>
            <a:ext cx="440433" cy="440433"/>
          </a:xfrm>
          <a:prstGeom prst="rect">
            <a:avLst/>
          </a:prstGeom>
          <a:noFill/>
          <a:extLst>
            <a:ext uri="{909E8E84-426E-40DD-AFC4-6F175D3DCCD1}">
              <a14:hiddenFill xmlns:a14="http://schemas.microsoft.com/office/drawing/2010/main">
                <a:solidFill>
                  <a:srgbClr val="FFFFFF"/>
                </a:solidFill>
              </a14:hiddenFill>
            </a:ext>
          </a:extLst>
        </p:spPr>
      </p:pic>
      <p:sp>
        <p:nvSpPr>
          <p:cNvPr id="103" name="Text Placeholder 2">
            <a:extLst>
              <a:ext uri="{FF2B5EF4-FFF2-40B4-BE49-F238E27FC236}">
                <a16:creationId xmlns:a16="http://schemas.microsoft.com/office/drawing/2014/main" id="{3813B2C6-6582-4F78-8E0B-82FCE2C921E1}"/>
              </a:ext>
            </a:extLst>
          </p:cNvPr>
          <p:cNvSpPr txBox="1">
            <a:spLocks/>
          </p:cNvSpPr>
          <p:nvPr/>
        </p:nvSpPr>
        <p:spPr>
          <a:xfrm>
            <a:off x="1309762" y="5176345"/>
            <a:ext cx="673262" cy="153888"/>
          </a:xfrm>
          <a:prstGeom prst="rect">
            <a:avLst/>
          </a:prstGeom>
        </p:spPr>
        <p:txBody>
          <a:bodyPr wrap="non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err="1">
                <a:ln>
                  <a:noFill/>
                </a:ln>
                <a:solidFill>
                  <a:srgbClr val="000000"/>
                </a:solidFill>
                <a:effectLst/>
                <a:uLnTx/>
                <a:uFillTx/>
                <a:latin typeface="Segoe Sans Text Semilight"/>
                <a:ea typeface="+mn-ea"/>
                <a:cs typeface="Segoe Sans Text"/>
              </a:rPr>
              <a:t>Eventstream</a:t>
            </a:r>
            <a:endParaRPr kumimoji="0" lang="en-US" sz="1000" b="0" i="0" u="none" strike="noStrike" kern="1200" cap="none" spc="0" normalizeH="0" baseline="0" noProof="0">
              <a:ln>
                <a:noFill/>
              </a:ln>
              <a:solidFill>
                <a:srgbClr val="000000"/>
              </a:solidFill>
              <a:effectLst/>
              <a:uLnTx/>
              <a:uFillTx/>
              <a:latin typeface="Segoe Sans Text Semilight"/>
              <a:ea typeface="+mn-ea"/>
              <a:cs typeface="Segoe Sans Text" pitchFamily="2" charset="0"/>
            </a:endParaRPr>
          </a:p>
        </p:txBody>
      </p:sp>
      <p:pic>
        <p:nvPicPr>
          <p:cNvPr id="1026" name="Picture 2">
            <a:extLst>
              <a:ext uri="{FF2B5EF4-FFF2-40B4-BE49-F238E27FC236}">
                <a16:creationId xmlns:a16="http://schemas.microsoft.com/office/drawing/2014/main" id="{B89F77AA-E4CE-53FB-37A9-FA6534977B9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91699" y="4237467"/>
            <a:ext cx="421011" cy="421011"/>
          </a:xfrm>
          <a:prstGeom prst="rect">
            <a:avLst/>
          </a:prstGeom>
          <a:noFill/>
          <a:extLst>
            <a:ext uri="{909E8E84-426E-40DD-AFC4-6F175D3DCCD1}">
              <a14:hiddenFill xmlns:a14="http://schemas.microsoft.com/office/drawing/2010/main">
                <a:solidFill>
                  <a:srgbClr val="FFFFFF"/>
                </a:solidFill>
              </a14:hiddenFill>
            </a:ext>
          </a:extLst>
        </p:spPr>
      </p:pic>
      <p:sp>
        <p:nvSpPr>
          <p:cNvPr id="33" name="Text Placeholder 2">
            <a:extLst>
              <a:ext uri="{FF2B5EF4-FFF2-40B4-BE49-F238E27FC236}">
                <a16:creationId xmlns:a16="http://schemas.microsoft.com/office/drawing/2014/main" id="{E8C845E9-5E4F-0CED-57EA-1A114A3FF444}"/>
              </a:ext>
            </a:extLst>
          </p:cNvPr>
          <p:cNvSpPr txBox="1">
            <a:spLocks/>
          </p:cNvSpPr>
          <p:nvPr/>
        </p:nvSpPr>
        <p:spPr>
          <a:xfrm>
            <a:off x="3386964" y="4327971"/>
            <a:ext cx="437620" cy="338554"/>
          </a:xfrm>
          <a:prstGeom prst="rect">
            <a:avLst/>
          </a:prstGeom>
        </p:spPr>
        <p:txBody>
          <a:bodyPr wrap="non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Sans Text Semilight"/>
                <a:ea typeface="+mn-ea"/>
                <a:cs typeface="Segoe Sans Text" pitchFamily="2" charset="0"/>
              </a:rPr>
              <a:t>Update </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Sans Text Semilight"/>
                <a:ea typeface="+mn-ea"/>
                <a:cs typeface="Segoe Sans Text" pitchFamily="2" charset="0"/>
              </a:rPr>
              <a:t>Policy</a:t>
            </a:r>
          </a:p>
        </p:txBody>
      </p:sp>
      <p:pic>
        <p:nvPicPr>
          <p:cNvPr id="36" name="Picture 2">
            <a:extLst>
              <a:ext uri="{FF2B5EF4-FFF2-40B4-BE49-F238E27FC236}">
                <a16:creationId xmlns:a16="http://schemas.microsoft.com/office/drawing/2014/main" id="{1A61539D-B988-496D-EFA4-A5131831A4A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66292" y="4228993"/>
            <a:ext cx="421011" cy="421011"/>
          </a:xfrm>
          <a:prstGeom prst="rect">
            <a:avLst/>
          </a:prstGeom>
          <a:noFill/>
          <a:extLst>
            <a:ext uri="{909E8E84-426E-40DD-AFC4-6F175D3DCCD1}">
              <a14:hiddenFill xmlns:a14="http://schemas.microsoft.com/office/drawing/2010/main">
                <a:solidFill>
                  <a:srgbClr val="FFFFFF"/>
                </a:solidFill>
              </a14:hiddenFill>
            </a:ext>
          </a:extLst>
        </p:spPr>
      </p:pic>
      <p:sp>
        <p:nvSpPr>
          <p:cNvPr id="37" name="Text Placeholder 2">
            <a:extLst>
              <a:ext uri="{FF2B5EF4-FFF2-40B4-BE49-F238E27FC236}">
                <a16:creationId xmlns:a16="http://schemas.microsoft.com/office/drawing/2014/main" id="{59437EBA-4075-5568-352C-10B475E64D6B}"/>
              </a:ext>
            </a:extLst>
          </p:cNvPr>
          <p:cNvSpPr txBox="1">
            <a:spLocks/>
          </p:cNvSpPr>
          <p:nvPr/>
        </p:nvSpPr>
        <p:spPr>
          <a:xfrm>
            <a:off x="3937189" y="4675736"/>
            <a:ext cx="623355" cy="30777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effectLst/>
                <a:uLnTx/>
                <a:uFillTx/>
                <a:latin typeface="Segoe Sans Display Semibold"/>
                <a:ea typeface="+mn-ea"/>
                <a:cs typeface="Segoe Sans Display Semibold"/>
              </a:rPr>
              <a:t>Silver    Table</a:t>
            </a:r>
            <a:endParaRPr kumimoji="0" lang="en-US" sz="1000" b="0" i="0" u="none" strike="noStrike" kern="1200" cap="none" spc="0" normalizeH="0" baseline="0" noProof="0">
              <a:ln>
                <a:noFill/>
              </a:ln>
              <a:effectLst/>
              <a:uLnTx/>
              <a:uFillTx/>
              <a:latin typeface="Segoe Sans Display Semibold" pitchFamily="2" charset="0"/>
              <a:ea typeface="+mn-ea"/>
              <a:cs typeface="Segoe Sans Display Semibold" pitchFamily="2" charset="0"/>
            </a:endParaRPr>
          </a:p>
        </p:txBody>
      </p:sp>
      <p:cxnSp>
        <p:nvCxnSpPr>
          <p:cNvPr id="41" name="Straight Arrow Connector 40">
            <a:extLst>
              <a:ext uri="{FF2B5EF4-FFF2-40B4-BE49-F238E27FC236}">
                <a16:creationId xmlns:a16="http://schemas.microsoft.com/office/drawing/2014/main" id="{FFAB8EC0-CC98-1FD1-31BC-B15EF4B97F47}"/>
              </a:ext>
            </a:extLst>
          </p:cNvPr>
          <p:cNvCxnSpPr>
            <a:cxnSpLocks/>
          </p:cNvCxnSpPr>
          <p:nvPr/>
        </p:nvCxnSpPr>
        <p:spPr>
          <a:xfrm>
            <a:off x="4607797" y="4495989"/>
            <a:ext cx="696474" cy="0"/>
          </a:xfrm>
          <a:prstGeom prst="straightConnector1">
            <a:avLst/>
          </a:prstGeom>
          <a:ln>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43" name="Text Placeholder 2">
            <a:extLst>
              <a:ext uri="{FF2B5EF4-FFF2-40B4-BE49-F238E27FC236}">
                <a16:creationId xmlns:a16="http://schemas.microsoft.com/office/drawing/2014/main" id="{AF6B1882-086A-A652-D834-9966940D2A87}"/>
              </a:ext>
            </a:extLst>
          </p:cNvPr>
          <p:cNvSpPr txBox="1">
            <a:spLocks/>
          </p:cNvSpPr>
          <p:nvPr/>
        </p:nvSpPr>
        <p:spPr>
          <a:xfrm>
            <a:off x="4585632" y="4319924"/>
            <a:ext cx="708527" cy="338554"/>
          </a:xfrm>
          <a:prstGeom prst="rect">
            <a:avLst/>
          </a:prstGeom>
        </p:spPr>
        <p:txBody>
          <a:bodyPr wrap="non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Sans Text Semilight"/>
                <a:ea typeface="+mn-ea"/>
                <a:cs typeface="Segoe Sans Text" pitchFamily="2" charset="0"/>
              </a:rPr>
              <a:t>Materialized </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0000"/>
                </a:solidFill>
                <a:effectLst/>
                <a:uLnTx/>
                <a:uFillTx/>
                <a:latin typeface="Segoe Sans Text Semilight"/>
                <a:ea typeface="+mn-ea"/>
                <a:cs typeface="Segoe Sans Text" pitchFamily="2" charset="0"/>
              </a:rPr>
              <a:t>View</a:t>
            </a:r>
          </a:p>
        </p:txBody>
      </p:sp>
      <p:pic>
        <p:nvPicPr>
          <p:cNvPr id="44" name="Picture 2">
            <a:extLst>
              <a:ext uri="{FF2B5EF4-FFF2-40B4-BE49-F238E27FC236}">
                <a16:creationId xmlns:a16="http://schemas.microsoft.com/office/drawing/2014/main" id="{80A67648-8E61-17C2-4944-4B97D2E1A60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417901" y="4228993"/>
            <a:ext cx="421011" cy="421011"/>
          </a:xfrm>
          <a:prstGeom prst="rect">
            <a:avLst/>
          </a:prstGeom>
          <a:noFill/>
          <a:extLst>
            <a:ext uri="{909E8E84-426E-40DD-AFC4-6F175D3DCCD1}">
              <a14:hiddenFill xmlns:a14="http://schemas.microsoft.com/office/drawing/2010/main">
                <a:solidFill>
                  <a:srgbClr val="FFFFFF"/>
                </a:solidFill>
              </a14:hiddenFill>
            </a:ext>
          </a:extLst>
        </p:spPr>
      </p:pic>
      <p:sp>
        <p:nvSpPr>
          <p:cNvPr id="45" name="Text Placeholder 2">
            <a:extLst>
              <a:ext uri="{FF2B5EF4-FFF2-40B4-BE49-F238E27FC236}">
                <a16:creationId xmlns:a16="http://schemas.microsoft.com/office/drawing/2014/main" id="{4B694ED8-F5A4-D456-A2EC-060899A5AE43}"/>
              </a:ext>
            </a:extLst>
          </p:cNvPr>
          <p:cNvSpPr txBox="1">
            <a:spLocks/>
          </p:cNvSpPr>
          <p:nvPr/>
        </p:nvSpPr>
        <p:spPr>
          <a:xfrm>
            <a:off x="5281912" y="4679393"/>
            <a:ext cx="623355" cy="30777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err="1">
                <a:ln>
                  <a:noFill/>
                </a:ln>
                <a:effectLst/>
                <a:uLnTx/>
                <a:uFillTx/>
                <a:latin typeface="Segoe Sans Display Semibold"/>
                <a:ea typeface="+mn-ea"/>
                <a:cs typeface="Segoe Sans Display Semibold"/>
              </a:rPr>
              <a:t>Dedup</a:t>
            </a:r>
            <a:r>
              <a:rPr kumimoji="0" lang="en-US" sz="1000" b="0" i="0" u="none" strike="noStrike" kern="1200" cap="none" spc="0" normalizeH="0" baseline="0" noProof="0">
                <a:ln>
                  <a:noFill/>
                </a:ln>
                <a:effectLst/>
                <a:uLnTx/>
                <a:uFillTx/>
                <a:latin typeface="Segoe Sans Display Semibold"/>
                <a:ea typeface="+mn-ea"/>
                <a:cs typeface="Segoe Sans Display Semibold"/>
              </a:rPr>
              <a:t> View</a:t>
            </a:r>
            <a:endParaRPr kumimoji="0" lang="en-US" sz="1000" b="0" i="0" u="none" strike="noStrike" kern="1200" cap="none" spc="0" normalizeH="0" baseline="0" noProof="0">
              <a:ln>
                <a:noFill/>
              </a:ln>
              <a:effectLst/>
              <a:uLnTx/>
              <a:uFillTx/>
              <a:latin typeface="Segoe Sans Display Semibold" pitchFamily="2" charset="0"/>
              <a:ea typeface="+mn-ea"/>
              <a:cs typeface="Segoe Sans Display Semibold" pitchFamily="2" charset="0"/>
            </a:endParaRPr>
          </a:p>
        </p:txBody>
      </p:sp>
      <p:cxnSp>
        <p:nvCxnSpPr>
          <p:cNvPr id="92" name="Straight Arrow Connector 91">
            <a:extLst>
              <a:ext uri="{FF2B5EF4-FFF2-40B4-BE49-F238E27FC236}">
                <a16:creationId xmlns:a16="http://schemas.microsoft.com/office/drawing/2014/main" id="{33E691A6-CF8D-AC75-2628-E45EA2EAF2CC}"/>
              </a:ext>
            </a:extLst>
          </p:cNvPr>
          <p:cNvCxnSpPr>
            <a:cxnSpLocks/>
          </p:cNvCxnSpPr>
          <p:nvPr/>
        </p:nvCxnSpPr>
        <p:spPr>
          <a:xfrm flipV="1">
            <a:off x="5938228" y="4476939"/>
            <a:ext cx="1102497" cy="11356"/>
          </a:xfrm>
          <a:prstGeom prst="straightConnector1">
            <a:avLst/>
          </a:prstGeom>
          <a:ln>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107" name="Picture 2">
            <a:extLst>
              <a:ext uri="{FF2B5EF4-FFF2-40B4-BE49-F238E27FC236}">
                <a16:creationId xmlns:a16="http://schemas.microsoft.com/office/drawing/2014/main" id="{5B575B46-2BEA-ED05-3BE4-748D9B82C61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34685" y="4239298"/>
            <a:ext cx="421011" cy="421011"/>
          </a:xfrm>
          <a:prstGeom prst="rect">
            <a:avLst/>
          </a:prstGeom>
          <a:noFill/>
          <a:extLst>
            <a:ext uri="{909E8E84-426E-40DD-AFC4-6F175D3DCCD1}">
              <a14:hiddenFill xmlns:a14="http://schemas.microsoft.com/office/drawing/2010/main">
                <a:solidFill>
                  <a:srgbClr val="FFFFFF"/>
                </a:solidFill>
              </a14:hiddenFill>
            </a:ext>
          </a:extLst>
        </p:spPr>
      </p:pic>
      <p:sp>
        <p:nvSpPr>
          <p:cNvPr id="108" name="Text Placeholder 2">
            <a:extLst>
              <a:ext uri="{FF2B5EF4-FFF2-40B4-BE49-F238E27FC236}">
                <a16:creationId xmlns:a16="http://schemas.microsoft.com/office/drawing/2014/main" id="{CD810030-E096-5A90-630F-2E324E22051B}"/>
              </a:ext>
            </a:extLst>
          </p:cNvPr>
          <p:cNvSpPr txBox="1">
            <a:spLocks/>
          </p:cNvSpPr>
          <p:nvPr/>
        </p:nvSpPr>
        <p:spPr>
          <a:xfrm>
            <a:off x="7142857" y="4658478"/>
            <a:ext cx="623355" cy="30777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effectLst/>
                <a:uLnTx/>
                <a:uFillTx/>
                <a:latin typeface="Segoe Sans Display Semibold"/>
                <a:ea typeface="+mn-ea"/>
                <a:cs typeface="Segoe Sans Display Semibold"/>
              </a:rPr>
              <a:t>Aggregate View</a:t>
            </a:r>
            <a:endParaRPr kumimoji="0" lang="en-US" sz="1000" b="0" i="0" u="none" strike="noStrike" kern="1200" cap="none" spc="0" normalizeH="0" baseline="0" noProof="0">
              <a:ln>
                <a:noFill/>
              </a:ln>
              <a:effectLst/>
              <a:uLnTx/>
              <a:uFillTx/>
              <a:latin typeface="Segoe Sans Display Semibold" pitchFamily="2" charset="0"/>
              <a:ea typeface="+mn-ea"/>
              <a:cs typeface="Segoe Sans Display Semibold" pitchFamily="2" charset="0"/>
            </a:endParaRPr>
          </a:p>
        </p:txBody>
      </p:sp>
      <p:pic>
        <p:nvPicPr>
          <p:cNvPr id="6" name="Picture 2" descr="A white and pink logo&#10;&#10;Description automatically generated">
            <a:extLst>
              <a:ext uri="{FF2B5EF4-FFF2-40B4-BE49-F238E27FC236}">
                <a16:creationId xmlns:a16="http://schemas.microsoft.com/office/drawing/2014/main" id="{B28A8B4F-365A-23F8-47CA-9EA93D26DBA9}"/>
              </a:ext>
              <a:ext uri="{C183D7F6-B498-43B3-948B-1728B52AA6E4}">
                <adec:decorative xmlns:adec="http://schemas.microsoft.com/office/drawing/2017/decorative" val="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5339" y="5231841"/>
            <a:ext cx="440433" cy="440433"/>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Arrow Connector 48">
            <a:extLst>
              <a:ext uri="{FF2B5EF4-FFF2-40B4-BE49-F238E27FC236}">
                <a16:creationId xmlns:a16="http://schemas.microsoft.com/office/drawing/2014/main" id="{87201D06-ACBD-493B-9CDC-DE7127A09A5F}"/>
              </a:ext>
            </a:extLst>
          </p:cNvPr>
          <p:cNvCxnSpPr>
            <a:cxnSpLocks/>
          </p:cNvCxnSpPr>
          <p:nvPr/>
        </p:nvCxnSpPr>
        <p:spPr>
          <a:xfrm flipH="1">
            <a:off x="2065771" y="4903977"/>
            <a:ext cx="266629" cy="0"/>
          </a:xfrm>
          <a:prstGeom prst="straightConnector1">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Text Placeholder 2">
            <a:extLst>
              <a:ext uri="{FF2B5EF4-FFF2-40B4-BE49-F238E27FC236}">
                <a16:creationId xmlns:a16="http://schemas.microsoft.com/office/drawing/2014/main" id="{75358D14-597D-92DA-ED8D-29C234FD29E4}"/>
              </a:ext>
            </a:extLst>
          </p:cNvPr>
          <p:cNvSpPr txBox="1">
            <a:spLocks/>
          </p:cNvSpPr>
          <p:nvPr/>
        </p:nvSpPr>
        <p:spPr>
          <a:xfrm>
            <a:off x="2563607" y="5644120"/>
            <a:ext cx="697307" cy="123111"/>
          </a:xfrm>
          <a:prstGeom prst="rect">
            <a:avLst/>
          </a:prstGeom>
        </p:spPr>
        <p:txBody>
          <a:bodyPr wrap="non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Segoe Sans Text Semilight"/>
                <a:ea typeface="+mn-ea"/>
                <a:cs typeface="Segoe Sans Text"/>
              </a:rPr>
              <a:t>Event Processor</a:t>
            </a:r>
            <a:endParaRPr kumimoji="0" lang="en-US" sz="800" b="0" i="0" u="none" strike="noStrike" kern="1200" cap="none" spc="0" normalizeH="0" baseline="0" noProof="0">
              <a:ln>
                <a:noFill/>
              </a:ln>
              <a:solidFill>
                <a:srgbClr val="000000"/>
              </a:solidFill>
              <a:effectLst/>
              <a:uLnTx/>
              <a:uFillTx/>
              <a:latin typeface="Segoe Sans Text Semilight"/>
              <a:ea typeface="+mn-ea"/>
              <a:cs typeface="Segoe Sans Text" pitchFamily="2" charset="0"/>
            </a:endParaRPr>
          </a:p>
        </p:txBody>
      </p:sp>
      <p:cxnSp>
        <p:nvCxnSpPr>
          <p:cNvPr id="55" name="Straight Arrow Connector 54">
            <a:extLst>
              <a:ext uri="{FF2B5EF4-FFF2-40B4-BE49-F238E27FC236}">
                <a16:creationId xmlns:a16="http://schemas.microsoft.com/office/drawing/2014/main" id="{0CEA599F-78D2-04AB-0B30-2F7E99C7D6CA}"/>
              </a:ext>
            </a:extLst>
          </p:cNvPr>
          <p:cNvCxnSpPr>
            <a:cxnSpLocks/>
          </p:cNvCxnSpPr>
          <p:nvPr/>
        </p:nvCxnSpPr>
        <p:spPr>
          <a:xfrm flipH="1">
            <a:off x="3073040" y="5440764"/>
            <a:ext cx="761048" cy="0"/>
          </a:xfrm>
          <a:prstGeom prst="straightConnector1">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CCE86FA-2F8D-DA45-1737-1F7FBF5738A6}"/>
              </a:ext>
            </a:extLst>
          </p:cNvPr>
          <p:cNvCxnSpPr>
            <a:cxnSpLocks/>
          </p:cNvCxnSpPr>
          <p:nvPr/>
        </p:nvCxnSpPr>
        <p:spPr>
          <a:xfrm flipV="1">
            <a:off x="3834088" y="4485100"/>
            <a:ext cx="0" cy="955664"/>
          </a:xfrm>
          <a:prstGeom prst="straightConnector1">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A77464B5-2844-951B-74E5-83BFB9400878}"/>
              </a:ext>
            </a:extLst>
          </p:cNvPr>
          <p:cNvGrpSpPr/>
          <p:nvPr/>
        </p:nvGrpSpPr>
        <p:grpSpPr>
          <a:xfrm>
            <a:off x="4510647" y="6121725"/>
            <a:ext cx="1424549" cy="377176"/>
            <a:chOff x="4404868" y="6057081"/>
            <a:chExt cx="1424549" cy="377176"/>
          </a:xfrm>
        </p:grpSpPr>
        <p:sp useBgFill="1">
          <p:nvSpPr>
            <p:cNvPr id="64" name="TextBox 63">
              <a:extLst>
                <a:ext uri="{FF2B5EF4-FFF2-40B4-BE49-F238E27FC236}">
                  <a16:creationId xmlns:a16="http://schemas.microsoft.com/office/drawing/2014/main" id="{DD281551-0DBA-2E59-AD59-7877FBB06AA5}"/>
                </a:ext>
              </a:extLst>
            </p:cNvPr>
            <p:cNvSpPr txBox="1"/>
            <p:nvPr/>
          </p:nvSpPr>
          <p:spPr>
            <a:xfrm>
              <a:off x="4703613" y="6064925"/>
              <a:ext cx="1125804" cy="369332"/>
            </a:xfrm>
            <a:prstGeom prst="rect">
              <a:avLst/>
            </a:prstGeom>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225B61"/>
                  </a:solidFill>
                  <a:effectLst/>
                  <a:uLnTx/>
                  <a:uFillTx/>
                  <a:latin typeface="Segoe Sans Text Semilight"/>
                  <a:ea typeface="+mn-ea"/>
                  <a:cs typeface="+mn-cs"/>
                </a:rPr>
                <a:t>OneLake</a:t>
              </a:r>
              <a:endParaRPr kumimoji="0" lang="en-US" sz="1800" b="0" i="0" u="none" strike="noStrike" kern="1200" cap="none" spc="0" normalizeH="0" baseline="0" noProof="0">
                <a:ln>
                  <a:noFill/>
                </a:ln>
                <a:solidFill>
                  <a:srgbClr val="225B61"/>
                </a:solidFill>
                <a:effectLst/>
                <a:uLnTx/>
                <a:uFillTx/>
                <a:latin typeface="Segoe Sans Text Semilight"/>
                <a:ea typeface="+mn-ea"/>
                <a:cs typeface="+mn-cs"/>
              </a:endParaRPr>
            </a:p>
          </p:txBody>
        </p:sp>
        <p:pic>
          <p:nvPicPr>
            <p:cNvPr id="67" name="Picture 66">
              <a:extLst>
                <a:ext uri="{FF2B5EF4-FFF2-40B4-BE49-F238E27FC236}">
                  <a16:creationId xmlns:a16="http://schemas.microsoft.com/office/drawing/2014/main" id="{B2EEB197-FF89-3AC8-E282-6D7DA0321BF8}"/>
                </a:ext>
              </a:extLst>
            </p:cNvPr>
            <p:cNvPicPr>
              <a:picLocks noChangeAspect="1"/>
            </p:cNvPicPr>
            <p:nvPr/>
          </p:nvPicPr>
          <p:blipFill>
            <a:blip r:embed="rId11"/>
            <a:stretch>
              <a:fillRect/>
            </a:stretch>
          </p:blipFill>
          <p:spPr>
            <a:xfrm>
              <a:off x="4404868" y="6057081"/>
              <a:ext cx="338582" cy="349331"/>
            </a:xfrm>
            <a:prstGeom prst="rect">
              <a:avLst/>
            </a:prstGeom>
          </p:spPr>
        </p:pic>
      </p:grpSp>
      <p:cxnSp>
        <p:nvCxnSpPr>
          <p:cNvPr id="68" name="Straight Arrow Connector 67">
            <a:extLst>
              <a:ext uri="{FF2B5EF4-FFF2-40B4-BE49-F238E27FC236}">
                <a16:creationId xmlns:a16="http://schemas.microsoft.com/office/drawing/2014/main" id="{8A725B25-4A17-AE38-9AC5-E67C2C91F30E}"/>
              </a:ext>
            </a:extLst>
          </p:cNvPr>
          <p:cNvCxnSpPr>
            <a:cxnSpLocks/>
            <a:endCxn id="122" idx="2"/>
          </p:cNvCxnSpPr>
          <p:nvPr/>
        </p:nvCxnSpPr>
        <p:spPr>
          <a:xfrm flipV="1">
            <a:off x="5241628" y="5895554"/>
            <a:ext cx="0" cy="259865"/>
          </a:xfrm>
          <a:prstGeom prst="straightConnector1">
            <a:avLst/>
          </a:prstGeom>
          <a:ln>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73" name="Text Placeholder 2">
            <a:extLst>
              <a:ext uri="{FF2B5EF4-FFF2-40B4-BE49-F238E27FC236}">
                <a16:creationId xmlns:a16="http://schemas.microsoft.com/office/drawing/2014/main" id="{B1E9589C-A43C-28EE-7D97-AE590192172F}"/>
              </a:ext>
            </a:extLst>
          </p:cNvPr>
          <p:cNvSpPr txBox="1">
            <a:spLocks/>
          </p:cNvSpPr>
          <p:nvPr/>
        </p:nvSpPr>
        <p:spPr>
          <a:xfrm>
            <a:off x="4093422" y="5925973"/>
            <a:ext cx="997068" cy="138499"/>
          </a:xfrm>
          <a:prstGeom prst="rect">
            <a:avLst/>
          </a:prstGeom>
        </p:spPr>
        <p:txBody>
          <a:bodyPr wrap="non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900" err="1">
                <a:solidFill>
                  <a:srgbClr val="000000"/>
                </a:solidFill>
                <a:latin typeface="Segoe Sans Text Semilight"/>
                <a:cs typeface="Segoe Sans Text"/>
              </a:rPr>
              <a:t>OneLake</a:t>
            </a:r>
            <a:r>
              <a:rPr lang="en-US" sz="900">
                <a:solidFill>
                  <a:srgbClr val="000000"/>
                </a:solidFill>
                <a:latin typeface="Segoe Sans Text Semilight"/>
                <a:cs typeface="Segoe Sans Text"/>
              </a:rPr>
              <a:t> Availability</a:t>
            </a:r>
            <a:endParaRPr kumimoji="0" lang="en-US" sz="900" b="0" i="0" u="none" strike="noStrike" kern="1200" cap="none" spc="0" normalizeH="0" baseline="0" noProof="0">
              <a:ln>
                <a:noFill/>
              </a:ln>
              <a:solidFill>
                <a:srgbClr val="000000"/>
              </a:solidFill>
              <a:effectLst/>
              <a:uLnTx/>
              <a:uFillTx/>
              <a:latin typeface="Segoe Sans Text Semilight"/>
              <a:ea typeface="+mn-ea"/>
              <a:cs typeface="Segoe Sans Text" pitchFamily="2" charset="0"/>
            </a:endParaRPr>
          </a:p>
        </p:txBody>
      </p:sp>
      <p:pic>
        <p:nvPicPr>
          <p:cNvPr id="76" name="Picture 2">
            <a:extLst>
              <a:ext uri="{FF2B5EF4-FFF2-40B4-BE49-F238E27FC236}">
                <a16:creationId xmlns:a16="http://schemas.microsoft.com/office/drawing/2014/main" id="{2A514549-FE6C-F324-5D7B-C79E0855253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44028" y="5133503"/>
            <a:ext cx="421011" cy="421011"/>
          </a:xfrm>
          <a:prstGeom prst="rect">
            <a:avLst/>
          </a:prstGeom>
          <a:noFill/>
          <a:extLst>
            <a:ext uri="{909E8E84-426E-40DD-AFC4-6F175D3DCCD1}">
              <a14:hiddenFill xmlns:a14="http://schemas.microsoft.com/office/drawing/2010/main">
                <a:solidFill>
                  <a:srgbClr val="FFFFFF"/>
                </a:solidFill>
              </a14:hiddenFill>
            </a:ext>
          </a:extLst>
        </p:spPr>
      </p:pic>
      <p:sp>
        <p:nvSpPr>
          <p:cNvPr id="77" name="Text Placeholder 2">
            <a:extLst>
              <a:ext uri="{FF2B5EF4-FFF2-40B4-BE49-F238E27FC236}">
                <a16:creationId xmlns:a16="http://schemas.microsoft.com/office/drawing/2014/main" id="{2AE8F28D-179E-CD4B-108A-F3DA1C1B90C7}"/>
              </a:ext>
            </a:extLst>
          </p:cNvPr>
          <p:cNvSpPr txBox="1">
            <a:spLocks/>
          </p:cNvSpPr>
          <p:nvPr/>
        </p:nvSpPr>
        <p:spPr>
          <a:xfrm>
            <a:off x="7117635" y="5563424"/>
            <a:ext cx="686678" cy="30777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effectLst/>
                <a:uLnTx/>
                <a:uFillTx/>
                <a:latin typeface="Segoe Sans Display Semibold"/>
                <a:ea typeface="+mn-ea"/>
                <a:cs typeface="Segoe Sans Display Semibold"/>
              </a:rPr>
              <a:t>Latest Value View</a:t>
            </a:r>
            <a:endParaRPr kumimoji="0" lang="en-US" sz="1000" b="0" i="0" u="none" strike="noStrike" kern="1200" cap="none" spc="0" normalizeH="0" baseline="0" noProof="0">
              <a:ln>
                <a:noFill/>
              </a:ln>
              <a:effectLst/>
              <a:uLnTx/>
              <a:uFillTx/>
              <a:latin typeface="Segoe Sans Display Semibold" pitchFamily="2" charset="0"/>
              <a:ea typeface="+mn-ea"/>
              <a:cs typeface="Segoe Sans Display Semibold" pitchFamily="2" charset="0"/>
            </a:endParaRPr>
          </a:p>
        </p:txBody>
      </p:sp>
      <p:cxnSp>
        <p:nvCxnSpPr>
          <p:cNvPr id="78" name="Straight Arrow Connector 77">
            <a:extLst>
              <a:ext uri="{FF2B5EF4-FFF2-40B4-BE49-F238E27FC236}">
                <a16:creationId xmlns:a16="http://schemas.microsoft.com/office/drawing/2014/main" id="{D0FD87ED-E9B3-1E06-A3D7-D048AE4BB287}"/>
              </a:ext>
            </a:extLst>
          </p:cNvPr>
          <p:cNvCxnSpPr>
            <a:cxnSpLocks/>
          </p:cNvCxnSpPr>
          <p:nvPr/>
        </p:nvCxnSpPr>
        <p:spPr>
          <a:xfrm flipV="1">
            <a:off x="6462988" y="4476939"/>
            <a:ext cx="0" cy="932997"/>
          </a:xfrm>
          <a:prstGeom prst="straightConnector1">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A9CC857-66A2-8C20-1078-CE2565E337DF}"/>
              </a:ext>
            </a:extLst>
          </p:cNvPr>
          <p:cNvCxnSpPr>
            <a:cxnSpLocks/>
          </p:cNvCxnSpPr>
          <p:nvPr/>
        </p:nvCxnSpPr>
        <p:spPr>
          <a:xfrm>
            <a:off x="6462988" y="5409936"/>
            <a:ext cx="654647" cy="0"/>
          </a:xfrm>
          <a:prstGeom prst="straightConnector1">
            <a:avLst/>
          </a:prstGeom>
          <a:ln>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039D4FA-9888-80E2-52A8-3CCAD0993DA6}"/>
              </a:ext>
            </a:extLst>
          </p:cNvPr>
          <p:cNvCxnSpPr>
            <a:cxnSpLocks/>
          </p:cNvCxnSpPr>
          <p:nvPr/>
        </p:nvCxnSpPr>
        <p:spPr>
          <a:xfrm flipV="1">
            <a:off x="8596588" y="4486437"/>
            <a:ext cx="0" cy="923499"/>
          </a:xfrm>
          <a:prstGeom prst="straightConnector1">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C9AC7CE-C768-E556-5158-777B6C49EE9F}"/>
              </a:ext>
            </a:extLst>
          </p:cNvPr>
          <p:cNvCxnSpPr>
            <a:cxnSpLocks/>
          </p:cNvCxnSpPr>
          <p:nvPr/>
        </p:nvCxnSpPr>
        <p:spPr>
          <a:xfrm flipH="1">
            <a:off x="7877576" y="5410145"/>
            <a:ext cx="719012" cy="0"/>
          </a:xfrm>
          <a:prstGeom prst="straightConnector1">
            <a:avLst/>
          </a:prstGeom>
          <a:ln>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25" name="Picture 24" descr="A white square with blue arrow and a blue arrow pointing to the top&#10;&#10;AI-generated content may be incorrect.">
            <a:extLst>
              <a:ext uri="{FF2B5EF4-FFF2-40B4-BE49-F238E27FC236}">
                <a16:creationId xmlns:a16="http://schemas.microsoft.com/office/drawing/2014/main" id="{BE1973BC-E70E-8786-B753-BA98D6A817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85933" y="4063017"/>
            <a:ext cx="317233" cy="317233"/>
          </a:xfrm>
          <a:prstGeom prst="rect">
            <a:avLst/>
          </a:prstGeom>
        </p:spPr>
      </p:pic>
      <p:pic>
        <p:nvPicPr>
          <p:cNvPr id="26" name="Picture 25" descr="A white square with blue arrow and a blue arrow pointing to the top&#10;&#10;AI-generated content may be incorrect.">
            <a:extLst>
              <a:ext uri="{FF2B5EF4-FFF2-40B4-BE49-F238E27FC236}">
                <a16:creationId xmlns:a16="http://schemas.microsoft.com/office/drawing/2014/main" id="{3CA853CE-0103-7491-6061-1E3617219A0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847816" y="4062939"/>
            <a:ext cx="317233" cy="317233"/>
          </a:xfrm>
          <a:prstGeom prst="rect">
            <a:avLst/>
          </a:prstGeom>
        </p:spPr>
      </p:pic>
      <p:pic>
        <p:nvPicPr>
          <p:cNvPr id="27" name="Picture 26" descr="A white square with blue arrow and a blue arrow pointing to the top&#10;&#10;AI-generated content may be incorrect.">
            <a:extLst>
              <a:ext uri="{FF2B5EF4-FFF2-40B4-BE49-F238E27FC236}">
                <a16:creationId xmlns:a16="http://schemas.microsoft.com/office/drawing/2014/main" id="{9E6EC56B-6FAB-FF70-24ED-FF3D728FDA3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248762" y="4080043"/>
            <a:ext cx="317233" cy="317233"/>
          </a:xfrm>
          <a:prstGeom prst="rect">
            <a:avLst/>
          </a:prstGeom>
        </p:spPr>
      </p:pic>
      <p:pic>
        <p:nvPicPr>
          <p:cNvPr id="30" name="Picture 29" descr="A white square with blue arrow and a blue arrow pointing to the top&#10;&#10;AI-generated content may be incorrect.">
            <a:extLst>
              <a:ext uri="{FF2B5EF4-FFF2-40B4-BE49-F238E27FC236}">
                <a16:creationId xmlns:a16="http://schemas.microsoft.com/office/drawing/2014/main" id="{23187F3C-1CA4-5E03-1958-748B29088A3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67279" y="4083477"/>
            <a:ext cx="317233" cy="317233"/>
          </a:xfrm>
          <a:prstGeom prst="rect">
            <a:avLst/>
          </a:prstGeom>
        </p:spPr>
      </p:pic>
      <p:sp>
        <p:nvSpPr>
          <p:cNvPr id="53" name="Rectangle 50">
            <a:extLst>
              <a:ext uri="{FF2B5EF4-FFF2-40B4-BE49-F238E27FC236}">
                <a16:creationId xmlns:a16="http://schemas.microsoft.com/office/drawing/2014/main" id="{E4345576-8E88-28E6-69D8-E9B91B3C15CC}"/>
              </a:ext>
            </a:extLst>
          </p:cNvPr>
          <p:cNvSpPr/>
          <p:nvPr/>
        </p:nvSpPr>
        <p:spPr>
          <a:xfrm>
            <a:off x="2332400" y="4499165"/>
            <a:ext cx="245665" cy="941599"/>
          </a:xfrm>
          <a:custGeom>
            <a:avLst/>
            <a:gdLst>
              <a:gd name="connsiteX0" fmla="*/ 0 w 2672530"/>
              <a:gd name="connsiteY0" fmla="*/ 0 h 3604304"/>
              <a:gd name="connsiteX1" fmla="*/ 2672530 w 2672530"/>
              <a:gd name="connsiteY1" fmla="*/ 0 h 3604304"/>
              <a:gd name="connsiteX2" fmla="*/ 2672530 w 2672530"/>
              <a:gd name="connsiteY2" fmla="*/ 3604304 h 3604304"/>
              <a:gd name="connsiteX3" fmla="*/ 0 w 2672530"/>
              <a:gd name="connsiteY3" fmla="*/ 3604304 h 3604304"/>
              <a:gd name="connsiteX4" fmla="*/ 0 w 2672530"/>
              <a:gd name="connsiteY4" fmla="*/ 0 h 3604304"/>
              <a:gd name="connsiteX0" fmla="*/ 2672530 w 2763970"/>
              <a:gd name="connsiteY0" fmla="*/ 3604304 h 3695744"/>
              <a:gd name="connsiteX1" fmla="*/ 0 w 2763970"/>
              <a:gd name="connsiteY1" fmla="*/ 3604304 h 3695744"/>
              <a:gd name="connsiteX2" fmla="*/ 0 w 2763970"/>
              <a:gd name="connsiteY2" fmla="*/ 0 h 3695744"/>
              <a:gd name="connsiteX3" fmla="*/ 2672530 w 2763970"/>
              <a:gd name="connsiteY3" fmla="*/ 0 h 3695744"/>
              <a:gd name="connsiteX4" fmla="*/ 2763970 w 2763970"/>
              <a:gd name="connsiteY4" fmla="*/ 3695744 h 3695744"/>
              <a:gd name="connsiteX0" fmla="*/ 2672530 w 2672530"/>
              <a:gd name="connsiteY0" fmla="*/ 3604304 h 3604304"/>
              <a:gd name="connsiteX1" fmla="*/ 0 w 2672530"/>
              <a:gd name="connsiteY1" fmla="*/ 3604304 h 3604304"/>
              <a:gd name="connsiteX2" fmla="*/ 0 w 2672530"/>
              <a:gd name="connsiteY2" fmla="*/ 0 h 3604304"/>
              <a:gd name="connsiteX3" fmla="*/ 2672530 w 2672530"/>
              <a:gd name="connsiteY3" fmla="*/ 0 h 3604304"/>
            </a:gdLst>
            <a:ahLst/>
            <a:cxnLst>
              <a:cxn ang="0">
                <a:pos x="connsiteX0" y="connsiteY0"/>
              </a:cxn>
              <a:cxn ang="0">
                <a:pos x="connsiteX1" y="connsiteY1"/>
              </a:cxn>
              <a:cxn ang="0">
                <a:pos x="connsiteX2" y="connsiteY2"/>
              </a:cxn>
              <a:cxn ang="0">
                <a:pos x="connsiteX3" y="connsiteY3"/>
              </a:cxn>
            </a:cxnLst>
            <a:rect l="l" t="t" r="r" b="b"/>
            <a:pathLst>
              <a:path w="2672530" h="3604304">
                <a:moveTo>
                  <a:pt x="2672530" y="3604304"/>
                </a:moveTo>
                <a:lnTo>
                  <a:pt x="0" y="3604304"/>
                </a:lnTo>
                <a:lnTo>
                  <a:pt x="0" y="0"/>
                </a:lnTo>
                <a:lnTo>
                  <a:pt x="2672530" y="0"/>
                </a:lnTo>
              </a:path>
            </a:pathLst>
          </a:custGeom>
          <a:ln>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Elbow Connector 57">
            <a:extLst>
              <a:ext uri="{FF2B5EF4-FFF2-40B4-BE49-F238E27FC236}">
                <a16:creationId xmlns:a16="http://schemas.microsoft.com/office/drawing/2014/main" id="{1C0C87E6-B59C-F76E-C8F8-AB0A9A8182E8}"/>
              </a:ext>
            </a:extLst>
          </p:cNvPr>
          <p:cNvCxnSpPr>
            <a:cxnSpLocks/>
            <a:stCxn id="1038" idx="0"/>
          </p:cNvCxnSpPr>
          <p:nvPr/>
        </p:nvCxnSpPr>
        <p:spPr>
          <a:xfrm rot="16200000" flipH="1" flipV="1">
            <a:off x="8800741" y="2628192"/>
            <a:ext cx="81306" cy="2874656"/>
          </a:xfrm>
          <a:prstGeom prst="bentConnector4">
            <a:avLst>
              <a:gd name="adj1" fmla="val -281160"/>
              <a:gd name="adj2" fmla="val 99999"/>
            </a:avLst>
          </a:prstGeom>
          <a:ln>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80" name="Text Placeholder 2">
            <a:extLst>
              <a:ext uri="{FF2B5EF4-FFF2-40B4-BE49-F238E27FC236}">
                <a16:creationId xmlns:a16="http://schemas.microsoft.com/office/drawing/2014/main" id="{B3CAB8AB-529F-0281-FADF-A2F7400E1497}"/>
              </a:ext>
            </a:extLst>
          </p:cNvPr>
          <p:cNvSpPr txBox="1">
            <a:spLocks/>
          </p:cNvSpPr>
          <p:nvPr/>
        </p:nvSpPr>
        <p:spPr>
          <a:xfrm>
            <a:off x="10489878" y="4691417"/>
            <a:ext cx="731301" cy="153888"/>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000">
                <a:latin typeface="Segoe Sans Display Semibold"/>
                <a:cs typeface="Segoe Sans Display Semibold"/>
              </a:rPr>
              <a:t>Activator</a:t>
            </a:r>
          </a:p>
        </p:txBody>
      </p:sp>
      <p:pic>
        <p:nvPicPr>
          <p:cNvPr id="81" name="Picture 80" descr="A pink lightning bolt on a white background&#10;&#10;Description automatically generated">
            <a:extLst>
              <a:ext uri="{FF2B5EF4-FFF2-40B4-BE49-F238E27FC236}">
                <a16:creationId xmlns:a16="http://schemas.microsoft.com/office/drawing/2014/main" id="{7B8F03CE-E676-1293-5FAA-C8DB9BFE80A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611866" y="4212749"/>
            <a:ext cx="487324" cy="487322"/>
          </a:xfrm>
          <a:prstGeom prst="rect">
            <a:avLst/>
          </a:prstGeom>
        </p:spPr>
      </p:pic>
      <p:pic>
        <p:nvPicPr>
          <p:cNvPr id="82" name="Graphic 81" descr="Power BI Logo">
            <a:extLst>
              <a:ext uri="{FF2B5EF4-FFF2-40B4-BE49-F238E27FC236}">
                <a16:creationId xmlns:a16="http://schemas.microsoft.com/office/drawing/2014/main" id="{C73ABE5A-F75C-6C23-CC61-A64BEF83722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06753" y="4255695"/>
            <a:ext cx="398442" cy="398442"/>
          </a:xfrm>
          <a:prstGeom prst="rect">
            <a:avLst/>
          </a:prstGeom>
        </p:spPr>
      </p:pic>
      <p:sp>
        <p:nvSpPr>
          <p:cNvPr id="83" name="Text Placeholder 2">
            <a:extLst>
              <a:ext uri="{FF2B5EF4-FFF2-40B4-BE49-F238E27FC236}">
                <a16:creationId xmlns:a16="http://schemas.microsoft.com/office/drawing/2014/main" id="{51E92A5F-4F31-9077-FD5A-1BD24A98FE7B}"/>
              </a:ext>
            </a:extLst>
          </p:cNvPr>
          <p:cNvSpPr txBox="1">
            <a:spLocks/>
          </p:cNvSpPr>
          <p:nvPr/>
        </p:nvSpPr>
        <p:spPr>
          <a:xfrm>
            <a:off x="9340324" y="4691417"/>
            <a:ext cx="731301" cy="153888"/>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000">
                <a:latin typeface="Segoe Sans Display Semibold"/>
                <a:cs typeface="Segoe Sans Display Semibold"/>
              </a:rPr>
              <a:t>Power BI</a:t>
            </a:r>
          </a:p>
        </p:txBody>
      </p:sp>
    </p:spTree>
    <p:extLst>
      <p:ext uri="{BB962C8B-B14F-4D97-AF65-F5344CB8AC3E}">
        <p14:creationId xmlns:p14="http://schemas.microsoft.com/office/powerpoint/2010/main" val="785945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C36138-8763-64B5-6096-52723A5825F7}"/>
              </a:ext>
            </a:extLst>
          </p:cNvPr>
          <p:cNvSpPr>
            <a:spLocks noGrp="1"/>
          </p:cNvSpPr>
          <p:nvPr>
            <p:ph type="title"/>
          </p:nvPr>
        </p:nvSpPr>
        <p:spPr/>
        <p:txBody>
          <a:bodyPr/>
          <a:lstStyle/>
          <a:p>
            <a:r>
              <a:rPr lang="en-GB"/>
              <a:t>Example Architecture</a:t>
            </a:r>
            <a:endParaRPr lang="en-US"/>
          </a:p>
        </p:txBody>
      </p:sp>
      <p:sp>
        <p:nvSpPr>
          <p:cNvPr id="3" name="Slide Number Placeholder 2">
            <a:extLst>
              <a:ext uri="{FF2B5EF4-FFF2-40B4-BE49-F238E27FC236}">
                <a16:creationId xmlns:a16="http://schemas.microsoft.com/office/drawing/2014/main" id="{85244E24-5DF9-6E53-D7FE-9A4BF4E79E5E}"/>
              </a:ext>
            </a:extLst>
          </p:cNvPr>
          <p:cNvSpPr>
            <a:spLocks noGrp="1"/>
          </p:cNvSpPr>
          <p:nvPr>
            <p:ph type="sldNum" sz="quarter" idx="11"/>
          </p:nvPr>
        </p:nvSpPr>
        <p:spPr/>
        <p:txBody>
          <a:bodyPr/>
          <a:lstStyle/>
          <a:p>
            <a:fld id="{B1356FBF-028C-F74E-A7B4-9B8ED246DD1B}" type="slidenum">
              <a:rPr lang="en-US" smtClean="0"/>
              <a:pPr/>
              <a:t>18</a:t>
            </a:fld>
            <a:endParaRPr lang="en-US"/>
          </a:p>
        </p:txBody>
      </p:sp>
      <p:pic>
        <p:nvPicPr>
          <p:cNvPr id="6" name="Picture 5">
            <a:extLst>
              <a:ext uri="{FF2B5EF4-FFF2-40B4-BE49-F238E27FC236}">
                <a16:creationId xmlns:a16="http://schemas.microsoft.com/office/drawing/2014/main" id="{1FF0358D-3D34-9B35-F1ED-14E64CA0700D}"/>
              </a:ext>
            </a:extLst>
          </p:cNvPr>
          <p:cNvPicPr>
            <a:picLocks noChangeAspect="1"/>
          </p:cNvPicPr>
          <p:nvPr/>
        </p:nvPicPr>
        <p:blipFill>
          <a:blip r:embed="rId2"/>
          <a:srcRect l="2028" t="-2201" r="2028" b="-3670"/>
          <a:stretch>
            <a:fillRect/>
          </a:stretch>
        </p:blipFill>
        <p:spPr>
          <a:xfrm>
            <a:off x="571500" y="1447800"/>
            <a:ext cx="11049000" cy="4774334"/>
          </a:xfrm>
          <a:prstGeom prst="roundRect">
            <a:avLst>
              <a:gd name="adj" fmla="val 4057"/>
            </a:avLst>
          </a:prstGeom>
          <a:solidFill>
            <a:schemeClr val="bg2"/>
          </a:solidFill>
          <a:ln w="6350" cap="flat" cmpd="sng" algn="ctr">
            <a:solidFill>
              <a:schemeClr val="bg1">
                <a:lumMod val="90000"/>
              </a:schemeClr>
            </a:solidFill>
            <a:prstDash val="solid"/>
            <a:headEnd type="none" w="med" len="med"/>
            <a:tailEnd type="none" w="med" len="med"/>
          </a:ln>
          <a:effectLst/>
        </p:spPr>
      </p:pic>
    </p:spTree>
    <p:extLst>
      <p:ext uri="{BB962C8B-B14F-4D97-AF65-F5344CB8AC3E}">
        <p14:creationId xmlns:p14="http://schemas.microsoft.com/office/powerpoint/2010/main" val="813692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4DAB6554-4DEA-413B-C85F-61995357A8FB}"/>
              </a:ext>
            </a:extLst>
          </p:cNvPr>
          <p:cNvSpPr/>
          <p:nvPr/>
        </p:nvSpPr>
        <p:spPr>
          <a:xfrm>
            <a:off x="9227896" y="932213"/>
            <a:ext cx="2493049" cy="3870186"/>
          </a:xfrm>
          <a:prstGeom prst="roundRect">
            <a:avLst>
              <a:gd name="adj" fmla="val 7630"/>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solidFill>
                <a:srgbClr val="000000"/>
              </a:solidFill>
              <a:latin typeface="Segoe Sans Text Semilight"/>
            </a:endParaRPr>
          </a:p>
        </p:txBody>
      </p:sp>
      <p:sp>
        <p:nvSpPr>
          <p:cNvPr id="2" name="Title 1">
            <a:extLst>
              <a:ext uri="{FF2B5EF4-FFF2-40B4-BE49-F238E27FC236}">
                <a16:creationId xmlns:a16="http://schemas.microsoft.com/office/drawing/2014/main" id="{EDBED87F-2B53-ED61-1687-FDB1AED639FA}"/>
              </a:ext>
            </a:extLst>
          </p:cNvPr>
          <p:cNvSpPr>
            <a:spLocks noGrp="1"/>
          </p:cNvSpPr>
          <p:nvPr>
            <p:ph type="title"/>
          </p:nvPr>
        </p:nvSpPr>
        <p:spPr>
          <a:xfrm>
            <a:off x="563880" y="503396"/>
            <a:ext cx="11064240" cy="724535"/>
          </a:xfrm>
        </p:spPr>
        <p:txBody>
          <a:bodyPr>
            <a:noAutofit/>
          </a:bodyPr>
          <a:lstStyle/>
          <a:p>
            <a:r>
              <a:rPr lang="en-GB"/>
              <a:t>Query Acceleration</a:t>
            </a:r>
            <a:endParaRPr lang="en-SG"/>
          </a:p>
        </p:txBody>
      </p:sp>
      <p:sp>
        <p:nvSpPr>
          <p:cNvPr id="4" name="Text Placeholder 3">
            <a:extLst>
              <a:ext uri="{FF2B5EF4-FFF2-40B4-BE49-F238E27FC236}">
                <a16:creationId xmlns:a16="http://schemas.microsoft.com/office/drawing/2014/main" id="{AEDF3F05-66DE-747C-7ED3-19E8B55FB023}"/>
              </a:ext>
            </a:extLst>
          </p:cNvPr>
          <p:cNvSpPr>
            <a:spLocks noGrp="1"/>
          </p:cNvSpPr>
          <p:nvPr>
            <p:ph type="body" sz="quarter" idx="27"/>
          </p:nvPr>
        </p:nvSpPr>
        <p:spPr>
          <a:xfrm>
            <a:off x="563563" y="1447800"/>
            <a:ext cx="11064875" cy="4732338"/>
          </a:xfrm>
        </p:spPr>
        <p:txBody>
          <a:bodyPr>
            <a:normAutofit/>
          </a:bodyPr>
          <a:lstStyle/>
          <a:p>
            <a:r>
              <a:rPr lang="en-GB"/>
              <a:t>Query data in </a:t>
            </a:r>
            <a:r>
              <a:rPr lang="en-GB" err="1"/>
              <a:t>OneLake</a:t>
            </a:r>
            <a:r>
              <a:rPr lang="en-GB"/>
              <a:t> in-place with shortcuts</a:t>
            </a:r>
          </a:p>
          <a:p>
            <a:r>
              <a:rPr lang="en-GB"/>
              <a:t>Automatic on the fly indexing and caching</a:t>
            </a:r>
          </a:p>
          <a:p>
            <a:r>
              <a:rPr lang="en-GB"/>
              <a:t>At par performance with ingestion</a:t>
            </a:r>
          </a:p>
          <a:p>
            <a:r>
              <a:rPr lang="en-GB"/>
              <a:t>Supports Delta as well as Iceberg (with </a:t>
            </a:r>
            <a:r>
              <a:rPr lang="en-GB" err="1"/>
              <a:t>xtable</a:t>
            </a:r>
            <a:r>
              <a:rPr lang="en-GB"/>
              <a:t>)</a:t>
            </a:r>
          </a:p>
          <a:p>
            <a:endParaRPr lang="en-GB"/>
          </a:p>
        </p:txBody>
      </p:sp>
      <p:pic>
        <p:nvPicPr>
          <p:cNvPr id="11" name="Graphic 10">
            <a:extLst>
              <a:ext uri="{FF2B5EF4-FFF2-40B4-BE49-F238E27FC236}">
                <a16:creationId xmlns:a16="http://schemas.microsoft.com/office/drawing/2014/main" id="{21B571D8-9DF7-DB2C-9935-8ABBF9AEA3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89875" y="974783"/>
            <a:ext cx="604273" cy="616863"/>
          </a:xfrm>
          <a:prstGeom prst="rect">
            <a:avLst/>
          </a:prstGeom>
        </p:spPr>
      </p:pic>
      <p:cxnSp>
        <p:nvCxnSpPr>
          <p:cNvPr id="18" name="Straight Arrow Connector 17">
            <a:extLst>
              <a:ext uri="{FF2B5EF4-FFF2-40B4-BE49-F238E27FC236}">
                <a16:creationId xmlns:a16="http://schemas.microsoft.com/office/drawing/2014/main" id="{7AE773C1-5CCD-03CB-122A-EF2AF75E401C}"/>
              </a:ext>
            </a:extLst>
          </p:cNvPr>
          <p:cNvCxnSpPr>
            <a:cxnSpLocks/>
          </p:cNvCxnSpPr>
          <p:nvPr/>
        </p:nvCxnSpPr>
        <p:spPr>
          <a:xfrm flipV="1">
            <a:off x="7569187" y="2740864"/>
            <a:ext cx="1617914" cy="1"/>
          </a:xfrm>
          <a:prstGeom prst="straightConnector1">
            <a:avLst/>
          </a:prstGeom>
          <a:ln>
            <a:solidFill>
              <a:schemeClr val="tx1">
                <a:lumMod val="95000"/>
                <a:lumOff val="5000"/>
              </a:schemeClr>
            </a:solidFill>
            <a:prstDash val="dash"/>
            <a:tailEnd type="triangle"/>
          </a:ln>
        </p:spPr>
        <p:style>
          <a:lnRef idx="2">
            <a:schemeClr val="accent1"/>
          </a:lnRef>
          <a:fillRef idx="0">
            <a:schemeClr val="accent1"/>
          </a:fillRef>
          <a:effectRef idx="1">
            <a:schemeClr val="accent1"/>
          </a:effectRef>
          <a:fontRef idx="minor">
            <a:schemeClr val="tx1"/>
          </a:fontRef>
        </p:style>
      </p:cxnSp>
      <p:pic>
        <p:nvPicPr>
          <p:cNvPr id="23" name="Graphic 22">
            <a:extLst>
              <a:ext uri="{FF2B5EF4-FFF2-40B4-BE49-F238E27FC236}">
                <a16:creationId xmlns:a16="http://schemas.microsoft.com/office/drawing/2014/main" id="{D54F9471-5C09-0106-4D29-BE3708681A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51562" y="3560370"/>
            <a:ext cx="645716" cy="645716"/>
          </a:xfrm>
          <a:prstGeom prst="rect">
            <a:avLst/>
          </a:prstGeom>
        </p:spPr>
      </p:pic>
      <p:sp>
        <p:nvSpPr>
          <p:cNvPr id="24" name="TextBox 23">
            <a:extLst>
              <a:ext uri="{FF2B5EF4-FFF2-40B4-BE49-F238E27FC236}">
                <a16:creationId xmlns:a16="http://schemas.microsoft.com/office/drawing/2014/main" id="{533ED361-9BAF-474B-EF43-A634F7693746}"/>
              </a:ext>
            </a:extLst>
          </p:cNvPr>
          <p:cNvSpPr txBox="1"/>
          <p:nvPr/>
        </p:nvSpPr>
        <p:spPr>
          <a:xfrm>
            <a:off x="6706243" y="3109043"/>
            <a:ext cx="967444" cy="276999"/>
          </a:xfrm>
          <a:prstGeom prst="rect">
            <a:avLst/>
          </a:prstGeom>
          <a:noFill/>
        </p:spPr>
        <p:txBody>
          <a:bodyPr wrap="none" rtlCol="0">
            <a:spAutoFit/>
          </a:bodyPr>
          <a:lstStyle/>
          <a:p>
            <a:r>
              <a:rPr lang="en-GB" sz="1200" err="1"/>
              <a:t>Eventhouse</a:t>
            </a:r>
            <a:endParaRPr lang="en-SG" sz="1200"/>
          </a:p>
        </p:txBody>
      </p:sp>
      <p:sp>
        <p:nvSpPr>
          <p:cNvPr id="25" name="TextBox 24">
            <a:extLst>
              <a:ext uri="{FF2B5EF4-FFF2-40B4-BE49-F238E27FC236}">
                <a16:creationId xmlns:a16="http://schemas.microsoft.com/office/drawing/2014/main" id="{DAF4E2FA-8172-59FE-602D-57A945717D72}"/>
              </a:ext>
            </a:extLst>
          </p:cNvPr>
          <p:cNvSpPr txBox="1"/>
          <p:nvPr/>
        </p:nvSpPr>
        <p:spPr>
          <a:xfrm>
            <a:off x="10018302" y="3235713"/>
            <a:ext cx="912237" cy="276999"/>
          </a:xfrm>
          <a:prstGeom prst="rect">
            <a:avLst/>
          </a:prstGeom>
          <a:noFill/>
        </p:spPr>
        <p:txBody>
          <a:bodyPr wrap="none" rtlCol="0">
            <a:spAutoFit/>
          </a:bodyPr>
          <a:lstStyle/>
          <a:p>
            <a:r>
              <a:rPr lang="en-GB" sz="1200"/>
              <a:t>Lakehouse</a:t>
            </a:r>
            <a:endParaRPr lang="en-SG" sz="1200"/>
          </a:p>
        </p:txBody>
      </p:sp>
      <p:sp>
        <p:nvSpPr>
          <p:cNvPr id="26" name="TextBox 25">
            <a:extLst>
              <a:ext uri="{FF2B5EF4-FFF2-40B4-BE49-F238E27FC236}">
                <a16:creationId xmlns:a16="http://schemas.microsoft.com/office/drawing/2014/main" id="{3DFB4AC1-5E4A-5975-EB5F-F2E0A018F043}"/>
              </a:ext>
            </a:extLst>
          </p:cNvPr>
          <p:cNvSpPr txBox="1"/>
          <p:nvPr/>
        </p:nvSpPr>
        <p:spPr>
          <a:xfrm>
            <a:off x="9985857" y="4268949"/>
            <a:ext cx="977127" cy="276999"/>
          </a:xfrm>
          <a:prstGeom prst="rect">
            <a:avLst/>
          </a:prstGeom>
          <a:noFill/>
        </p:spPr>
        <p:txBody>
          <a:bodyPr wrap="none" rtlCol="0">
            <a:spAutoFit/>
          </a:bodyPr>
          <a:lstStyle/>
          <a:p>
            <a:r>
              <a:rPr lang="en-GB" sz="1200"/>
              <a:t>Mirrored DB</a:t>
            </a:r>
            <a:endParaRPr lang="en-SG" sz="1200"/>
          </a:p>
        </p:txBody>
      </p:sp>
      <p:sp>
        <p:nvSpPr>
          <p:cNvPr id="29" name="TextBox 28">
            <a:extLst>
              <a:ext uri="{FF2B5EF4-FFF2-40B4-BE49-F238E27FC236}">
                <a16:creationId xmlns:a16="http://schemas.microsoft.com/office/drawing/2014/main" id="{BFD56666-D863-40FC-D51E-257FFF48E335}"/>
              </a:ext>
            </a:extLst>
          </p:cNvPr>
          <p:cNvSpPr txBox="1"/>
          <p:nvPr/>
        </p:nvSpPr>
        <p:spPr>
          <a:xfrm>
            <a:off x="10003233" y="1937258"/>
            <a:ext cx="942374" cy="276999"/>
          </a:xfrm>
          <a:prstGeom prst="rect">
            <a:avLst/>
          </a:prstGeom>
          <a:noFill/>
        </p:spPr>
        <p:txBody>
          <a:bodyPr wrap="none" rtlCol="0">
            <a:spAutoFit/>
          </a:bodyPr>
          <a:lstStyle/>
          <a:p>
            <a:r>
              <a:rPr lang="en-GB" sz="1200"/>
              <a:t>Warehouse</a:t>
            </a:r>
            <a:endParaRPr lang="en-SG" sz="1200"/>
          </a:p>
        </p:txBody>
      </p:sp>
      <p:sp>
        <p:nvSpPr>
          <p:cNvPr id="31" name="TextBox 30">
            <a:extLst>
              <a:ext uri="{FF2B5EF4-FFF2-40B4-BE49-F238E27FC236}">
                <a16:creationId xmlns:a16="http://schemas.microsoft.com/office/drawing/2014/main" id="{14EB2BD7-4C08-78AD-D938-87FB7DD1D282}"/>
              </a:ext>
            </a:extLst>
          </p:cNvPr>
          <p:cNvSpPr txBox="1"/>
          <p:nvPr/>
        </p:nvSpPr>
        <p:spPr>
          <a:xfrm>
            <a:off x="7566992" y="2463865"/>
            <a:ext cx="1589474" cy="276999"/>
          </a:xfrm>
          <a:prstGeom prst="rect">
            <a:avLst/>
          </a:prstGeom>
          <a:noFill/>
        </p:spPr>
        <p:txBody>
          <a:bodyPr wrap="none" rtlCol="0">
            <a:spAutoFit/>
          </a:bodyPr>
          <a:lstStyle/>
          <a:p>
            <a:r>
              <a:rPr lang="en-GB" sz="1200"/>
              <a:t>Accelerated Shortcut</a:t>
            </a:r>
            <a:endParaRPr lang="en-SG" sz="1200"/>
          </a:p>
        </p:txBody>
      </p:sp>
      <p:pic>
        <p:nvPicPr>
          <p:cNvPr id="10" name="Picture 9" descr="A white and blue sign with a wave and a house&#10;&#10;Description automatically generated">
            <a:extLst>
              <a:ext uri="{FF2B5EF4-FFF2-40B4-BE49-F238E27FC236}">
                <a16:creationId xmlns:a16="http://schemas.microsoft.com/office/drawing/2014/main" id="{89E68CCF-DD11-212B-A246-AF21C2A451D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8470" y="2499293"/>
            <a:ext cx="711901" cy="711901"/>
          </a:xfrm>
          <a:prstGeom prst="rect">
            <a:avLst/>
          </a:prstGeom>
        </p:spPr>
      </p:pic>
      <p:pic>
        <p:nvPicPr>
          <p:cNvPr id="3" name="Picture 2" descr="A white square with blue arrow and a blue arrow pointing to the top&#10;&#10;AI-generated content may be incorrect.">
            <a:extLst>
              <a:ext uri="{FF2B5EF4-FFF2-40B4-BE49-F238E27FC236}">
                <a16:creationId xmlns:a16="http://schemas.microsoft.com/office/drawing/2014/main" id="{B8AB2111-D3C6-040D-ED94-5423A3950F6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46803" y="2397702"/>
            <a:ext cx="686324" cy="686324"/>
          </a:xfrm>
          <a:prstGeom prst="rect">
            <a:avLst/>
          </a:prstGeom>
        </p:spPr>
      </p:pic>
      <p:sp>
        <p:nvSpPr>
          <p:cNvPr id="12" name="TextBox 11">
            <a:extLst>
              <a:ext uri="{FF2B5EF4-FFF2-40B4-BE49-F238E27FC236}">
                <a16:creationId xmlns:a16="http://schemas.microsoft.com/office/drawing/2014/main" id="{1972A4A3-2461-D4F9-3D22-CA007EF59E06}"/>
              </a:ext>
            </a:extLst>
          </p:cNvPr>
          <p:cNvSpPr txBox="1"/>
          <p:nvPr/>
        </p:nvSpPr>
        <p:spPr>
          <a:xfrm>
            <a:off x="499602" y="4498998"/>
            <a:ext cx="6716110" cy="369332"/>
          </a:xfrm>
          <a:prstGeom prst="rect">
            <a:avLst/>
          </a:prstGeom>
          <a:noFill/>
        </p:spPr>
        <p:txBody>
          <a:bodyPr wrap="square">
            <a:spAutoFit/>
          </a:bodyPr>
          <a:lstStyle/>
          <a:p>
            <a:r>
              <a:rPr lang="en-US" sz="1800">
                <a:latin typeface="+mn-lt"/>
              </a:rPr>
              <a:t>Example:</a:t>
            </a:r>
            <a:endParaRPr lang="en-US"/>
          </a:p>
        </p:txBody>
      </p:sp>
      <p:pic>
        <p:nvPicPr>
          <p:cNvPr id="14" name="Picture 13" descr="A blue and white house with dots&#10;&#10;AI-generated content may be incorrect.">
            <a:extLst>
              <a:ext uri="{FF2B5EF4-FFF2-40B4-BE49-F238E27FC236}">
                <a16:creationId xmlns:a16="http://schemas.microsoft.com/office/drawing/2014/main" id="{5CF473D7-5EB4-88F2-1B42-B5E0D6C335B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14233" y="1207672"/>
            <a:ext cx="720374" cy="720374"/>
          </a:xfrm>
          <a:prstGeom prst="rect">
            <a:avLst/>
          </a:prstGeom>
        </p:spPr>
      </p:pic>
      <p:grpSp>
        <p:nvGrpSpPr>
          <p:cNvPr id="21" name="Group 20">
            <a:extLst>
              <a:ext uri="{FF2B5EF4-FFF2-40B4-BE49-F238E27FC236}">
                <a16:creationId xmlns:a16="http://schemas.microsoft.com/office/drawing/2014/main" id="{C970B633-0638-92C1-9E49-9994164DE5F5}"/>
              </a:ext>
            </a:extLst>
          </p:cNvPr>
          <p:cNvGrpSpPr/>
          <p:nvPr/>
        </p:nvGrpSpPr>
        <p:grpSpPr>
          <a:xfrm>
            <a:off x="615218" y="5022268"/>
            <a:ext cx="9829692" cy="1016704"/>
            <a:chOff x="615218" y="4933664"/>
            <a:chExt cx="9829692" cy="1016704"/>
          </a:xfrm>
        </p:grpSpPr>
        <p:sp>
          <p:nvSpPr>
            <p:cNvPr id="17" name="TextBox 16">
              <a:extLst>
                <a:ext uri="{FF2B5EF4-FFF2-40B4-BE49-F238E27FC236}">
                  <a16:creationId xmlns:a16="http://schemas.microsoft.com/office/drawing/2014/main" id="{291FCDCD-6CF5-2F26-DFA1-C160A8F24D31}"/>
                </a:ext>
              </a:extLst>
            </p:cNvPr>
            <p:cNvSpPr txBox="1"/>
            <p:nvPr/>
          </p:nvSpPr>
          <p:spPr>
            <a:xfrm>
              <a:off x="615218" y="4933664"/>
              <a:ext cx="9829692" cy="369332"/>
            </a:xfrm>
            <a:prstGeom prst="rect">
              <a:avLst/>
            </a:prstGeom>
            <a:solidFill>
              <a:srgbClr val="FFFFFF">
                <a:lumMod val="85000"/>
              </a:srgb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a:rPr>
                <a:t>KQL Command</a:t>
              </a:r>
              <a:endParaRPr kumimoji="0" lang="en-US" sz="1800" b="0" i="0" u="none" strike="noStrike" kern="0" cap="none" spc="0" normalizeH="0" baseline="0" noProof="0">
                <a:ln>
                  <a:noFill/>
                </a:ln>
                <a:solidFill>
                  <a:srgbClr val="000000"/>
                </a:solidFill>
                <a:effectLst/>
                <a:uLnTx/>
                <a:uFillTx/>
                <a:latin typeface="Segoe UI"/>
              </a:endParaRPr>
            </a:p>
          </p:txBody>
        </p:sp>
        <p:sp>
          <p:nvSpPr>
            <p:cNvPr id="19" name="TextBox 18">
              <a:extLst>
                <a:ext uri="{FF2B5EF4-FFF2-40B4-BE49-F238E27FC236}">
                  <a16:creationId xmlns:a16="http://schemas.microsoft.com/office/drawing/2014/main" id="{F2B1381C-B5BC-486B-22DA-6B29254C4B58}"/>
                </a:ext>
              </a:extLst>
            </p:cNvPr>
            <p:cNvSpPr txBox="1"/>
            <p:nvPr/>
          </p:nvSpPr>
          <p:spPr>
            <a:xfrm>
              <a:off x="1107796" y="5304037"/>
              <a:ext cx="9337114" cy="646331"/>
            </a:xfrm>
            <a:prstGeom prst="rect">
              <a:avLst/>
            </a:prstGeom>
            <a:solidFill>
              <a:srgbClr val="FFFFFF">
                <a:lumMod val="95000"/>
              </a:srgb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.alter external table </a:t>
              </a:r>
              <a:r>
                <a:rPr kumimoji="0" lang="en-US" sz="1800" b="0" i="0" u="none" strike="noStrike" kern="0" cap="none" spc="0" normalizeH="0" baseline="0" noProof="0" err="1">
                  <a:ln>
                    <a:noFill/>
                  </a:ln>
                  <a:solidFill>
                    <a:srgbClr val="000041">
                      <a:lumMod val="50000"/>
                      <a:lumOff val="50000"/>
                    </a:srgbClr>
                  </a:solidFill>
                  <a:effectLst/>
                  <a:uLnTx/>
                  <a:uFillTx/>
                  <a:latin typeface="Consolas" panose="020B0609020204030204" pitchFamily="49" charset="0"/>
                </a:rPr>
                <a:t>MyExternalTable</a:t>
              </a:r>
              <a:r>
                <a:rPr kumimoji="0" lang="en-US"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 policy </a:t>
              </a:r>
              <a:r>
                <a:rPr kumimoji="0" lang="en-US" sz="1800" b="0" i="0" u="none" strike="noStrike" kern="0" cap="none" spc="0" normalizeH="0" baseline="0" noProof="0" err="1">
                  <a:ln>
                    <a:noFill/>
                  </a:ln>
                  <a:solidFill>
                    <a:srgbClr val="000041">
                      <a:lumMod val="50000"/>
                      <a:lumOff val="50000"/>
                    </a:srgbClr>
                  </a:solidFill>
                  <a:effectLst/>
                  <a:uLnTx/>
                  <a:uFillTx/>
                  <a:latin typeface="Consolas" panose="020B0609020204030204" pitchFamily="49" charset="0"/>
                </a:rPr>
                <a:t>query_acceleration</a:t>
              </a:r>
              <a:r>
                <a:rPr kumimoji="0" lang="en-US"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 '{"</a:t>
              </a:r>
              <a:r>
                <a:rPr kumimoji="0" lang="en-US" sz="1800" b="0" i="0" u="none" strike="noStrike" kern="0" cap="none" spc="0" normalizeH="0" baseline="0" noProof="0" err="1">
                  <a:ln>
                    <a:noFill/>
                  </a:ln>
                  <a:solidFill>
                    <a:srgbClr val="000041">
                      <a:lumMod val="50000"/>
                      <a:lumOff val="50000"/>
                    </a:srgbClr>
                  </a:solidFill>
                  <a:effectLst/>
                  <a:uLnTx/>
                  <a:uFillTx/>
                  <a:latin typeface="Consolas" panose="020B0609020204030204" pitchFamily="49" charset="0"/>
                </a:rPr>
                <a:t>IsEnabled</a:t>
              </a:r>
              <a:r>
                <a:rPr kumimoji="0" lang="en-US"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 true, "Hot": "1.00:00:00"}'</a:t>
              </a:r>
              <a:endParaRPr kumimoji="0" lang="en-US" sz="1800" b="0" i="0" u="none" strike="noStrike" kern="0" cap="none" spc="0" normalizeH="0" baseline="0" noProof="0">
                <a:ln>
                  <a:noFill/>
                </a:ln>
                <a:solidFill>
                  <a:srgbClr val="CC3700"/>
                </a:solidFill>
                <a:effectLst/>
                <a:uLnTx/>
                <a:uFillTx/>
                <a:latin typeface="Consolas" panose="020B0609020204030204" pitchFamily="49" charset="0"/>
              </a:endParaRPr>
            </a:p>
          </p:txBody>
        </p:sp>
        <p:sp>
          <p:nvSpPr>
            <p:cNvPr id="20" name="TextBox 19">
              <a:extLst>
                <a:ext uri="{FF2B5EF4-FFF2-40B4-BE49-F238E27FC236}">
                  <a16:creationId xmlns:a16="http://schemas.microsoft.com/office/drawing/2014/main" id="{0EDFF586-FA71-3375-18B3-338DF9A5975A}"/>
                </a:ext>
              </a:extLst>
            </p:cNvPr>
            <p:cNvSpPr txBox="1"/>
            <p:nvPr/>
          </p:nvSpPr>
          <p:spPr>
            <a:xfrm>
              <a:off x="615218" y="5304037"/>
              <a:ext cx="492578" cy="646331"/>
            </a:xfrm>
            <a:prstGeom prst="rect">
              <a:avLst/>
            </a:prstGeom>
            <a:solidFill>
              <a:srgbClr val="FFFFFF">
                <a:lumMod val="95000"/>
              </a:srgbClr>
            </a:solidFill>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1</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2</a:t>
              </a:r>
            </a:p>
          </p:txBody>
        </p:sp>
      </p:grpSp>
      <p:sp>
        <p:nvSpPr>
          <p:cNvPr id="7" name="Slide Number Placeholder 6">
            <a:extLst>
              <a:ext uri="{FF2B5EF4-FFF2-40B4-BE49-F238E27FC236}">
                <a16:creationId xmlns:a16="http://schemas.microsoft.com/office/drawing/2014/main" id="{EAADB671-A0E4-9DC2-54E2-C0F50B6913AD}"/>
              </a:ext>
            </a:extLst>
          </p:cNvPr>
          <p:cNvSpPr>
            <a:spLocks noGrp="1"/>
          </p:cNvSpPr>
          <p:nvPr>
            <p:ph type="sldNum" sz="quarter" idx="29"/>
          </p:nvPr>
        </p:nvSpPr>
        <p:spPr/>
        <p:txBody>
          <a:bodyPr/>
          <a:lstStyle/>
          <a:p>
            <a:fld id="{B1356FBF-028C-F74E-A7B4-9B8ED246DD1B}" type="slidenum">
              <a:rPr lang="en-US" smtClean="0"/>
              <a:pPr/>
              <a:t>19</a:t>
            </a:fld>
            <a:endParaRPr lang="en-US"/>
          </a:p>
        </p:txBody>
      </p:sp>
    </p:spTree>
    <p:extLst>
      <p:ext uri="{BB962C8B-B14F-4D97-AF65-F5344CB8AC3E}">
        <p14:creationId xmlns:p14="http://schemas.microsoft.com/office/powerpoint/2010/main" val="20455857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C3609-8DCD-072B-429F-267042461B44}"/>
              </a:ext>
            </a:extLst>
          </p:cNvPr>
          <p:cNvSpPr>
            <a:spLocks noGrp="1"/>
          </p:cNvSpPr>
          <p:nvPr>
            <p:ph type="title"/>
          </p:nvPr>
        </p:nvSpPr>
        <p:spPr/>
        <p:txBody>
          <a:bodyPr/>
          <a:lstStyle/>
          <a:p>
            <a:r>
              <a:rPr lang="en-US" err="1"/>
              <a:t>Eventhouse</a:t>
            </a:r>
            <a:r>
              <a:rPr lang="en-US"/>
              <a:t> (incl. KQL Databases)</a:t>
            </a:r>
          </a:p>
        </p:txBody>
      </p:sp>
      <p:sp>
        <p:nvSpPr>
          <p:cNvPr id="1149" name="Rounded Rectangle 38">
            <a:extLst>
              <a:ext uri="{FF2B5EF4-FFF2-40B4-BE49-F238E27FC236}">
                <a16:creationId xmlns:a16="http://schemas.microsoft.com/office/drawing/2014/main" id="{335E68F6-BD3D-57B4-2481-D8F5C8CA7138}"/>
              </a:ext>
              <a:ext uri="{C183D7F6-B498-43B3-948B-1728B52AA6E4}">
                <adec:decorative xmlns:adec="http://schemas.microsoft.com/office/drawing/2017/decorative" val="1"/>
              </a:ext>
            </a:extLst>
          </p:cNvPr>
          <p:cNvSpPr/>
          <p:nvPr/>
        </p:nvSpPr>
        <p:spPr bwMode="auto">
          <a:xfrm>
            <a:off x="2847413" y="8475008"/>
            <a:ext cx="8761975" cy="4931101"/>
          </a:xfrm>
          <a:prstGeom prst="roundRect">
            <a:avLst>
              <a:gd name="adj" fmla="val 2692"/>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091F2C"/>
              </a:solidFill>
              <a:effectLst/>
              <a:uLnTx/>
              <a:uFillTx/>
              <a:latin typeface="Segoe Sans Text"/>
              <a:ea typeface="+mn-ea"/>
              <a:cs typeface="Segoe UI" panose="020B0502040204020203" pitchFamily="34" charset="0"/>
            </a:endParaRPr>
          </a:p>
        </p:txBody>
      </p:sp>
      <p:sp>
        <p:nvSpPr>
          <p:cNvPr id="1150" name="!!6">
            <a:extLst>
              <a:ext uri="{FF2B5EF4-FFF2-40B4-BE49-F238E27FC236}">
                <a16:creationId xmlns:a16="http://schemas.microsoft.com/office/drawing/2014/main" id="{F2C407DC-72D0-83D0-DABB-741020973D15}"/>
              </a:ext>
              <a:ext uri="{C183D7F6-B498-43B3-948B-1728B52AA6E4}">
                <adec:decorative xmlns:adec="http://schemas.microsoft.com/office/drawing/2017/decorative" val="1"/>
              </a:ext>
            </a:extLst>
          </p:cNvPr>
          <p:cNvSpPr/>
          <p:nvPr/>
        </p:nvSpPr>
        <p:spPr bwMode="auto">
          <a:xfrm>
            <a:off x="10133519" y="8699137"/>
            <a:ext cx="1272303" cy="1853540"/>
          </a:xfrm>
          <a:prstGeom prst="roundRect">
            <a:avLst>
              <a:gd name="adj" fmla="val 9111"/>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err="1">
              <a:ln>
                <a:noFill/>
              </a:ln>
              <a:solidFill>
                <a:srgbClr val="FFF7F3"/>
              </a:solidFill>
              <a:effectLst/>
              <a:uLnTx/>
              <a:uFillTx/>
              <a:latin typeface="Segoe Sans Text"/>
              <a:ea typeface="+mn-ea"/>
              <a:cs typeface="Segoe UI" panose="020B0502040204020203" pitchFamily="34" charset="0"/>
            </a:endParaRPr>
          </a:p>
        </p:txBody>
      </p:sp>
      <p:sp>
        <p:nvSpPr>
          <p:cNvPr id="1151" name="!!5">
            <a:extLst>
              <a:ext uri="{FF2B5EF4-FFF2-40B4-BE49-F238E27FC236}">
                <a16:creationId xmlns:a16="http://schemas.microsoft.com/office/drawing/2014/main" id="{434DD2BB-6DC8-3F12-0187-B98CEBBDD831}"/>
              </a:ext>
              <a:ext uri="{C183D7F6-B498-43B3-948B-1728B52AA6E4}">
                <adec:decorative xmlns:adec="http://schemas.microsoft.com/office/drawing/2017/decorative" val="1"/>
              </a:ext>
            </a:extLst>
          </p:cNvPr>
          <p:cNvSpPr/>
          <p:nvPr/>
        </p:nvSpPr>
        <p:spPr bwMode="auto">
          <a:xfrm>
            <a:off x="8717422" y="8699137"/>
            <a:ext cx="1272303" cy="1853540"/>
          </a:xfrm>
          <a:prstGeom prst="roundRect">
            <a:avLst>
              <a:gd name="adj" fmla="val 9111"/>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FFF7F3"/>
              </a:solidFill>
              <a:effectLst/>
              <a:uLnTx/>
              <a:uFillTx/>
              <a:latin typeface="Segoe Sans Text"/>
              <a:ea typeface="+mn-ea"/>
              <a:cs typeface="Segoe UI" panose="020B0502040204020203" pitchFamily="34" charset="0"/>
            </a:endParaRPr>
          </a:p>
        </p:txBody>
      </p:sp>
      <p:sp>
        <p:nvSpPr>
          <p:cNvPr id="1152" name="!!2">
            <a:extLst>
              <a:ext uri="{FF2B5EF4-FFF2-40B4-BE49-F238E27FC236}">
                <a16:creationId xmlns:a16="http://schemas.microsoft.com/office/drawing/2014/main" id="{2E1994F0-6FD7-AF19-5F87-7451D6E2660C}"/>
              </a:ext>
              <a:ext uri="{C183D7F6-B498-43B3-948B-1728B52AA6E4}">
                <adec:decorative xmlns:adec="http://schemas.microsoft.com/office/drawing/2017/decorative" val="1"/>
              </a:ext>
            </a:extLst>
          </p:cNvPr>
          <p:cNvSpPr/>
          <p:nvPr/>
        </p:nvSpPr>
        <p:spPr bwMode="auto">
          <a:xfrm>
            <a:off x="4468108" y="8699137"/>
            <a:ext cx="1273326" cy="1853540"/>
          </a:xfrm>
          <a:prstGeom prst="roundRect">
            <a:avLst>
              <a:gd name="adj" fmla="val 9111"/>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err="1">
              <a:ln>
                <a:noFill/>
              </a:ln>
              <a:solidFill>
                <a:srgbClr val="FFF7F3"/>
              </a:solidFill>
              <a:effectLst/>
              <a:uLnTx/>
              <a:uFillTx/>
              <a:latin typeface="Segoe Sans Text"/>
              <a:ea typeface="+mn-ea"/>
              <a:cs typeface="Segoe UI" panose="020B0502040204020203" pitchFamily="34" charset="0"/>
            </a:endParaRPr>
          </a:p>
        </p:txBody>
      </p:sp>
      <p:sp>
        <p:nvSpPr>
          <p:cNvPr id="1153" name="!!4">
            <a:extLst>
              <a:ext uri="{FF2B5EF4-FFF2-40B4-BE49-F238E27FC236}">
                <a16:creationId xmlns:a16="http://schemas.microsoft.com/office/drawing/2014/main" id="{AB0636BB-C71F-A00F-96E0-83F1A32F9DB8}"/>
              </a:ext>
              <a:ext uri="{C183D7F6-B498-43B3-948B-1728B52AA6E4}">
                <adec:decorative xmlns:adec="http://schemas.microsoft.com/office/drawing/2017/decorative" val="1"/>
              </a:ext>
            </a:extLst>
          </p:cNvPr>
          <p:cNvSpPr/>
          <p:nvPr/>
        </p:nvSpPr>
        <p:spPr bwMode="auto">
          <a:xfrm>
            <a:off x="7301325" y="8699137"/>
            <a:ext cx="1272303" cy="1853540"/>
          </a:xfrm>
          <a:prstGeom prst="roundRect">
            <a:avLst>
              <a:gd name="adj" fmla="val 9111"/>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err="1">
              <a:ln>
                <a:noFill/>
              </a:ln>
              <a:solidFill>
                <a:srgbClr val="FFF7F3"/>
              </a:solidFill>
              <a:effectLst/>
              <a:uLnTx/>
              <a:uFillTx/>
              <a:latin typeface="Segoe Sans Text"/>
              <a:ea typeface="+mn-ea"/>
              <a:cs typeface="Segoe UI" panose="020B0502040204020203" pitchFamily="34" charset="0"/>
            </a:endParaRPr>
          </a:p>
        </p:txBody>
      </p:sp>
      <p:sp>
        <p:nvSpPr>
          <p:cNvPr id="1154" name="!!1">
            <a:extLst>
              <a:ext uri="{FF2B5EF4-FFF2-40B4-BE49-F238E27FC236}">
                <a16:creationId xmlns:a16="http://schemas.microsoft.com/office/drawing/2014/main" id="{97819107-FAD4-B21C-C15C-3304E3990F5B}"/>
              </a:ext>
              <a:ext uri="{C183D7F6-B498-43B3-948B-1728B52AA6E4}">
                <adec:decorative xmlns:adec="http://schemas.microsoft.com/office/drawing/2017/decorative" val="1"/>
              </a:ext>
            </a:extLst>
          </p:cNvPr>
          <p:cNvSpPr/>
          <p:nvPr/>
        </p:nvSpPr>
        <p:spPr bwMode="auto">
          <a:xfrm>
            <a:off x="3050988" y="8699137"/>
            <a:ext cx="1273326" cy="1853540"/>
          </a:xfrm>
          <a:prstGeom prst="roundRect">
            <a:avLst>
              <a:gd name="adj" fmla="val 9111"/>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err="1">
              <a:ln>
                <a:noFill/>
              </a:ln>
              <a:solidFill>
                <a:srgbClr val="FFF7F3"/>
              </a:solidFill>
              <a:effectLst/>
              <a:uLnTx/>
              <a:uFillTx/>
              <a:latin typeface="Segoe Sans Text"/>
              <a:ea typeface="+mn-ea"/>
              <a:cs typeface="Segoe UI" panose="020B0502040204020203" pitchFamily="34" charset="0"/>
            </a:endParaRPr>
          </a:p>
        </p:txBody>
      </p:sp>
      <p:sp>
        <p:nvSpPr>
          <p:cNvPr id="1155" name="Rounded Rectangle 255">
            <a:extLst>
              <a:ext uri="{FF2B5EF4-FFF2-40B4-BE49-F238E27FC236}">
                <a16:creationId xmlns:a16="http://schemas.microsoft.com/office/drawing/2014/main" id="{ADB504BF-740E-05B3-F22F-C92338875706}"/>
              </a:ext>
              <a:ext uri="{C183D7F6-B498-43B3-948B-1728B52AA6E4}">
                <adec:decorative xmlns:adec="http://schemas.microsoft.com/office/drawing/2017/decorative" val="1"/>
              </a:ext>
            </a:extLst>
          </p:cNvPr>
          <p:cNvSpPr/>
          <p:nvPr/>
        </p:nvSpPr>
        <p:spPr bwMode="auto">
          <a:xfrm>
            <a:off x="5885228" y="8699137"/>
            <a:ext cx="1272303" cy="1853540"/>
          </a:xfrm>
          <a:prstGeom prst="roundRect">
            <a:avLst>
              <a:gd name="adj" fmla="val 9111"/>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err="1">
              <a:ln>
                <a:noFill/>
              </a:ln>
              <a:solidFill>
                <a:srgbClr val="FFF7F3"/>
              </a:solidFill>
              <a:effectLst/>
              <a:uLnTx/>
              <a:uFillTx/>
              <a:latin typeface="Segoe Sans Text"/>
              <a:ea typeface="+mn-ea"/>
              <a:cs typeface="Segoe UI" panose="020B0502040204020203" pitchFamily="34" charset="0"/>
            </a:endParaRPr>
          </a:p>
        </p:txBody>
      </p:sp>
      <p:sp>
        <p:nvSpPr>
          <p:cNvPr id="1156" name="TextBox 1155">
            <a:extLst>
              <a:ext uri="{FF2B5EF4-FFF2-40B4-BE49-F238E27FC236}">
                <a16:creationId xmlns:a16="http://schemas.microsoft.com/office/drawing/2014/main" id="{E103FFC7-8141-1654-B304-6CFCEA0F3EC9}"/>
              </a:ext>
            </a:extLst>
          </p:cNvPr>
          <p:cNvSpPr txBox="1">
            <a:spLocks/>
          </p:cNvSpPr>
          <p:nvPr/>
        </p:nvSpPr>
        <p:spPr>
          <a:xfrm>
            <a:off x="3162927" y="9844782"/>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Sans Text"/>
                <a:ea typeface="+mn-ea"/>
                <a:cs typeface="Segoe UI Semibold" panose="020B0702040204020203" pitchFamily="34" charset="0"/>
              </a:rPr>
              <a:t>Ingestion</a:t>
            </a:r>
          </a:p>
        </p:txBody>
      </p:sp>
      <p:sp>
        <p:nvSpPr>
          <p:cNvPr id="1157" name="TextBox 1156">
            <a:extLst>
              <a:ext uri="{FF2B5EF4-FFF2-40B4-BE49-F238E27FC236}">
                <a16:creationId xmlns:a16="http://schemas.microsoft.com/office/drawing/2014/main" id="{32EF90EA-9F1B-1EDF-F19F-4EADA497C5CC}"/>
              </a:ext>
            </a:extLst>
          </p:cNvPr>
          <p:cNvSpPr txBox="1">
            <a:spLocks/>
          </p:cNvSpPr>
          <p:nvPr/>
        </p:nvSpPr>
        <p:spPr>
          <a:xfrm>
            <a:off x="4580047" y="9844782"/>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Sans Text"/>
                <a:ea typeface="+mn-ea"/>
                <a:cs typeface="Segoe UI Semibold" panose="020B0702040204020203" pitchFamily="34" charset="0"/>
              </a:rPr>
              <a:t>Analytics</a:t>
            </a:r>
          </a:p>
        </p:txBody>
      </p:sp>
      <p:sp>
        <p:nvSpPr>
          <p:cNvPr id="1158" name="TextBox 1157">
            <a:extLst>
              <a:ext uri="{FF2B5EF4-FFF2-40B4-BE49-F238E27FC236}">
                <a16:creationId xmlns:a16="http://schemas.microsoft.com/office/drawing/2014/main" id="{6DBED6AC-C1A8-AFBD-B094-7A3BA9ACE7EB}"/>
              </a:ext>
              <a:ext uri="{C183D7F6-B498-43B3-948B-1728B52AA6E4}">
                <adec:decorative xmlns:adec="http://schemas.microsoft.com/office/drawing/2017/decorative" val="1"/>
              </a:ext>
            </a:extLst>
          </p:cNvPr>
          <p:cNvSpPr txBox="1">
            <a:spLocks/>
          </p:cNvSpPr>
          <p:nvPr/>
        </p:nvSpPr>
        <p:spPr>
          <a:xfrm>
            <a:off x="7412752" y="9844782"/>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b="0" i="0" u="none" strike="noStrike" kern="1200" cap="none" spc="-50" normalizeH="0" baseline="0" noProof="0">
                <a:ln>
                  <a:noFill/>
                </a:ln>
                <a:solidFill>
                  <a:srgbClr val="091F2C"/>
                </a:solidFill>
                <a:effectLst/>
                <a:uLnTx/>
                <a:uFillTx/>
                <a:latin typeface="Segoe Sans Text"/>
                <a:ea typeface="+mn-ea"/>
                <a:cs typeface="Segoe UI Semibold" panose="020B0702040204020203" pitchFamily="34" charset="0"/>
              </a:rPr>
              <a:t>Dashboards</a:t>
            </a:r>
          </a:p>
        </p:txBody>
      </p:sp>
      <p:sp>
        <p:nvSpPr>
          <p:cNvPr id="1159" name="TextBox 1158">
            <a:extLst>
              <a:ext uri="{FF2B5EF4-FFF2-40B4-BE49-F238E27FC236}">
                <a16:creationId xmlns:a16="http://schemas.microsoft.com/office/drawing/2014/main" id="{EDE094EC-C78F-4FDB-3D9B-99D6AA49A84B}"/>
              </a:ext>
            </a:extLst>
          </p:cNvPr>
          <p:cNvSpPr txBox="1">
            <a:spLocks/>
          </p:cNvSpPr>
          <p:nvPr/>
        </p:nvSpPr>
        <p:spPr>
          <a:xfrm>
            <a:off x="8828849" y="9844782"/>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Sans Text"/>
                <a:ea typeface="+mn-ea"/>
                <a:cs typeface="Segoe UI Semibold" panose="020B0702040204020203" pitchFamily="34" charset="0"/>
              </a:rPr>
              <a:t>Rules</a:t>
            </a:r>
          </a:p>
        </p:txBody>
      </p:sp>
      <p:sp>
        <p:nvSpPr>
          <p:cNvPr id="1160" name="TextBox 1159">
            <a:extLst>
              <a:ext uri="{FF2B5EF4-FFF2-40B4-BE49-F238E27FC236}">
                <a16:creationId xmlns:a16="http://schemas.microsoft.com/office/drawing/2014/main" id="{617BC769-3A97-E0E6-7E84-99F6E60803C1}"/>
              </a:ext>
              <a:ext uri="{C183D7F6-B498-43B3-948B-1728B52AA6E4}">
                <adec:decorative xmlns:adec="http://schemas.microsoft.com/office/drawing/2017/decorative" val="1"/>
              </a:ext>
            </a:extLst>
          </p:cNvPr>
          <p:cNvSpPr txBox="1">
            <a:spLocks/>
          </p:cNvSpPr>
          <p:nvPr/>
        </p:nvSpPr>
        <p:spPr>
          <a:xfrm>
            <a:off x="10244946" y="9844782"/>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Sans Text"/>
                <a:ea typeface="+mn-ea"/>
                <a:cs typeface="Segoe UI Semibold" panose="020B0702040204020203" pitchFamily="34" charset="0"/>
              </a:rPr>
              <a:t>Actions</a:t>
            </a:r>
          </a:p>
        </p:txBody>
      </p:sp>
      <p:grpSp>
        <p:nvGrpSpPr>
          <p:cNvPr id="1161" name="Group 1160">
            <a:extLst>
              <a:ext uri="{FF2B5EF4-FFF2-40B4-BE49-F238E27FC236}">
                <a16:creationId xmlns:a16="http://schemas.microsoft.com/office/drawing/2014/main" id="{98C72E78-EBAA-155B-4C56-DA8B31BACF4B}"/>
              </a:ext>
              <a:ext uri="{C183D7F6-B498-43B3-948B-1728B52AA6E4}">
                <adec:decorative xmlns:adec="http://schemas.microsoft.com/office/drawing/2017/decorative" val="1"/>
              </a:ext>
            </a:extLst>
          </p:cNvPr>
          <p:cNvGrpSpPr/>
          <p:nvPr/>
        </p:nvGrpSpPr>
        <p:grpSpPr>
          <a:xfrm>
            <a:off x="3406346" y="9094154"/>
            <a:ext cx="562610" cy="562610"/>
            <a:chOff x="1126761" y="2540804"/>
            <a:chExt cx="622973" cy="622973"/>
          </a:xfrm>
        </p:grpSpPr>
        <p:sp>
          <p:nvSpPr>
            <p:cNvPr id="1162" name="TextBox 1161">
              <a:extLst>
                <a:ext uri="{FF2B5EF4-FFF2-40B4-BE49-F238E27FC236}">
                  <a16:creationId xmlns:a16="http://schemas.microsoft.com/office/drawing/2014/main" id="{3D07D452-4770-86D4-A37C-91F8E2810645}"/>
                </a:ext>
              </a:extLst>
            </p:cNvPr>
            <p:cNvSpPr txBox="1">
              <a:spLocks noChangeAspect="1"/>
            </p:cNvSpPr>
            <p:nvPr/>
          </p:nvSpPr>
          <p:spPr>
            <a:xfrm>
              <a:off x="1126761" y="2540804"/>
              <a:ext cx="622973" cy="622973"/>
            </a:xfrm>
            <a:prstGeom prst="ellipse">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defPPr>
                <a:defRPr lang="en-US"/>
              </a:defPPr>
              <a:lvl1pPr defTabSz="626541" fontAlgn="base">
                <a:spcBef>
                  <a:spcPct val="0"/>
                </a:spcBef>
                <a:spcAft>
                  <a:spcPct val="0"/>
                </a:spcAft>
                <a:defRPr sz="1344">
                  <a:solidFill>
                    <a:schemeClr val="lt1"/>
                  </a:solidFill>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FFF7F3"/>
                </a:solidFill>
                <a:effectLst/>
                <a:uLnTx/>
                <a:uFillTx/>
                <a:latin typeface="Segoe Sans Text"/>
                <a:ea typeface="+mn-ea"/>
                <a:cs typeface="Segoe UI" panose="020B0502040204020203" pitchFamily="34" charset="0"/>
              </a:endParaRPr>
            </a:p>
          </p:txBody>
        </p:sp>
        <p:grpSp>
          <p:nvGrpSpPr>
            <p:cNvPr id="1163" name="Group 1162">
              <a:extLst>
                <a:ext uri="{FF2B5EF4-FFF2-40B4-BE49-F238E27FC236}">
                  <a16:creationId xmlns:a16="http://schemas.microsoft.com/office/drawing/2014/main" id="{2D4959AD-B8D0-5E6F-A525-D51217EE10D8}"/>
                </a:ext>
              </a:extLst>
            </p:cNvPr>
            <p:cNvGrpSpPr/>
            <p:nvPr/>
          </p:nvGrpSpPr>
          <p:grpSpPr>
            <a:xfrm>
              <a:off x="1261168" y="2664985"/>
              <a:ext cx="354158" cy="374607"/>
              <a:chOff x="1244076" y="4069465"/>
              <a:chExt cx="354158" cy="374607"/>
            </a:xfrm>
          </p:grpSpPr>
          <p:sp>
            <p:nvSpPr>
              <p:cNvPr id="1164" name="Freeform 164">
                <a:extLst>
                  <a:ext uri="{FF2B5EF4-FFF2-40B4-BE49-F238E27FC236}">
                    <a16:creationId xmlns:a16="http://schemas.microsoft.com/office/drawing/2014/main" id="{26333756-1F49-F2AC-B91E-78829F04CEBA}"/>
                  </a:ext>
                </a:extLst>
              </p:cNvPr>
              <p:cNvSpPr/>
              <p:nvPr/>
            </p:nvSpPr>
            <p:spPr>
              <a:xfrm>
                <a:off x="1244077" y="4069465"/>
                <a:ext cx="263216" cy="200546"/>
              </a:xfrm>
              <a:custGeom>
                <a:avLst/>
                <a:gdLst>
                  <a:gd name="connsiteX0" fmla="*/ 256950 w 263216"/>
                  <a:gd name="connsiteY0" fmla="*/ 12534 h 200546"/>
                  <a:gd name="connsiteX1" fmla="*/ 213078 w 263216"/>
                  <a:gd name="connsiteY1" fmla="*/ 12534 h 200546"/>
                  <a:gd name="connsiteX2" fmla="*/ 100273 w 263216"/>
                  <a:gd name="connsiteY2" fmla="*/ 125302 h 200546"/>
                  <a:gd name="connsiteX3" fmla="*/ 100273 w 263216"/>
                  <a:gd name="connsiteY3" fmla="*/ 125342 h 200546"/>
                  <a:gd name="connsiteX4" fmla="*/ 100273 w 263216"/>
                  <a:gd name="connsiteY4" fmla="*/ 150410 h 200546"/>
                  <a:gd name="connsiteX5" fmla="*/ 50137 w 263216"/>
                  <a:gd name="connsiteY5" fmla="*/ 200547 h 200546"/>
                  <a:gd name="connsiteX6" fmla="*/ 6267 w 263216"/>
                  <a:gd name="connsiteY6" fmla="*/ 200547 h 200546"/>
                  <a:gd name="connsiteX7" fmla="*/ 0 w 263216"/>
                  <a:gd name="connsiteY7" fmla="*/ 194280 h 200546"/>
                  <a:gd name="connsiteX8" fmla="*/ 6267 w 263216"/>
                  <a:gd name="connsiteY8" fmla="*/ 188013 h 200546"/>
                  <a:gd name="connsiteX9" fmla="*/ 50137 w 263216"/>
                  <a:gd name="connsiteY9" fmla="*/ 188013 h 200546"/>
                  <a:gd name="connsiteX10" fmla="*/ 87739 w 263216"/>
                  <a:gd name="connsiteY10" fmla="*/ 150410 h 200546"/>
                  <a:gd name="connsiteX11" fmla="*/ 87739 w 263216"/>
                  <a:gd name="connsiteY11" fmla="*/ 125342 h 200546"/>
                  <a:gd name="connsiteX12" fmla="*/ 213078 w 263216"/>
                  <a:gd name="connsiteY12" fmla="*/ 0 h 200546"/>
                  <a:gd name="connsiteX13" fmla="*/ 256950 w 263216"/>
                  <a:gd name="connsiteY13" fmla="*/ 0 h 200546"/>
                  <a:gd name="connsiteX14" fmla="*/ 263217 w 263216"/>
                  <a:gd name="connsiteY14" fmla="*/ 6267 h 200546"/>
                  <a:gd name="connsiteX15" fmla="*/ 256950 w 263216"/>
                  <a:gd name="connsiteY15" fmla="*/ 12534 h 20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3216" h="200546">
                    <a:moveTo>
                      <a:pt x="256950" y="12534"/>
                    </a:moveTo>
                    <a:lnTo>
                      <a:pt x="213078" y="12534"/>
                    </a:lnTo>
                    <a:cubicBezTo>
                      <a:pt x="150791" y="12535"/>
                      <a:pt x="100294" y="63019"/>
                      <a:pt x="100273" y="125302"/>
                    </a:cubicBezTo>
                    <a:lnTo>
                      <a:pt x="100273" y="125342"/>
                    </a:lnTo>
                    <a:lnTo>
                      <a:pt x="100273" y="150410"/>
                    </a:lnTo>
                    <a:cubicBezTo>
                      <a:pt x="100273" y="178101"/>
                      <a:pt x="77826" y="200547"/>
                      <a:pt x="50137" y="200547"/>
                    </a:cubicBezTo>
                    <a:lnTo>
                      <a:pt x="6267" y="200547"/>
                    </a:lnTo>
                    <a:cubicBezTo>
                      <a:pt x="2805" y="200547"/>
                      <a:pt x="0" y="197742"/>
                      <a:pt x="0" y="194280"/>
                    </a:cubicBezTo>
                    <a:cubicBezTo>
                      <a:pt x="0" y="190819"/>
                      <a:pt x="2805" y="188013"/>
                      <a:pt x="6267" y="188013"/>
                    </a:cubicBezTo>
                    <a:lnTo>
                      <a:pt x="50137" y="188013"/>
                    </a:lnTo>
                    <a:cubicBezTo>
                      <a:pt x="70903" y="188013"/>
                      <a:pt x="87739" y="171178"/>
                      <a:pt x="87739" y="150410"/>
                    </a:cubicBezTo>
                    <a:lnTo>
                      <a:pt x="87739" y="125342"/>
                    </a:lnTo>
                    <a:cubicBezTo>
                      <a:pt x="87739" y="56118"/>
                      <a:pt x="143854" y="1"/>
                      <a:pt x="213078" y="0"/>
                    </a:cubicBezTo>
                    <a:lnTo>
                      <a:pt x="256950" y="0"/>
                    </a:lnTo>
                    <a:cubicBezTo>
                      <a:pt x="260410" y="0"/>
                      <a:pt x="263217" y="2806"/>
                      <a:pt x="263217" y="6267"/>
                    </a:cubicBezTo>
                    <a:cubicBezTo>
                      <a:pt x="263217" y="9728"/>
                      <a:pt x="260410" y="12534"/>
                      <a:pt x="256950" y="12534"/>
                    </a:cubicBezTo>
                    <a:close/>
                  </a:path>
                </a:pathLst>
              </a:custGeom>
              <a:gradFill>
                <a:gsLst>
                  <a:gs pos="0">
                    <a:srgbClr val="E03F8F"/>
                  </a:gs>
                  <a:gs pos="50000">
                    <a:srgbClr val="CE2E85"/>
                  </a:gs>
                  <a:gs pos="100000">
                    <a:srgbClr val="BD1E7B"/>
                  </a:gs>
                </a:gsLst>
                <a:lin ang="2603568"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a:ln>
                    <a:noFill/>
                  </a:ln>
                  <a:solidFill>
                    <a:srgbClr val="091F2C"/>
                  </a:solidFill>
                  <a:effectLst/>
                  <a:uLnTx/>
                  <a:uFillTx/>
                  <a:latin typeface="Segoe Sans Text"/>
                  <a:ea typeface="+mn-ea"/>
                  <a:cs typeface="+mn-cs"/>
                </a:endParaRPr>
              </a:p>
            </p:txBody>
          </p:sp>
          <p:sp>
            <p:nvSpPr>
              <p:cNvPr id="1165" name="Freeform 165">
                <a:extLst>
                  <a:ext uri="{FF2B5EF4-FFF2-40B4-BE49-F238E27FC236}">
                    <a16:creationId xmlns:a16="http://schemas.microsoft.com/office/drawing/2014/main" id="{B9B480DA-B837-46E6-DB85-8A325F4D1F6B}"/>
                  </a:ext>
                </a:extLst>
              </p:cNvPr>
              <p:cNvSpPr/>
              <p:nvPr/>
            </p:nvSpPr>
            <p:spPr>
              <a:xfrm>
                <a:off x="1244076" y="4132136"/>
                <a:ext cx="300819" cy="188012"/>
              </a:xfrm>
              <a:custGeom>
                <a:avLst/>
                <a:gdLst>
                  <a:gd name="connsiteX0" fmla="*/ 213080 w 300819"/>
                  <a:gd name="connsiteY0" fmla="*/ 0 h 188012"/>
                  <a:gd name="connsiteX1" fmla="*/ 137875 w 300819"/>
                  <a:gd name="connsiteY1" fmla="*/ 75205 h 188012"/>
                  <a:gd name="connsiteX2" fmla="*/ 137875 w 300819"/>
                  <a:gd name="connsiteY2" fmla="*/ 112808 h 188012"/>
                  <a:gd name="connsiteX3" fmla="*/ 75205 w 300819"/>
                  <a:gd name="connsiteY3" fmla="*/ 175478 h 188012"/>
                  <a:gd name="connsiteX4" fmla="*/ 6267 w 300819"/>
                  <a:gd name="connsiteY4" fmla="*/ 175478 h 188012"/>
                  <a:gd name="connsiteX5" fmla="*/ 0 w 300819"/>
                  <a:gd name="connsiteY5" fmla="*/ 181746 h 188012"/>
                  <a:gd name="connsiteX6" fmla="*/ 6267 w 300819"/>
                  <a:gd name="connsiteY6" fmla="*/ 188013 h 188012"/>
                  <a:gd name="connsiteX7" fmla="*/ 75205 w 300819"/>
                  <a:gd name="connsiteY7" fmla="*/ 188013 h 188012"/>
                  <a:gd name="connsiteX8" fmla="*/ 150410 w 300819"/>
                  <a:gd name="connsiteY8" fmla="*/ 112808 h 188012"/>
                  <a:gd name="connsiteX9" fmla="*/ 150410 w 300819"/>
                  <a:gd name="connsiteY9" fmla="*/ 75205 h 188012"/>
                  <a:gd name="connsiteX10" fmla="*/ 213080 w 300819"/>
                  <a:gd name="connsiteY10" fmla="*/ 12534 h 188012"/>
                  <a:gd name="connsiteX11" fmla="*/ 294552 w 300819"/>
                  <a:gd name="connsiteY11" fmla="*/ 12534 h 188012"/>
                  <a:gd name="connsiteX12" fmla="*/ 300819 w 300819"/>
                  <a:gd name="connsiteY12" fmla="*/ 6267 h 188012"/>
                  <a:gd name="connsiteX13" fmla="*/ 294552 w 300819"/>
                  <a:gd name="connsiteY13" fmla="*/ 0 h 188012"/>
                  <a:gd name="connsiteX14" fmla="*/ 213080 w 300819"/>
                  <a:gd name="connsiteY14" fmla="*/ 0 h 188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0819" h="188012">
                    <a:moveTo>
                      <a:pt x="213080" y="0"/>
                    </a:moveTo>
                    <a:cubicBezTo>
                      <a:pt x="171546" y="0"/>
                      <a:pt x="137875" y="33671"/>
                      <a:pt x="137875" y="75205"/>
                    </a:cubicBezTo>
                    <a:lnTo>
                      <a:pt x="137875" y="112808"/>
                    </a:lnTo>
                    <a:cubicBezTo>
                      <a:pt x="137875" y="147421"/>
                      <a:pt x="109816" y="175478"/>
                      <a:pt x="75205" y="175478"/>
                    </a:cubicBezTo>
                    <a:lnTo>
                      <a:pt x="6267" y="175478"/>
                    </a:lnTo>
                    <a:cubicBezTo>
                      <a:pt x="2806" y="175478"/>
                      <a:pt x="0" y="178285"/>
                      <a:pt x="0" y="181746"/>
                    </a:cubicBezTo>
                    <a:cubicBezTo>
                      <a:pt x="0" y="185207"/>
                      <a:pt x="2806" y="188013"/>
                      <a:pt x="6267" y="188013"/>
                    </a:cubicBezTo>
                    <a:lnTo>
                      <a:pt x="75205" y="188013"/>
                    </a:lnTo>
                    <a:cubicBezTo>
                      <a:pt x="116739" y="188013"/>
                      <a:pt x="150410" y="154342"/>
                      <a:pt x="150410" y="112808"/>
                    </a:cubicBezTo>
                    <a:lnTo>
                      <a:pt x="150410" y="75205"/>
                    </a:lnTo>
                    <a:cubicBezTo>
                      <a:pt x="150410" y="40593"/>
                      <a:pt x="178468" y="12534"/>
                      <a:pt x="213080" y="12534"/>
                    </a:cubicBezTo>
                    <a:lnTo>
                      <a:pt x="294552" y="12534"/>
                    </a:lnTo>
                    <a:cubicBezTo>
                      <a:pt x="298013" y="12534"/>
                      <a:pt x="300819" y="9729"/>
                      <a:pt x="300819" y="6267"/>
                    </a:cubicBezTo>
                    <a:cubicBezTo>
                      <a:pt x="300819" y="2806"/>
                      <a:pt x="298013" y="0"/>
                      <a:pt x="294552" y="0"/>
                    </a:cubicBezTo>
                    <a:lnTo>
                      <a:pt x="213080" y="0"/>
                    </a:lnTo>
                    <a:close/>
                  </a:path>
                </a:pathLst>
              </a:custGeom>
              <a:gradFill>
                <a:gsLst>
                  <a:gs pos="0">
                    <a:srgbClr val="E03F8F"/>
                  </a:gs>
                  <a:gs pos="50000">
                    <a:srgbClr val="CE2E85"/>
                  </a:gs>
                  <a:gs pos="100000">
                    <a:srgbClr val="BD1E7B"/>
                  </a:gs>
                </a:gsLst>
                <a:lin ang="2603568"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a:ln>
                    <a:noFill/>
                  </a:ln>
                  <a:solidFill>
                    <a:srgbClr val="091F2C"/>
                  </a:solidFill>
                  <a:effectLst/>
                  <a:uLnTx/>
                  <a:uFillTx/>
                  <a:latin typeface="Segoe Sans Text"/>
                  <a:ea typeface="+mn-ea"/>
                  <a:cs typeface="+mn-cs"/>
                </a:endParaRPr>
              </a:p>
            </p:txBody>
          </p:sp>
          <p:sp>
            <p:nvSpPr>
              <p:cNvPr id="1166" name="Freeform 166">
                <a:extLst>
                  <a:ext uri="{FF2B5EF4-FFF2-40B4-BE49-F238E27FC236}">
                    <a16:creationId xmlns:a16="http://schemas.microsoft.com/office/drawing/2014/main" id="{D24338D6-97F5-E59C-E549-881FAF701B32}"/>
                  </a:ext>
                </a:extLst>
              </p:cNvPr>
              <p:cNvSpPr/>
              <p:nvPr/>
            </p:nvSpPr>
            <p:spPr>
              <a:xfrm>
                <a:off x="1294213" y="4354239"/>
                <a:ext cx="77136" cy="16046"/>
              </a:xfrm>
              <a:custGeom>
                <a:avLst/>
                <a:gdLst>
                  <a:gd name="connsiteX0" fmla="*/ 51041 w 77136"/>
                  <a:gd name="connsiteY0" fmla="*/ 3512 h 16046"/>
                  <a:gd name="connsiteX1" fmla="*/ 6267 w 77136"/>
                  <a:gd name="connsiteY1" fmla="*/ 3512 h 16046"/>
                  <a:gd name="connsiteX2" fmla="*/ 0 w 77136"/>
                  <a:gd name="connsiteY2" fmla="*/ 9779 h 16046"/>
                  <a:gd name="connsiteX3" fmla="*/ 6267 w 77136"/>
                  <a:gd name="connsiteY3" fmla="*/ 16046 h 16046"/>
                  <a:gd name="connsiteX4" fmla="*/ 51041 w 77136"/>
                  <a:gd name="connsiteY4" fmla="*/ 16046 h 16046"/>
                  <a:gd name="connsiteX5" fmla="*/ 77136 w 77136"/>
                  <a:gd name="connsiteY5" fmla="*/ 12586 h 16046"/>
                  <a:gd name="connsiteX6" fmla="*/ 75571 w 77136"/>
                  <a:gd name="connsiteY6" fmla="*/ 0 h 16046"/>
                  <a:gd name="connsiteX7" fmla="*/ 51041 w 77136"/>
                  <a:gd name="connsiteY7" fmla="*/ 3512 h 1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36" h="16046">
                    <a:moveTo>
                      <a:pt x="51041" y="3512"/>
                    </a:moveTo>
                    <a:lnTo>
                      <a:pt x="6267" y="3512"/>
                    </a:lnTo>
                    <a:cubicBezTo>
                      <a:pt x="2805" y="3512"/>
                      <a:pt x="0" y="6318"/>
                      <a:pt x="0" y="9779"/>
                    </a:cubicBezTo>
                    <a:cubicBezTo>
                      <a:pt x="0" y="13241"/>
                      <a:pt x="2805" y="16046"/>
                      <a:pt x="6267" y="16046"/>
                    </a:cubicBezTo>
                    <a:lnTo>
                      <a:pt x="51041" y="16046"/>
                    </a:lnTo>
                    <a:cubicBezTo>
                      <a:pt x="60071" y="16046"/>
                      <a:pt x="68820" y="14842"/>
                      <a:pt x="77136" y="12586"/>
                    </a:cubicBezTo>
                    <a:cubicBezTo>
                      <a:pt x="76409" y="8456"/>
                      <a:pt x="75884" y="4257"/>
                      <a:pt x="75571" y="0"/>
                    </a:cubicBezTo>
                    <a:cubicBezTo>
                      <a:pt x="67792" y="2286"/>
                      <a:pt x="59561" y="3512"/>
                      <a:pt x="51041" y="3512"/>
                    </a:cubicBezTo>
                    <a:close/>
                  </a:path>
                </a:pathLst>
              </a:custGeom>
              <a:gradFill>
                <a:gsLst>
                  <a:gs pos="0">
                    <a:srgbClr val="E03F8F"/>
                  </a:gs>
                  <a:gs pos="50000">
                    <a:srgbClr val="CE2E85"/>
                  </a:gs>
                  <a:gs pos="100000">
                    <a:srgbClr val="BD1E7B"/>
                  </a:gs>
                </a:gsLst>
                <a:lin ang="2603568"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a:ln>
                    <a:noFill/>
                  </a:ln>
                  <a:solidFill>
                    <a:srgbClr val="091F2C"/>
                  </a:solidFill>
                  <a:effectLst/>
                  <a:uLnTx/>
                  <a:uFillTx/>
                  <a:latin typeface="Segoe Sans Text"/>
                  <a:ea typeface="+mn-ea"/>
                  <a:cs typeface="+mn-cs"/>
                </a:endParaRPr>
              </a:p>
            </p:txBody>
          </p:sp>
          <p:sp>
            <p:nvSpPr>
              <p:cNvPr id="1167" name="Freeform 168">
                <a:extLst>
                  <a:ext uri="{FF2B5EF4-FFF2-40B4-BE49-F238E27FC236}">
                    <a16:creationId xmlns:a16="http://schemas.microsoft.com/office/drawing/2014/main" id="{2A01C9D6-B78C-1D6C-04B4-56008D7458C4}"/>
                  </a:ext>
                </a:extLst>
              </p:cNvPr>
              <p:cNvSpPr/>
              <p:nvPr/>
            </p:nvSpPr>
            <p:spPr>
              <a:xfrm>
                <a:off x="1432170" y="4194807"/>
                <a:ext cx="112725" cy="41167"/>
              </a:xfrm>
              <a:custGeom>
                <a:avLst/>
                <a:gdLst>
                  <a:gd name="connsiteX0" fmla="*/ 13982 w 112725"/>
                  <a:gd name="connsiteY0" fmla="*/ 34172 h 41167"/>
                  <a:gd name="connsiteX1" fmla="*/ 0 w 112725"/>
                  <a:gd name="connsiteY1" fmla="*/ 41167 h 41167"/>
                  <a:gd name="connsiteX2" fmla="*/ 43788 w 112725"/>
                  <a:gd name="connsiteY2" fmla="*/ 0 h 41167"/>
                  <a:gd name="connsiteX3" fmla="*/ 106459 w 112725"/>
                  <a:gd name="connsiteY3" fmla="*/ 0 h 41167"/>
                  <a:gd name="connsiteX4" fmla="*/ 112726 w 112725"/>
                  <a:gd name="connsiteY4" fmla="*/ 6267 h 41167"/>
                  <a:gd name="connsiteX5" fmla="*/ 106459 w 112725"/>
                  <a:gd name="connsiteY5" fmla="*/ 12534 h 41167"/>
                  <a:gd name="connsiteX6" fmla="*/ 43788 w 112725"/>
                  <a:gd name="connsiteY6" fmla="*/ 12534 h 41167"/>
                  <a:gd name="connsiteX7" fmla="*/ 13982 w 112725"/>
                  <a:gd name="connsiteY7" fmla="*/ 34172 h 4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25" h="41167">
                    <a:moveTo>
                      <a:pt x="13982" y="34172"/>
                    </a:moveTo>
                    <a:cubicBezTo>
                      <a:pt x="9160" y="36219"/>
                      <a:pt x="4492" y="38558"/>
                      <a:pt x="0" y="41167"/>
                    </a:cubicBezTo>
                    <a:cubicBezTo>
                      <a:pt x="1396" y="18197"/>
                      <a:pt x="20467" y="0"/>
                      <a:pt x="43788" y="0"/>
                    </a:cubicBezTo>
                    <a:lnTo>
                      <a:pt x="106459" y="0"/>
                    </a:lnTo>
                    <a:cubicBezTo>
                      <a:pt x="109919" y="0"/>
                      <a:pt x="112726" y="2806"/>
                      <a:pt x="112726" y="6267"/>
                    </a:cubicBezTo>
                    <a:cubicBezTo>
                      <a:pt x="112726" y="9729"/>
                      <a:pt x="109919" y="12534"/>
                      <a:pt x="106459" y="12534"/>
                    </a:cubicBezTo>
                    <a:lnTo>
                      <a:pt x="43788" y="12534"/>
                    </a:lnTo>
                    <a:cubicBezTo>
                      <a:pt x="29866" y="12534"/>
                      <a:pt x="18065" y="21613"/>
                      <a:pt x="13982" y="34172"/>
                    </a:cubicBezTo>
                    <a:close/>
                  </a:path>
                </a:pathLst>
              </a:custGeom>
              <a:gradFill>
                <a:gsLst>
                  <a:gs pos="0">
                    <a:srgbClr val="E03F8F"/>
                  </a:gs>
                  <a:gs pos="50000">
                    <a:srgbClr val="CE2E85"/>
                  </a:gs>
                  <a:gs pos="100000">
                    <a:srgbClr val="BD1E7B"/>
                  </a:gs>
                </a:gsLst>
                <a:lin ang="2603568"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a:ln>
                    <a:noFill/>
                  </a:ln>
                  <a:solidFill>
                    <a:srgbClr val="091F2C"/>
                  </a:solidFill>
                  <a:effectLst/>
                  <a:uLnTx/>
                  <a:uFillTx/>
                  <a:latin typeface="Segoe Sans Text"/>
                  <a:ea typeface="+mn-ea"/>
                  <a:cs typeface="+mn-cs"/>
                </a:endParaRPr>
              </a:p>
            </p:txBody>
          </p:sp>
          <p:sp>
            <p:nvSpPr>
              <p:cNvPr id="1168" name="Freeform 169">
                <a:extLst>
                  <a:ext uri="{FF2B5EF4-FFF2-40B4-BE49-F238E27FC236}">
                    <a16:creationId xmlns:a16="http://schemas.microsoft.com/office/drawing/2014/main" id="{3F276C63-8B85-CA2D-14E6-764645BDAB69}"/>
                  </a:ext>
                </a:extLst>
              </p:cNvPr>
              <p:cNvSpPr/>
              <p:nvPr/>
            </p:nvSpPr>
            <p:spPr>
              <a:xfrm>
                <a:off x="1392405" y="4245685"/>
                <a:ext cx="205829" cy="198387"/>
              </a:xfrm>
              <a:custGeom>
                <a:avLst/>
                <a:gdLst>
                  <a:gd name="connsiteX0" fmla="*/ 40535 w 205829"/>
                  <a:gd name="connsiteY0" fmla="*/ 30957 h 198387"/>
                  <a:gd name="connsiteX1" fmla="*/ 12632 w 205829"/>
                  <a:gd name="connsiteY1" fmla="*/ 79287 h 198387"/>
                  <a:gd name="connsiteX2" fmla="*/ 1321 w 205829"/>
                  <a:gd name="connsiteY2" fmla="*/ 82085 h 198387"/>
                  <a:gd name="connsiteX3" fmla="*/ 0 w 205829"/>
                  <a:gd name="connsiteY3" fmla="*/ 99195 h 198387"/>
                  <a:gd name="connsiteX4" fmla="*/ 1444 w 205829"/>
                  <a:gd name="connsiteY4" fmla="*/ 117074 h 198387"/>
                  <a:gd name="connsiteX5" fmla="*/ 11889 w 205829"/>
                  <a:gd name="connsiteY5" fmla="*/ 119590 h 198387"/>
                  <a:gd name="connsiteX6" fmla="*/ 39963 w 205829"/>
                  <a:gd name="connsiteY6" fmla="*/ 168195 h 198387"/>
                  <a:gd name="connsiteX7" fmla="*/ 36355 w 205829"/>
                  <a:gd name="connsiteY7" fmla="*/ 180418 h 198387"/>
                  <a:gd name="connsiteX8" fmla="*/ 65091 w 205829"/>
                  <a:gd name="connsiteY8" fmla="*/ 198261 h 198387"/>
                  <a:gd name="connsiteX9" fmla="*/ 74641 w 205829"/>
                  <a:gd name="connsiteY9" fmla="*/ 188217 h 198387"/>
                  <a:gd name="connsiteX10" fmla="*/ 130772 w 205829"/>
                  <a:gd name="connsiteY10" fmla="*/ 188227 h 198387"/>
                  <a:gd name="connsiteX11" fmla="*/ 140427 w 205829"/>
                  <a:gd name="connsiteY11" fmla="*/ 198387 h 198387"/>
                  <a:gd name="connsiteX12" fmla="*/ 169137 w 205829"/>
                  <a:gd name="connsiteY12" fmla="*/ 180711 h 198387"/>
                  <a:gd name="connsiteX13" fmla="*/ 165303 w 205829"/>
                  <a:gd name="connsiteY13" fmla="*/ 167431 h 198387"/>
                  <a:gd name="connsiteX14" fmla="*/ 193206 w 205829"/>
                  <a:gd name="connsiteY14" fmla="*/ 119101 h 198387"/>
                  <a:gd name="connsiteX15" fmla="*/ 204508 w 205829"/>
                  <a:gd name="connsiteY15" fmla="*/ 116306 h 198387"/>
                  <a:gd name="connsiteX16" fmla="*/ 205829 w 205829"/>
                  <a:gd name="connsiteY16" fmla="*/ 99195 h 198387"/>
                  <a:gd name="connsiteX17" fmla="*/ 204384 w 205829"/>
                  <a:gd name="connsiteY17" fmla="*/ 81313 h 198387"/>
                  <a:gd name="connsiteX18" fmla="*/ 193949 w 205829"/>
                  <a:gd name="connsiteY18" fmla="*/ 78800 h 198387"/>
                  <a:gd name="connsiteX19" fmla="*/ 165875 w 205829"/>
                  <a:gd name="connsiteY19" fmla="*/ 30194 h 198387"/>
                  <a:gd name="connsiteX20" fmla="*/ 169480 w 205829"/>
                  <a:gd name="connsiteY20" fmla="*/ 17979 h 198387"/>
                  <a:gd name="connsiteX21" fmla="*/ 140744 w 205829"/>
                  <a:gd name="connsiteY21" fmla="*/ 132 h 198387"/>
                  <a:gd name="connsiteX22" fmla="*/ 131197 w 205829"/>
                  <a:gd name="connsiteY22" fmla="*/ 10171 h 198387"/>
                  <a:gd name="connsiteX23" fmla="*/ 75066 w 205829"/>
                  <a:gd name="connsiteY23" fmla="*/ 10163 h 198387"/>
                  <a:gd name="connsiteX24" fmla="*/ 65409 w 205829"/>
                  <a:gd name="connsiteY24" fmla="*/ 0 h 198387"/>
                  <a:gd name="connsiteX25" fmla="*/ 36700 w 205829"/>
                  <a:gd name="connsiteY25" fmla="*/ 17672 h 198387"/>
                  <a:gd name="connsiteX26" fmla="*/ 40535 w 205829"/>
                  <a:gd name="connsiteY26" fmla="*/ 30957 h 198387"/>
                  <a:gd name="connsiteX27" fmla="*/ 102914 w 205829"/>
                  <a:gd name="connsiteY27" fmla="*/ 128237 h 198387"/>
                  <a:gd name="connsiteX28" fmla="*/ 130982 w 205829"/>
                  <a:gd name="connsiteY28" fmla="*/ 99195 h 198387"/>
                  <a:gd name="connsiteX29" fmla="*/ 102914 w 205829"/>
                  <a:gd name="connsiteY29" fmla="*/ 70152 h 198387"/>
                  <a:gd name="connsiteX30" fmla="*/ 74846 w 205829"/>
                  <a:gd name="connsiteY30" fmla="*/ 99195 h 198387"/>
                  <a:gd name="connsiteX31" fmla="*/ 102914 w 205829"/>
                  <a:gd name="connsiteY31" fmla="*/ 128237 h 19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5829" h="198387">
                    <a:moveTo>
                      <a:pt x="40535" y="30957"/>
                    </a:moveTo>
                    <a:cubicBezTo>
                      <a:pt x="46629" y="52066"/>
                      <a:pt x="33960" y="74011"/>
                      <a:pt x="12632" y="79287"/>
                    </a:cubicBezTo>
                    <a:lnTo>
                      <a:pt x="1321" y="82085"/>
                    </a:lnTo>
                    <a:cubicBezTo>
                      <a:pt x="451" y="87657"/>
                      <a:pt x="0" y="93371"/>
                      <a:pt x="0" y="99195"/>
                    </a:cubicBezTo>
                    <a:cubicBezTo>
                      <a:pt x="0" y="105288"/>
                      <a:pt x="494" y="111261"/>
                      <a:pt x="1444" y="117074"/>
                    </a:cubicBezTo>
                    <a:lnTo>
                      <a:pt x="11889" y="119590"/>
                    </a:lnTo>
                    <a:cubicBezTo>
                      <a:pt x="33429" y="124776"/>
                      <a:pt x="46232" y="146946"/>
                      <a:pt x="39963" y="168195"/>
                    </a:cubicBezTo>
                    <a:lnTo>
                      <a:pt x="36355" y="180418"/>
                    </a:lnTo>
                    <a:cubicBezTo>
                      <a:pt x="44857" y="187885"/>
                      <a:pt x="54547" y="193948"/>
                      <a:pt x="65091" y="198261"/>
                    </a:cubicBezTo>
                    <a:lnTo>
                      <a:pt x="74641" y="188217"/>
                    </a:lnTo>
                    <a:cubicBezTo>
                      <a:pt x="89909" y="172162"/>
                      <a:pt x="115509" y="172166"/>
                      <a:pt x="130772" y="188227"/>
                    </a:cubicBezTo>
                    <a:lnTo>
                      <a:pt x="140427" y="198387"/>
                    </a:lnTo>
                    <a:cubicBezTo>
                      <a:pt x="150952" y="194123"/>
                      <a:pt x="160631" y="188117"/>
                      <a:pt x="169137" y="180711"/>
                    </a:cubicBezTo>
                    <a:lnTo>
                      <a:pt x="165303" y="167431"/>
                    </a:lnTo>
                    <a:cubicBezTo>
                      <a:pt x="159208" y="146323"/>
                      <a:pt x="171878" y="124378"/>
                      <a:pt x="193206" y="119101"/>
                    </a:cubicBezTo>
                    <a:lnTo>
                      <a:pt x="204508" y="116306"/>
                    </a:lnTo>
                    <a:cubicBezTo>
                      <a:pt x="205377" y="110734"/>
                      <a:pt x="205829" y="105020"/>
                      <a:pt x="205829" y="99195"/>
                    </a:cubicBezTo>
                    <a:cubicBezTo>
                      <a:pt x="205829" y="93101"/>
                      <a:pt x="205334" y="87126"/>
                      <a:pt x="204384" y="81313"/>
                    </a:cubicBezTo>
                    <a:lnTo>
                      <a:pt x="193949" y="78800"/>
                    </a:lnTo>
                    <a:cubicBezTo>
                      <a:pt x="172409" y="73612"/>
                      <a:pt x="159606" y="51444"/>
                      <a:pt x="165875" y="30194"/>
                    </a:cubicBezTo>
                    <a:lnTo>
                      <a:pt x="169480" y="17979"/>
                    </a:lnTo>
                    <a:cubicBezTo>
                      <a:pt x="160978" y="10510"/>
                      <a:pt x="151288" y="4446"/>
                      <a:pt x="140744" y="132"/>
                    </a:cubicBezTo>
                    <a:lnTo>
                      <a:pt x="131197" y="10171"/>
                    </a:lnTo>
                    <a:cubicBezTo>
                      <a:pt x="115929" y="26227"/>
                      <a:pt x="90328" y="26223"/>
                      <a:pt x="75066" y="10163"/>
                    </a:cubicBezTo>
                    <a:lnTo>
                      <a:pt x="65409" y="0"/>
                    </a:lnTo>
                    <a:cubicBezTo>
                      <a:pt x="54884" y="4263"/>
                      <a:pt x="45204" y="10268"/>
                      <a:pt x="36700" y="17672"/>
                    </a:cubicBezTo>
                    <a:lnTo>
                      <a:pt x="40535" y="30957"/>
                    </a:lnTo>
                    <a:close/>
                    <a:moveTo>
                      <a:pt x="102914" y="128237"/>
                    </a:moveTo>
                    <a:cubicBezTo>
                      <a:pt x="118416" y="128237"/>
                      <a:pt x="130982" y="115234"/>
                      <a:pt x="130982" y="99195"/>
                    </a:cubicBezTo>
                    <a:cubicBezTo>
                      <a:pt x="130982" y="83155"/>
                      <a:pt x="118416" y="70152"/>
                      <a:pt x="102914" y="70152"/>
                    </a:cubicBezTo>
                    <a:cubicBezTo>
                      <a:pt x="87413" y="70152"/>
                      <a:pt x="74846" y="83155"/>
                      <a:pt x="74846" y="99195"/>
                    </a:cubicBezTo>
                    <a:cubicBezTo>
                      <a:pt x="74846" y="115234"/>
                      <a:pt x="87413" y="128237"/>
                      <a:pt x="102914" y="128237"/>
                    </a:cubicBezTo>
                    <a:close/>
                  </a:path>
                </a:pathLst>
              </a:custGeom>
              <a:gradFill>
                <a:gsLst>
                  <a:gs pos="0">
                    <a:srgbClr val="E03F8F"/>
                  </a:gs>
                  <a:gs pos="50000">
                    <a:srgbClr val="CE2E85"/>
                  </a:gs>
                  <a:gs pos="100000">
                    <a:srgbClr val="BD1E7B"/>
                  </a:gs>
                </a:gsLst>
                <a:lin ang="2603568"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a:ln>
                    <a:noFill/>
                  </a:ln>
                  <a:solidFill>
                    <a:srgbClr val="091F2C"/>
                  </a:solidFill>
                  <a:effectLst/>
                  <a:uLnTx/>
                  <a:uFillTx/>
                  <a:latin typeface="Segoe Sans Text"/>
                  <a:ea typeface="+mn-ea"/>
                  <a:cs typeface="+mn-cs"/>
                </a:endParaRPr>
              </a:p>
            </p:txBody>
          </p:sp>
        </p:grpSp>
      </p:grpSp>
      <p:grpSp>
        <p:nvGrpSpPr>
          <p:cNvPr id="1169" name="Group 1168">
            <a:extLst>
              <a:ext uri="{FF2B5EF4-FFF2-40B4-BE49-F238E27FC236}">
                <a16:creationId xmlns:a16="http://schemas.microsoft.com/office/drawing/2014/main" id="{C6E41A29-89CB-A364-A351-E6D634C9EC12}"/>
              </a:ext>
              <a:ext uri="{C183D7F6-B498-43B3-948B-1728B52AA6E4}">
                <adec:decorative xmlns:adec="http://schemas.microsoft.com/office/drawing/2017/decorative" val="1"/>
              </a:ext>
            </a:extLst>
          </p:cNvPr>
          <p:cNvGrpSpPr/>
          <p:nvPr/>
        </p:nvGrpSpPr>
        <p:grpSpPr>
          <a:xfrm>
            <a:off x="9072268" y="9094154"/>
            <a:ext cx="562610" cy="562610"/>
            <a:chOff x="8585201" y="2540803"/>
            <a:chExt cx="622973" cy="622973"/>
          </a:xfrm>
        </p:grpSpPr>
        <p:sp>
          <p:nvSpPr>
            <p:cNvPr id="1170" name="TextBox 1169">
              <a:extLst>
                <a:ext uri="{FF2B5EF4-FFF2-40B4-BE49-F238E27FC236}">
                  <a16:creationId xmlns:a16="http://schemas.microsoft.com/office/drawing/2014/main" id="{193EC7B3-AC60-2129-F159-1FB68B424329}"/>
                </a:ext>
              </a:extLst>
            </p:cNvPr>
            <p:cNvSpPr txBox="1">
              <a:spLocks noChangeAspect="1"/>
            </p:cNvSpPr>
            <p:nvPr/>
          </p:nvSpPr>
          <p:spPr>
            <a:xfrm>
              <a:off x="8585201" y="2540803"/>
              <a:ext cx="622973" cy="622973"/>
            </a:xfrm>
            <a:prstGeom prst="ellipse">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defPPr>
                <a:defRPr lang="en-US"/>
              </a:defPPr>
              <a:lvl1pPr defTabSz="626541" fontAlgn="base">
                <a:spcBef>
                  <a:spcPct val="0"/>
                </a:spcBef>
                <a:spcAft>
                  <a:spcPct val="0"/>
                </a:spcAft>
                <a:defRPr sz="1344">
                  <a:solidFill>
                    <a:schemeClr val="lt1"/>
                  </a:solidFill>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FFF7F3"/>
                </a:solidFill>
                <a:effectLst/>
                <a:uLnTx/>
                <a:uFillTx/>
                <a:latin typeface="Segoe Sans Text"/>
                <a:ea typeface="+mn-ea"/>
                <a:cs typeface="Segoe UI" panose="020B0502040204020203" pitchFamily="34" charset="0"/>
              </a:endParaRPr>
            </a:p>
          </p:txBody>
        </p:sp>
        <p:sp>
          <p:nvSpPr>
            <p:cNvPr id="1171" name="Freeform 172">
              <a:extLst>
                <a:ext uri="{FF2B5EF4-FFF2-40B4-BE49-F238E27FC236}">
                  <a16:creationId xmlns:a16="http://schemas.microsoft.com/office/drawing/2014/main" id="{1D6B715B-1D90-DED3-94CD-D44F2902D0B0}"/>
                </a:ext>
              </a:extLst>
            </p:cNvPr>
            <p:cNvSpPr/>
            <p:nvPr/>
          </p:nvSpPr>
          <p:spPr>
            <a:xfrm>
              <a:off x="8774487" y="2701857"/>
              <a:ext cx="244400" cy="300863"/>
            </a:xfrm>
            <a:custGeom>
              <a:avLst/>
              <a:gdLst>
                <a:gd name="connsiteX0" fmla="*/ 55250 w 244400"/>
                <a:gd name="connsiteY0" fmla="*/ 10675 h 300863"/>
                <a:gd name="connsiteX1" fmla="*/ 70833 w 244400"/>
                <a:gd name="connsiteY1" fmla="*/ 0 h 300863"/>
                <a:gd name="connsiteX2" fmla="*/ 177564 w 244400"/>
                <a:gd name="connsiteY2" fmla="*/ 0 h 300863"/>
                <a:gd name="connsiteX3" fmla="*/ 193255 w 244400"/>
                <a:gd name="connsiteY3" fmla="*/ 22465 h 300863"/>
                <a:gd name="connsiteX4" fmla="*/ 167023 w 244400"/>
                <a:gd name="connsiteY4" fmla="*/ 94006 h 300863"/>
                <a:gd name="connsiteX5" fmla="*/ 227655 w 244400"/>
                <a:gd name="connsiteY5" fmla="*/ 94006 h 300863"/>
                <a:gd name="connsiteX6" fmla="*/ 239649 w 244400"/>
                <a:gd name="connsiteY6" fmla="*/ 122356 h 300863"/>
                <a:gd name="connsiteX7" fmla="*/ 72522 w 244400"/>
                <a:gd name="connsiteY7" fmla="*/ 294592 h 300863"/>
                <a:gd name="connsiteX8" fmla="*/ 38015 w 244400"/>
                <a:gd name="connsiteY8" fmla="*/ 276017 h 300863"/>
                <a:gd name="connsiteX9" fmla="*/ 58823 w 244400"/>
                <a:gd name="connsiteY9" fmla="*/ 181746 h 300863"/>
                <a:gd name="connsiteX10" fmla="*/ 24047 w 244400"/>
                <a:gd name="connsiteY10" fmla="*/ 181746 h 300863"/>
                <a:gd name="connsiteX11" fmla="*/ 1645 w 244400"/>
                <a:gd name="connsiteY11" fmla="*/ 149043 h 300863"/>
                <a:gd name="connsiteX12" fmla="*/ 55250 w 244400"/>
                <a:gd name="connsiteY12" fmla="*/ 10675 h 30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400" h="300863">
                  <a:moveTo>
                    <a:pt x="55250" y="10675"/>
                  </a:moveTo>
                  <a:cubicBezTo>
                    <a:pt x="57743" y="4240"/>
                    <a:pt x="63933" y="0"/>
                    <a:pt x="70833" y="0"/>
                  </a:cubicBezTo>
                  <a:lnTo>
                    <a:pt x="177564" y="0"/>
                  </a:lnTo>
                  <a:cubicBezTo>
                    <a:pt x="189180" y="0"/>
                    <a:pt x="197254" y="11559"/>
                    <a:pt x="193255" y="22465"/>
                  </a:cubicBezTo>
                  <a:lnTo>
                    <a:pt x="167023" y="94006"/>
                  </a:lnTo>
                  <a:lnTo>
                    <a:pt x="227655" y="94006"/>
                  </a:lnTo>
                  <a:cubicBezTo>
                    <a:pt x="242423" y="94006"/>
                    <a:pt x="249933" y="111758"/>
                    <a:pt x="239649" y="122356"/>
                  </a:cubicBezTo>
                  <a:lnTo>
                    <a:pt x="72522" y="294592"/>
                  </a:lnTo>
                  <a:cubicBezTo>
                    <a:pt x="58230" y="309321"/>
                    <a:pt x="33592" y="296058"/>
                    <a:pt x="38015" y="276017"/>
                  </a:cubicBezTo>
                  <a:lnTo>
                    <a:pt x="58823" y="181746"/>
                  </a:lnTo>
                  <a:lnTo>
                    <a:pt x="24047" y="181746"/>
                  </a:lnTo>
                  <a:cubicBezTo>
                    <a:pt x="7162" y="181746"/>
                    <a:pt x="-4454" y="164787"/>
                    <a:pt x="1645" y="149043"/>
                  </a:cubicBezTo>
                  <a:lnTo>
                    <a:pt x="55250" y="10675"/>
                  </a:lnTo>
                  <a:close/>
                </a:path>
              </a:pathLst>
            </a:custGeom>
            <a:gradFill>
              <a:gsLst>
                <a:gs pos="0">
                  <a:srgbClr val="E03F8F"/>
                </a:gs>
                <a:gs pos="50000">
                  <a:srgbClr val="CE2E85"/>
                </a:gs>
                <a:gs pos="100000">
                  <a:srgbClr val="BD1E7B"/>
                </a:gs>
              </a:gsLst>
              <a:lin ang="2345276"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grpSp>
      <p:grpSp>
        <p:nvGrpSpPr>
          <p:cNvPr id="1172" name="Group 1171">
            <a:extLst>
              <a:ext uri="{FF2B5EF4-FFF2-40B4-BE49-F238E27FC236}">
                <a16:creationId xmlns:a16="http://schemas.microsoft.com/office/drawing/2014/main" id="{40FB6375-8119-380C-ED5A-DAFD479A62B7}"/>
              </a:ext>
              <a:ext uri="{C183D7F6-B498-43B3-948B-1728B52AA6E4}">
                <adec:decorative xmlns:adec="http://schemas.microsoft.com/office/drawing/2017/decorative" val="1"/>
              </a:ext>
            </a:extLst>
          </p:cNvPr>
          <p:cNvGrpSpPr/>
          <p:nvPr/>
        </p:nvGrpSpPr>
        <p:grpSpPr>
          <a:xfrm>
            <a:off x="10488365" y="9094154"/>
            <a:ext cx="562610" cy="562610"/>
            <a:chOff x="10449297" y="2540803"/>
            <a:chExt cx="622973" cy="622973"/>
          </a:xfrm>
        </p:grpSpPr>
        <p:sp>
          <p:nvSpPr>
            <p:cNvPr id="1173" name="TextBox 1172">
              <a:extLst>
                <a:ext uri="{FF2B5EF4-FFF2-40B4-BE49-F238E27FC236}">
                  <a16:creationId xmlns:a16="http://schemas.microsoft.com/office/drawing/2014/main" id="{BC515F30-D189-DBA3-F0C8-A193FDEB66B2}"/>
                </a:ext>
              </a:extLst>
            </p:cNvPr>
            <p:cNvSpPr txBox="1">
              <a:spLocks noChangeAspect="1"/>
            </p:cNvSpPr>
            <p:nvPr/>
          </p:nvSpPr>
          <p:spPr>
            <a:xfrm>
              <a:off x="10449297" y="2540803"/>
              <a:ext cx="622973" cy="622973"/>
            </a:xfrm>
            <a:prstGeom prst="ellipse">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defPPr>
                <a:defRPr lang="en-US"/>
              </a:defPPr>
              <a:lvl1pPr defTabSz="626541" fontAlgn="base">
                <a:spcBef>
                  <a:spcPct val="0"/>
                </a:spcBef>
                <a:spcAft>
                  <a:spcPct val="0"/>
                </a:spcAft>
                <a:defRPr sz="1344">
                  <a:solidFill>
                    <a:schemeClr val="lt1"/>
                  </a:solidFill>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FFF7F3"/>
                </a:solidFill>
                <a:effectLst/>
                <a:uLnTx/>
                <a:uFillTx/>
                <a:latin typeface="Segoe Sans Text"/>
                <a:ea typeface="+mn-ea"/>
                <a:cs typeface="Segoe UI" panose="020B0502040204020203" pitchFamily="34" charset="0"/>
              </a:endParaRPr>
            </a:p>
          </p:txBody>
        </p:sp>
        <p:sp>
          <p:nvSpPr>
            <p:cNvPr id="1174" name="Freeform 175">
              <a:extLst>
                <a:ext uri="{FF2B5EF4-FFF2-40B4-BE49-F238E27FC236}">
                  <a16:creationId xmlns:a16="http://schemas.microsoft.com/office/drawing/2014/main" id="{6669F89B-B418-2407-0A81-543040D56AAD}"/>
                </a:ext>
              </a:extLst>
            </p:cNvPr>
            <p:cNvSpPr/>
            <p:nvPr/>
          </p:nvSpPr>
          <p:spPr>
            <a:xfrm>
              <a:off x="10610374" y="2701878"/>
              <a:ext cx="300819" cy="300820"/>
            </a:xfrm>
            <a:custGeom>
              <a:avLst/>
              <a:gdLst>
                <a:gd name="connsiteX0" fmla="*/ 300819 w 300819"/>
                <a:gd name="connsiteY0" fmla="*/ 191773 h 300820"/>
                <a:gd name="connsiteX1" fmla="*/ 191772 w 300819"/>
                <a:gd name="connsiteY1" fmla="*/ 300820 h 300820"/>
                <a:gd name="connsiteX2" fmla="*/ 139129 w 300819"/>
                <a:gd name="connsiteY2" fmla="*/ 300820 h 300820"/>
                <a:gd name="connsiteX3" fmla="*/ 93992 w 300819"/>
                <a:gd name="connsiteY3" fmla="*/ 270738 h 300820"/>
                <a:gd name="connsiteX4" fmla="*/ 120707 w 300819"/>
                <a:gd name="connsiteY4" fmla="*/ 270738 h 300820"/>
                <a:gd name="connsiteX5" fmla="*/ 139129 w 300819"/>
                <a:gd name="connsiteY5" fmla="*/ 278259 h 300820"/>
                <a:gd name="connsiteX6" fmla="*/ 191772 w 300819"/>
                <a:gd name="connsiteY6" fmla="*/ 278259 h 300820"/>
                <a:gd name="connsiteX7" fmla="*/ 278258 w 300819"/>
                <a:gd name="connsiteY7" fmla="*/ 191773 h 300820"/>
                <a:gd name="connsiteX8" fmla="*/ 278258 w 300819"/>
                <a:gd name="connsiteY8" fmla="*/ 139129 h 300820"/>
                <a:gd name="connsiteX9" fmla="*/ 270737 w 300819"/>
                <a:gd name="connsiteY9" fmla="*/ 120708 h 300820"/>
                <a:gd name="connsiteX10" fmla="*/ 270737 w 300819"/>
                <a:gd name="connsiteY10" fmla="*/ 94006 h 300820"/>
                <a:gd name="connsiteX11" fmla="*/ 300819 w 300819"/>
                <a:gd name="connsiteY11" fmla="*/ 139129 h 300820"/>
                <a:gd name="connsiteX12" fmla="*/ 300819 w 300819"/>
                <a:gd name="connsiteY12" fmla="*/ 191773 h 300820"/>
                <a:gd name="connsiteX13" fmla="*/ 255696 w 300819"/>
                <a:gd name="connsiteY13" fmla="*/ 176732 h 300820"/>
                <a:gd name="connsiteX14" fmla="*/ 176731 w 300819"/>
                <a:gd name="connsiteY14" fmla="*/ 255697 h 300820"/>
                <a:gd name="connsiteX15" fmla="*/ 94006 w 300819"/>
                <a:gd name="connsiteY15" fmla="*/ 255697 h 300820"/>
                <a:gd name="connsiteX16" fmla="*/ 48869 w 300819"/>
                <a:gd name="connsiteY16" fmla="*/ 225615 h 300820"/>
                <a:gd name="connsiteX17" fmla="*/ 75585 w 300819"/>
                <a:gd name="connsiteY17" fmla="*/ 225615 h 300820"/>
                <a:gd name="connsiteX18" fmla="*/ 94006 w 300819"/>
                <a:gd name="connsiteY18" fmla="*/ 233136 h 300820"/>
                <a:gd name="connsiteX19" fmla="*/ 176731 w 300819"/>
                <a:gd name="connsiteY19" fmla="*/ 233136 h 300820"/>
                <a:gd name="connsiteX20" fmla="*/ 233135 w 300819"/>
                <a:gd name="connsiteY20" fmla="*/ 176732 h 300820"/>
                <a:gd name="connsiteX21" fmla="*/ 233135 w 300819"/>
                <a:gd name="connsiteY21" fmla="*/ 94006 h 300820"/>
                <a:gd name="connsiteX22" fmla="*/ 225614 w 300819"/>
                <a:gd name="connsiteY22" fmla="*/ 75585 h 300820"/>
                <a:gd name="connsiteX23" fmla="*/ 225614 w 300819"/>
                <a:gd name="connsiteY23" fmla="*/ 48883 h 300820"/>
                <a:gd name="connsiteX24" fmla="*/ 255696 w 300819"/>
                <a:gd name="connsiteY24" fmla="*/ 94006 h 300820"/>
                <a:gd name="connsiteX25" fmla="*/ 255696 w 300819"/>
                <a:gd name="connsiteY25" fmla="*/ 176732 h 300820"/>
                <a:gd name="connsiteX26" fmla="*/ 161690 w 300819"/>
                <a:gd name="connsiteY26" fmla="*/ 210574 h 300820"/>
                <a:gd name="connsiteX27" fmla="*/ 210573 w 300819"/>
                <a:gd name="connsiteY27" fmla="*/ 161691 h 300820"/>
                <a:gd name="connsiteX28" fmla="*/ 210573 w 300819"/>
                <a:gd name="connsiteY28" fmla="*/ 48883 h 300820"/>
                <a:gd name="connsiteX29" fmla="*/ 161690 w 300819"/>
                <a:gd name="connsiteY29" fmla="*/ 0 h 300820"/>
                <a:gd name="connsiteX30" fmla="*/ 48883 w 300819"/>
                <a:gd name="connsiteY30" fmla="*/ 0 h 300820"/>
                <a:gd name="connsiteX31" fmla="*/ 0 w 300819"/>
                <a:gd name="connsiteY31" fmla="*/ 48883 h 300820"/>
                <a:gd name="connsiteX32" fmla="*/ 0 w 300819"/>
                <a:gd name="connsiteY32" fmla="*/ 161691 h 300820"/>
                <a:gd name="connsiteX33" fmla="*/ 48883 w 300819"/>
                <a:gd name="connsiteY33" fmla="*/ 210574 h 300820"/>
                <a:gd name="connsiteX34" fmla="*/ 161690 w 300819"/>
                <a:gd name="connsiteY34" fmla="*/ 210574 h 300820"/>
                <a:gd name="connsiteX35" fmla="*/ 188012 w 300819"/>
                <a:gd name="connsiteY35" fmla="*/ 161691 h 300820"/>
                <a:gd name="connsiteX36" fmla="*/ 161690 w 300819"/>
                <a:gd name="connsiteY36" fmla="*/ 188013 h 300820"/>
                <a:gd name="connsiteX37" fmla="*/ 48883 w 300819"/>
                <a:gd name="connsiteY37" fmla="*/ 188013 h 300820"/>
                <a:gd name="connsiteX38" fmla="*/ 22561 w 300819"/>
                <a:gd name="connsiteY38" fmla="*/ 161691 h 300820"/>
                <a:gd name="connsiteX39" fmla="*/ 22561 w 300819"/>
                <a:gd name="connsiteY39" fmla="*/ 48883 h 300820"/>
                <a:gd name="connsiteX40" fmla="*/ 48883 w 300819"/>
                <a:gd name="connsiteY40" fmla="*/ 22562 h 300820"/>
                <a:gd name="connsiteX41" fmla="*/ 161690 w 300819"/>
                <a:gd name="connsiteY41" fmla="*/ 22562 h 300820"/>
                <a:gd name="connsiteX42" fmla="*/ 188012 w 300819"/>
                <a:gd name="connsiteY42" fmla="*/ 48883 h 300820"/>
                <a:gd name="connsiteX43" fmla="*/ 188012 w 300819"/>
                <a:gd name="connsiteY43" fmla="*/ 161691 h 30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00819" h="300820">
                  <a:moveTo>
                    <a:pt x="300819" y="191773"/>
                  </a:moveTo>
                  <a:cubicBezTo>
                    <a:pt x="300819" y="251998"/>
                    <a:pt x="251997" y="300820"/>
                    <a:pt x="191772" y="300820"/>
                  </a:cubicBezTo>
                  <a:lnTo>
                    <a:pt x="139129" y="300820"/>
                  </a:lnTo>
                  <a:cubicBezTo>
                    <a:pt x="118793" y="300820"/>
                    <a:pt x="101358" y="288404"/>
                    <a:pt x="93992" y="270738"/>
                  </a:cubicBezTo>
                  <a:lnTo>
                    <a:pt x="120707" y="270738"/>
                  </a:lnTo>
                  <a:cubicBezTo>
                    <a:pt x="125455" y="275391"/>
                    <a:pt x="131957" y="278259"/>
                    <a:pt x="139129" y="278259"/>
                  </a:cubicBezTo>
                  <a:lnTo>
                    <a:pt x="191772" y="278259"/>
                  </a:lnTo>
                  <a:cubicBezTo>
                    <a:pt x="239537" y="278259"/>
                    <a:pt x="278258" y="239538"/>
                    <a:pt x="278258" y="191773"/>
                  </a:cubicBezTo>
                  <a:lnTo>
                    <a:pt x="278258" y="139129"/>
                  </a:lnTo>
                  <a:cubicBezTo>
                    <a:pt x="278258" y="131957"/>
                    <a:pt x="275390" y="125456"/>
                    <a:pt x="270737" y="120708"/>
                  </a:cubicBezTo>
                  <a:lnTo>
                    <a:pt x="270737" y="94006"/>
                  </a:lnTo>
                  <a:cubicBezTo>
                    <a:pt x="288403" y="101373"/>
                    <a:pt x="300819" y="118794"/>
                    <a:pt x="300819" y="139129"/>
                  </a:cubicBezTo>
                  <a:lnTo>
                    <a:pt x="300819" y="191773"/>
                  </a:lnTo>
                  <a:close/>
                  <a:moveTo>
                    <a:pt x="255696" y="176732"/>
                  </a:moveTo>
                  <a:cubicBezTo>
                    <a:pt x="255696" y="220343"/>
                    <a:pt x="220342" y="255697"/>
                    <a:pt x="176731" y="255697"/>
                  </a:cubicBezTo>
                  <a:lnTo>
                    <a:pt x="94006" y="255697"/>
                  </a:lnTo>
                  <a:cubicBezTo>
                    <a:pt x="73671" y="255697"/>
                    <a:pt x="56236" y="243281"/>
                    <a:pt x="48869" y="225615"/>
                  </a:cubicBezTo>
                  <a:lnTo>
                    <a:pt x="75585" y="225615"/>
                  </a:lnTo>
                  <a:cubicBezTo>
                    <a:pt x="80332" y="230268"/>
                    <a:pt x="86834" y="233136"/>
                    <a:pt x="94006" y="233136"/>
                  </a:cubicBezTo>
                  <a:lnTo>
                    <a:pt x="176731" y="233136"/>
                  </a:lnTo>
                  <a:cubicBezTo>
                    <a:pt x="207882" y="233136"/>
                    <a:pt x="233135" y="207883"/>
                    <a:pt x="233135" y="176732"/>
                  </a:cubicBezTo>
                  <a:lnTo>
                    <a:pt x="233135" y="94006"/>
                  </a:lnTo>
                  <a:cubicBezTo>
                    <a:pt x="233135" y="86834"/>
                    <a:pt x="230267" y="80333"/>
                    <a:pt x="225614" y="75585"/>
                  </a:cubicBezTo>
                  <a:lnTo>
                    <a:pt x="225614" y="48883"/>
                  </a:lnTo>
                  <a:cubicBezTo>
                    <a:pt x="243280" y="56250"/>
                    <a:pt x="255696" y="73671"/>
                    <a:pt x="255696" y="94006"/>
                  </a:cubicBezTo>
                  <a:lnTo>
                    <a:pt x="255696" y="176732"/>
                  </a:lnTo>
                  <a:close/>
                  <a:moveTo>
                    <a:pt x="161690" y="210574"/>
                  </a:moveTo>
                  <a:cubicBezTo>
                    <a:pt x="188687" y="210574"/>
                    <a:pt x="210573" y="188688"/>
                    <a:pt x="210573" y="161691"/>
                  </a:cubicBezTo>
                  <a:lnTo>
                    <a:pt x="210573" y="48883"/>
                  </a:lnTo>
                  <a:cubicBezTo>
                    <a:pt x="210573" y="21886"/>
                    <a:pt x="188687" y="0"/>
                    <a:pt x="161690" y="0"/>
                  </a:cubicBezTo>
                  <a:lnTo>
                    <a:pt x="48883" y="0"/>
                  </a:lnTo>
                  <a:cubicBezTo>
                    <a:pt x="21886" y="0"/>
                    <a:pt x="0" y="21886"/>
                    <a:pt x="0" y="48883"/>
                  </a:cubicBezTo>
                  <a:lnTo>
                    <a:pt x="0" y="161691"/>
                  </a:lnTo>
                  <a:cubicBezTo>
                    <a:pt x="0" y="188688"/>
                    <a:pt x="21886" y="210574"/>
                    <a:pt x="48883" y="210574"/>
                  </a:cubicBezTo>
                  <a:lnTo>
                    <a:pt x="161690" y="210574"/>
                  </a:lnTo>
                  <a:close/>
                  <a:moveTo>
                    <a:pt x="188012" y="161691"/>
                  </a:moveTo>
                  <a:cubicBezTo>
                    <a:pt x="188012" y="176228"/>
                    <a:pt x="176227" y="188013"/>
                    <a:pt x="161690" y="188013"/>
                  </a:cubicBezTo>
                  <a:lnTo>
                    <a:pt x="48883" y="188013"/>
                  </a:lnTo>
                  <a:cubicBezTo>
                    <a:pt x="34346" y="188013"/>
                    <a:pt x="22561" y="176228"/>
                    <a:pt x="22561" y="161691"/>
                  </a:cubicBezTo>
                  <a:lnTo>
                    <a:pt x="22561" y="48883"/>
                  </a:lnTo>
                  <a:cubicBezTo>
                    <a:pt x="22561" y="34346"/>
                    <a:pt x="34346" y="22562"/>
                    <a:pt x="48883" y="22562"/>
                  </a:cubicBezTo>
                  <a:lnTo>
                    <a:pt x="161690" y="22562"/>
                  </a:lnTo>
                  <a:cubicBezTo>
                    <a:pt x="176227" y="22562"/>
                    <a:pt x="188012" y="34346"/>
                    <a:pt x="188012" y="48883"/>
                  </a:cubicBezTo>
                  <a:lnTo>
                    <a:pt x="188012" y="161691"/>
                  </a:lnTo>
                  <a:close/>
                </a:path>
              </a:pathLst>
            </a:custGeom>
            <a:gradFill>
              <a:gsLst>
                <a:gs pos="0">
                  <a:srgbClr val="209782"/>
                </a:gs>
                <a:gs pos="50000">
                  <a:srgbClr val="16806E"/>
                </a:gs>
                <a:gs pos="100000">
                  <a:srgbClr val="0C695A"/>
                </a:gs>
              </a:gsLst>
              <a:lin ang="13500000"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grpSp>
      <p:grpSp>
        <p:nvGrpSpPr>
          <p:cNvPr id="1175" name="Group 1174">
            <a:extLst>
              <a:ext uri="{FF2B5EF4-FFF2-40B4-BE49-F238E27FC236}">
                <a16:creationId xmlns:a16="http://schemas.microsoft.com/office/drawing/2014/main" id="{5A8E0011-CFCB-D407-D258-805C6D89CAA3}"/>
              </a:ext>
              <a:ext uri="{C183D7F6-B498-43B3-948B-1728B52AA6E4}">
                <adec:decorative xmlns:adec="http://schemas.microsoft.com/office/drawing/2017/decorative" val="1"/>
              </a:ext>
            </a:extLst>
          </p:cNvPr>
          <p:cNvGrpSpPr/>
          <p:nvPr/>
        </p:nvGrpSpPr>
        <p:grpSpPr>
          <a:xfrm>
            <a:off x="7656171" y="9094154"/>
            <a:ext cx="562610" cy="562610"/>
            <a:chOff x="6702354" y="2540803"/>
            <a:chExt cx="622973" cy="622973"/>
          </a:xfrm>
        </p:grpSpPr>
        <p:grpSp>
          <p:nvGrpSpPr>
            <p:cNvPr id="1176" name="Group 1175">
              <a:extLst>
                <a:ext uri="{FF2B5EF4-FFF2-40B4-BE49-F238E27FC236}">
                  <a16:creationId xmlns:a16="http://schemas.microsoft.com/office/drawing/2014/main" id="{5B9D5D67-D45A-E3B2-C84D-809B9C96812E}"/>
                </a:ext>
              </a:extLst>
            </p:cNvPr>
            <p:cNvGrpSpPr/>
            <p:nvPr/>
          </p:nvGrpSpPr>
          <p:grpSpPr>
            <a:xfrm>
              <a:off x="6702354" y="2540803"/>
              <a:ext cx="622973" cy="622973"/>
              <a:chOff x="6721102" y="2540803"/>
              <a:chExt cx="622973" cy="622973"/>
            </a:xfrm>
          </p:grpSpPr>
          <p:sp>
            <p:nvSpPr>
              <p:cNvPr id="1180" name="TextBox 1179">
                <a:extLst>
                  <a:ext uri="{FF2B5EF4-FFF2-40B4-BE49-F238E27FC236}">
                    <a16:creationId xmlns:a16="http://schemas.microsoft.com/office/drawing/2014/main" id="{D9FC152E-68E7-7B53-4C60-513EB998DAB7}"/>
                  </a:ext>
                </a:extLst>
              </p:cNvPr>
              <p:cNvSpPr txBox="1">
                <a:spLocks noChangeAspect="1"/>
              </p:cNvSpPr>
              <p:nvPr/>
            </p:nvSpPr>
            <p:spPr>
              <a:xfrm>
                <a:off x="6721102" y="2540803"/>
                <a:ext cx="622973" cy="622973"/>
              </a:xfrm>
              <a:prstGeom prst="ellipse">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defPPr>
                  <a:defRPr lang="en-US"/>
                </a:defPPr>
                <a:lvl1pPr defTabSz="626541" fontAlgn="base">
                  <a:spcBef>
                    <a:spcPct val="0"/>
                  </a:spcBef>
                  <a:spcAft>
                    <a:spcPct val="0"/>
                  </a:spcAft>
                  <a:defRPr sz="1344">
                    <a:solidFill>
                      <a:schemeClr val="lt1"/>
                    </a:solidFill>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FFF7F3"/>
                  </a:solidFill>
                  <a:effectLst/>
                  <a:uLnTx/>
                  <a:uFillTx/>
                  <a:latin typeface="Segoe Sans Text"/>
                  <a:ea typeface="+mn-ea"/>
                  <a:cs typeface="Segoe UI" panose="020B0502040204020203" pitchFamily="34" charset="0"/>
                </a:endParaRPr>
              </a:p>
            </p:txBody>
          </p:sp>
          <p:grpSp>
            <p:nvGrpSpPr>
              <p:cNvPr id="1181" name="Group 1180">
                <a:extLst>
                  <a:ext uri="{FF2B5EF4-FFF2-40B4-BE49-F238E27FC236}">
                    <a16:creationId xmlns:a16="http://schemas.microsoft.com/office/drawing/2014/main" id="{FD8FD3CB-053A-13C0-E1C6-EB03B826DC52}"/>
                  </a:ext>
                </a:extLst>
              </p:cNvPr>
              <p:cNvGrpSpPr/>
              <p:nvPr/>
            </p:nvGrpSpPr>
            <p:grpSpPr>
              <a:xfrm>
                <a:off x="6863378" y="2683077"/>
                <a:ext cx="338421" cy="338422"/>
                <a:chOff x="6855762" y="2580172"/>
                <a:chExt cx="338421" cy="338422"/>
              </a:xfrm>
            </p:grpSpPr>
            <p:sp>
              <p:nvSpPr>
                <p:cNvPr id="1182" name="Freeform 184">
                  <a:extLst>
                    <a:ext uri="{FF2B5EF4-FFF2-40B4-BE49-F238E27FC236}">
                      <a16:creationId xmlns:a16="http://schemas.microsoft.com/office/drawing/2014/main" id="{BB2C264B-3DEC-CB3B-1F31-7C487B051719}"/>
                    </a:ext>
                  </a:extLst>
                </p:cNvPr>
                <p:cNvSpPr/>
                <p:nvPr/>
              </p:nvSpPr>
              <p:spPr>
                <a:xfrm>
                  <a:off x="6855762" y="2580172"/>
                  <a:ext cx="338421" cy="338422"/>
                </a:xfrm>
                <a:custGeom>
                  <a:avLst/>
                  <a:gdLst>
                    <a:gd name="connsiteX0" fmla="*/ 338421 w 338421"/>
                    <a:gd name="connsiteY0" fmla="*/ 169211 h 338422"/>
                    <a:gd name="connsiteX1" fmla="*/ 169211 w 338421"/>
                    <a:gd name="connsiteY1" fmla="*/ 338423 h 338422"/>
                    <a:gd name="connsiteX2" fmla="*/ 0 w 338421"/>
                    <a:gd name="connsiteY2" fmla="*/ 169211 h 338422"/>
                    <a:gd name="connsiteX3" fmla="*/ 169211 w 338421"/>
                    <a:gd name="connsiteY3" fmla="*/ 0 h 338422"/>
                    <a:gd name="connsiteX4" fmla="*/ 338421 w 338421"/>
                    <a:gd name="connsiteY4" fmla="*/ 169211 h 338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1" h="338422">
                      <a:moveTo>
                        <a:pt x="338421" y="169211"/>
                      </a:moveTo>
                      <a:cubicBezTo>
                        <a:pt x="338421" y="262664"/>
                        <a:pt x="262663" y="338423"/>
                        <a:pt x="169211" y="338423"/>
                      </a:cubicBezTo>
                      <a:cubicBezTo>
                        <a:pt x="75758" y="338423"/>
                        <a:pt x="0" y="262664"/>
                        <a:pt x="0" y="169211"/>
                      </a:cubicBezTo>
                      <a:cubicBezTo>
                        <a:pt x="0" y="75758"/>
                        <a:pt x="75758" y="0"/>
                        <a:pt x="169211" y="0"/>
                      </a:cubicBezTo>
                      <a:cubicBezTo>
                        <a:pt x="262663" y="0"/>
                        <a:pt x="338421" y="75758"/>
                        <a:pt x="338421" y="169211"/>
                      </a:cubicBezTo>
                      <a:close/>
                    </a:path>
                  </a:pathLst>
                </a:custGeom>
                <a:gradFill>
                  <a:gsLst>
                    <a:gs pos="0">
                      <a:srgbClr val="E03F8F"/>
                    </a:gs>
                    <a:gs pos="50000">
                      <a:srgbClr val="CE2E85"/>
                    </a:gs>
                    <a:gs pos="100000">
                      <a:srgbClr val="BD1E7B"/>
                    </a:gs>
                  </a:gsLst>
                  <a:lin ang="2700000" scaled="1"/>
                </a:gradFill>
                <a:ln w="12502" cap="flat">
                  <a:gradFill>
                    <a:gsLst>
                      <a:gs pos="0">
                        <a:srgbClr val="E03F8F"/>
                      </a:gs>
                      <a:gs pos="50000">
                        <a:srgbClr val="CE2E85"/>
                      </a:gs>
                      <a:gs pos="100000">
                        <a:srgbClr val="BD1E7B"/>
                      </a:gs>
                    </a:gsLst>
                    <a:lin ang="27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sp>
              <p:nvSpPr>
                <p:cNvPr id="1183" name="Freeform 186">
                  <a:extLst>
                    <a:ext uri="{FF2B5EF4-FFF2-40B4-BE49-F238E27FC236}">
                      <a16:creationId xmlns:a16="http://schemas.microsoft.com/office/drawing/2014/main" id="{119812F8-B295-4A79-CA86-55B783F12130}"/>
                    </a:ext>
                  </a:extLst>
                </p:cNvPr>
                <p:cNvSpPr/>
                <p:nvPr/>
              </p:nvSpPr>
              <p:spPr>
                <a:xfrm>
                  <a:off x="6896387" y="2620124"/>
                  <a:ext cx="173713" cy="195541"/>
                </a:xfrm>
                <a:custGeom>
                  <a:avLst/>
                  <a:gdLst>
                    <a:gd name="connsiteX0" fmla="*/ 124148 w 173713"/>
                    <a:gd name="connsiteY0" fmla="*/ 18801 h 195541"/>
                    <a:gd name="connsiteX1" fmla="*/ 18801 w 173713"/>
                    <a:gd name="connsiteY1" fmla="*/ 124148 h 195541"/>
                    <a:gd name="connsiteX2" fmla="*/ 30143 w 173713"/>
                    <a:gd name="connsiteY2" fmla="*/ 171755 h 195541"/>
                    <a:gd name="connsiteX3" fmla="*/ 35477 w 173713"/>
                    <a:gd name="connsiteY3" fmla="*/ 181054 h 195541"/>
                    <a:gd name="connsiteX4" fmla="*/ 32655 w 173713"/>
                    <a:gd name="connsiteY4" fmla="*/ 194047 h 195541"/>
                    <a:gd name="connsiteX5" fmla="*/ 19664 w 173713"/>
                    <a:gd name="connsiteY5" fmla="*/ 191225 h 195541"/>
                    <a:gd name="connsiteX6" fmla="*/ 13378 w 173713"/>
                    <a:gd name="connsiteY6" fmla="*/ 180263 h 195541"/>
                    <a:gd name="connsiteX7" fmla="*/ 0 w 173713"/>
                    <a:gd name="connsiteY7" fmla="*/ 124148 h 195541"/>
                    <a:gd name="connsiteX8" fmla="*/ 124148 w 173713"/>
                    <a:gd name="connsiteY8" fmla="*/ 0 h 195541"/>
                    <a:gd name="connsiteX9" fmla="*/ 167601 w 173713"/>
                    <a:gd name="connsiteY9" fmla="*/ 7820 h 195541"/>
                    <a:gd name="connsiteX10" fmla="*/ 173116 w 173713"/>
                    <a:gd name="connsiteY10" fmla="*/ 19916 h 195541"/>
                    <a:gd name="connsiteX11" fmla="*/ 161020 w 173713"/>
                    <a:gd name="connsiteY11" fmla="*/ 25432 h 195541"/>
                    <a:gd name="connsiteX12" fmla="*/ 124148 w 173713"/>
                    <a:gd name="connsiteY12" fmla="*/ 18801 h 19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713" h="195541">
                      <a:moveTo>
                        <a:pt x="124148" y="18801"/>
                      </a:moveTo>
                      <a:cubicBezTo>
                        <a:pt x="65967" y="18801"/>
                        <a:pt x="18801" y="65967"/>
                        <a:pt x="18801" y="124148"/>
                      </a:cubicBezTo>
                      <a:cubicBezTo>
                        <a:pt x="18801" y="141299"/>
                        <a:pt x="22892" y="157467"/>
                        <a:pt x="30143" y="171755"/>
                      </a:cubicBezTo>
                      <a:cubicBezTo>
                        <a:pt x="31766" y="174951"/>
                        <a:pt x="33548" y="178054"/>
                        <a:pt x="35477" y="181054"/>
                      </a:cubicBezTo>
                      <a:cubicBezTo>
                        <a:pt x="38285" y="185421"/>
                        <a:pt x="37022" y="191238"/>
                        <a:pt x="32655" y="194047"/>
                      </a:cubicBezTo>
                      <a:cubicBezTo>
                        <a:pt x="28290" y="196854"/>
                        <a:pt x="22472" y="195592"/>
                        <a:pt x="19664" y="191225"/>
                      </a:cubicBezTo>
                      <a:cubicBezTo>
                        <a:pt x="17390" y="187690"/>
                        <a:pt x="15292" y="184032"/>
                        <a:pt x="13378" y="180263"/>
                      </a:cubicBezTo>
                      <a:cubicBezTo>
                        <a:pt x="4819" y="163399"/>
                        <a:pt x="0" y="144323"/>
                        <a:pt x="0" y="124148"/>
                      </a:cubicBezTo>
                      <a:cubicBezTo>
                        <a:pt x="0" y="55583"/>
                        <a:pt x="55583" y="0"/>
                        <a:pt x="124148" y="0"/>
                      </a:cubicBezTo>
                      <a:cubicBezTo>
                        <a:pt x="139418" y="0"/>
                        <a:pt x="154064" y="2761"/>
                        <a:pt x="167601" y="7820"/>
                      </a:cubicBezTo>
                      <a:cubicBezTo>
                        <a:pt x="172465" y="9638"/>
                        <a:pt x="174934" y="15052"/>
                        <a:pt x="173116" y="19916"/>
                      </a:cubicBezTo>
                      <a:cubicBezTo>
                        <a:pt x="171299" y="24780"/>
                        <a:pt x="165883" y="27249"/>
                        <a:pt x="161020" y="25432"/>
                      </a:cubicBezTo>
                      <a:cubicBezTo>
                        <a:pt x="149556" y="21148"/>
                        <a:pt x="137137" y="18801"/>
                        <a:pt x="124148" y="18801"/>
                      </a:cubicBezTo>
                      <a:close/>
                    </a:path>
                  </a:pathLst>
                </a:custGeom>
                <a:solidFill>
                  <a:srgbClr val="F5BCD8"/>
                </a:soli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sp>
              <p:nvSpPr>
                <p:cNvPr id="1184" name="Freeform 187">
                  <a:extLst>
                    <a:ext uri="{FF2B5EF4-FFF2-40B4-BE49-F238E27FC236}">
                      <a16:creationId xmlns:a16="http://schemas.microsoft.com/office/drawing/2014/main" id="{96B3942F-173C-D5DA-B18C-8BF2E7AD2A5A}"/>
                    </a:ext>
                  </a:extLst>
                </p:cNvPr>
                <p:cNvSpPr/>
                <p:nvPr/>
              </p:nvSpPr>
              <p:spPr>
                <a:xfrm>
                  <a:off x="6986991" y="2649048"/>
                  <a:ext cx="125853" cy="138263"/>
                </a:xfrm>
                <a:custGeom>
                  <a:avLst/>
                  <a:gdLst>
                    <a:gd name="connsiteX0" fmla="*/ 57782 w 125853"/>
                    <a:gd name="connsiteY0" fmla="*/ 123902 h 138263"/>
                    <a:gd name="connsiteX1" fmla="*/ 115940 w 125853"/>
                    <a:gd name="connsiteY1" fmla="*/ 31274 h 138263"/>
                    <a:gd name="connsiteX2" fmla="*/ 123837 w 125853"/>
                    <a:gd name="connsiteY2" fmla="*/ 18865 h 138263"/>
                    <a:gd name="connsiteX3" fmla="*/ 103908 w 125853"/>
                    <a:gd name="connsiteY3" fmla="*/ 4075 h 138263"/>
                    <a:gd name="connsiteX4" fmla="*/ 101275 w 125853"/>
                    <a:gd name="connsiteY4" fmla="*/ 6331 h 138263"/>
                    <a:gd name="connsiteX5" fmla="*/ 95259 w 125853"/>
                    <a:gd name="connsiteY5" fmla="*/ 11470 h 138263"/>
                    <a:gd name="connsiteX6" fmla="*/ 82349 w 125853"/>
                    <a:gd name="connsiteY6" fmla="*/ 22500 h 138263"/>
                    <a:gd name="connsiteX7" fmla="*/ 55651 w 125853"/>
                    <a:gd name="connsiteY7" fmla="*/ 45187 h 138263"/>
                    <a:gd name="connsiteX8" fmla="*/ 21433 w 125853"/>
                    <a:gd name="connsiteY8" fmla="*/ 74266 h 138263"/>
                    <a:gd name="connsiteX9" fmla="*/ 14038 w 125853"/>
                    <a:gd name="connsiteY9" fmla="*/ 80534 h 138263"/>
                    <a:gd name="connsiteX10" fmla="*/ 57657 w 125853"/>
                    <a:gd name="connsiteY10" fmla="*/ 124027 h 138263"/>
                    <a:gd name="connsiteX11" fmla="*/ 57782 w 125853"/>
                    <a:gd name="connsiteY11" fmla="*/ 123902 h 13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853" h="138263">
                      <a:moveTo>
                        <a:pt x="57782" y="123902"/>
                      </a:moveTo>
                      <a:cubicBezTo>
                        <a:pt x="77210" y="93068"/>
                        <a:pt x="96888" y="61983"/>
                        <a:pt x="115940" y="31274"/>
                      </a:cubicBezTo>
                      <a:cubicBezTo>
                        <a:pt x="118572" y="27138"/>
                        <a:pt x="121205" y="23002"/>
                        <a:pt x="123837" y="18865"/>
                      </a:cubicBezTo>
                      <a:cubicBezTo>
                        <a:pt x="131984" y="6582"/>
                        <a:pt x="113433" y="-6955"/>
                        <a:pt x="103908" y="4075"/>
                      </a:cubicBezTo>
                      <a:cubicBezTo>
                        <a:pt x="103030" y="4827"/>
                        <a:pt x="102153" y="5579"/>
                        <a:pt x="101275" y="6331"/>
                      </a:cubicBezTo>
                      <a:cubicBezTo>
                        <a:pt x="99270" y="8086"/>
                        <a:pt x="97264" y="9715"/>
                        <a:pt x="95259" y="11470"/>
                      </a:cubicBezTo>
                      <a:cubicBezTo>
                        <a:pt x="90997" y="15105"/>
                        <a:pt x="86736" y="18740"/>
                        <a:pt x="82349" y="22500"/>
                      </a:cubicBezTo>
                      <a:cubicBezTo>
                        <a:pt x="73450" y="30021"/>
                        <a:pt x="64550" y="37667"/>
                        <a:pt x="55651" y="45187"/>
                      </a:cubicBezTo>
                      <a:cubicBezTo>
                        <a:pt x="44245" y="54838"/>
                        <a:pt x="32839" y="64615"/>
                        <a:pt x="21433" y="74266"/>
                      </a:cubicBezTo>
                      <a:cubicBezTo>
                        <a:pt x="18926" y="76397"/>
                        <a:pt x="16545" y="78403"/>
                        <a:pt x="14038" y="80534"/>
                      </a:cubicBezTo>
                      <a:cubicBezTo>
                        <a:pt x="-25445" y="110866"/>
                        <a:pt x="27825" y="163760"/>
                        <a:pt x="57657" y="124027"/>
                      </a:cubicBezTo>
                      <a:lnTo>
                        <a:pt x="57782" y="123902"/>
                      </a:lnTo>
                      <a:close/>
                    </a:path>
                  </a:pathLst>
                </a:custGeom>
                <a:solidFill>
                  <a:srgbClr val="F5BCD8"/>
                </a:soli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grpSp>
        </p:grpSp>
        <p:grpSp>
          <p:nvGrpSpPr>
            <p:cNvPr id="1177" name="Group 1176">
              <a:extLst>
                <a:ext uri="{FF2B5EF4-FFF2-40B4-BE49-F238E27FC236}">
                  <a16:creationId xmlns:a16="http://schemas.microsoft.com/office/drawing/2014/main" id="{B0F009BD-F29B-0D0F-B446-D988C674444E}"/>
                </a:ext>
              </a:extLst>
            </p:cNvPr>
            <p:cNvGrpSpPr/>
            <p:nvPr/>
          </p:nvGrpSpPr>
          <p:grpSpPr>
            <a:xfrm>
              <a:off x="7161097" y="2995062"/>
              <a:ext cx="145942" cy="147524"/>
              <a:chOff x="7203339" y="2937396"/>
              <a:chExt cx="185003" cy="187009"/>
            </a:xfrm>
          </p:grpSpPr>
          <p:sp>
            <p:nvSpPr>
              <p:cNvPr id="1178" name="Freeform 179">
                <a:extLst>
                  <a:ext uri="{FF2B5EF4-FFF2-40B4-BE49-F238E27FC236}">
                    <a16:creationId xmlns:a16="http://schemas.microsoft.com/office/drawing/2014/main" id="{BB4F9065-E43E-DE5B-71A4-D3A55BC8E822}"/>
                  </a:ext>
                </a:extLst>
              </p:cNvPr>
              <p:cNvSpPr/>
              <p:nvPr/>
            </p:nvSpPr>
            <p:spPr>
              <a:xfrm>
                <a:off x="7203339" y="2937396"/>
                <a:ext cx="185003" cy="187009"/>
              </a:xfrm>
              <a:custGeom>
                <a:avLst/>
                <a:gdLst>
                  <a:gd name="connsiteX0" fmla="*/ 32087 w 185003"/>
                  <a:gd name="connsiteY0" fmla="*/ 128350 h 187009"/>
                  <a:gd name="connsiteX1" fmla="*/ 18801 w 185003"/>
                  <a:gd name="connsiteY1" fmla="*/ 133865 h 187009"/>
                  <a:gd name="connsiteX2" fmla="*/ 5515 w 185003"/>
                  <a:gd name="connsiteY2" fmla="*/ 128350 h 187009"/>
                  <a:gd name="connsiteX3" fmla="*/ 0 w 185003"/>
                  <a:gd name="connsiteY3" fmla="*/ 115064 h 187009"/>
                  <a:gd name="connsiteX4" fmla="*/ 5515 w 185003"/>
                  <a:gd name="connsiteY4" fmla="*/ 101777 h 187009"/>
                  <a:gd name="connsiteX5" fmla="*/ 40987 w 185003"/>
                  <a:gd name="connsiteY5" fmla="*/ 66306 h 187009"/>
                  <a:gd name="connsiteX6" fmla="*/ 47630 w 185003"/>
                  <a:gd name="connsiteY6" fmla="*/ 62044 h 187009"/>
                  <a:gd name="connsiteX7" fmla="*/ 17673 w 185003"/>
                  <a:gd name="connsiteY7" fmla="*/ 32087 h 187009"/>
                  <a:gd name="connsiteX8" fmla="*/ 13662 w 185003"/>
                  <a:gd name="connsiteY8" fmla="*/ 11531 h 187009"/>
                  <a:gd name="connsiteX9" fmla="*/ 30959 w 185003"/>
                  <a:gd name="connsiteY9" fmla="*/ 0 h 187009"/>
                  <a:gd name="connsiteX10" fmla="*/ 166203 w 185003"/>
                  <a:gd name="connsiteY10" fmla="*/ 0 h 187009"/>
                  <a:gd name="connsiteX11" fmla="*/ 185004 w 185003"/>
                  <a:gd name="connsiteY11" fmla="*/ 18801 h 187009"/>
                  <a:gd name="connsiteX12" fmla="*/ 185004 w 185003"/>
                  <a:gd name="connsiteY12" fmla="*/ 154045 h 187009"/>
                  <a:gd name="connsiteX13" fmla="*/ 179113 w 185003"/>
                  <a:gd name="connsiteY13" fmla="*/ 167707 h 187009"/>
                  <a:gd name="connsiteX14" fmla="*/ 166203 w 185003"/>
                  <a:gd name="connsiteY14" fmla="*/ 172846 h 187009"/>
                  <a:gd name="connsiteX15" fmla="*/ 152916 w 185003"/>
                  <a:gd name="connsiteY15" fmla="*/ 167331 h 187009"/>
                  <a:gd name="connsiteX16" fmla="*/ 124965 w 185003"/>
                  <a:gd name="connsiteY16" fmla="*/ 139380 h 187009"/>
                  <a:gd name="connsiteX17" fmla="*/ 120704 w 185003"/>
                  <a:gd name="connsiteY17" fmla="*/ 146023 h 187009"/>
                  <a:gd name="connsiteX18" fmla="*/ 85232 w 185003"/>
                  <a:gd name="connsiteY18" fmla="*/ 181495 h 187009"/>
                  <a:gd name="connsiteX19" fmla="*/ 71946 w 185003"/>
                  <a:gd name="connsiteY19" fmla="*/ 187010 h 187009"/>
                  <a:gd name="connsiteX20" fmla="*/ 58660 w 185003"/>
                  <a:gd name="connsiteY20" fmla="*/ 181495 h 187009"/>
                  <a:gd name="connsiteX21" fmla="*/ 58284 w 185003"/>
                  <a:gd name="connsiteY21" fmla="*/ 155298 h 187009"/>
                  <a:gd name="connsiteX22" fmla="*/ 32087 w 185003"/>
                  <a:gd name="connsiteY22" fmla="*/ 181495 h 187009"/>
                  <a:gd name="connsiteX23" fmla="*/ 18801 w 185003"/>
                  <a:gd name="connsiteY23" fmla="*/ 187010 h 187009"/>
                  <a:gd name="connsiteX24" fmla="*/ 5515 w 185003"/>
                  <a:gd name="connsiteY24" fmla="*/ 181495 h 187009"/>
                  <a:gd name="connsiteX25" fmla="*/ 5515 w 185003"/>
                  <a:gd name="connsiteY25" fmla="*/ 154922 h 18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5003" h="187009">
                    <a:moveTo>
                      <a:pt x="32087" y="128350"/>
                    </a:moveTo>
                    <a:cubicBezTo>
                      <a:pt x="28578" y="131860"/>
                      <a:pt x="23815" y="133865"/>
                      <a:pt x="18801" y="133865"/>
                    </a:cubicBezTo>
                    <a:cubicBezTo>
                      <a:pt x="13788" y="133865"/>
                      <a:pt x="9025" y="131860"/>
                      <a:pt x="5515" y="128350"/>
                    </a:cubicBezTo>
                    <a:cubicBezTo>
                      <a:pt x="2005" y="124840"/>
                      <a:pt x="0" y="120077"/>
                      <a:pt x="0" y="115064"/>
                    </a:cubicBezTo>
                    <a:cubicBezTo>
                      <a:pt x="0" y="110050"/>
                      <a:pt x="2005" y="105287"/>
                      <a:pt x="5515" y="101777"/>
                    </a:cubicBezTo>
                    <a:lnTo>
                      <a:pt x="40987" y="66306"/>
                    </a:lnTo>
                    <a:cubicBezTo>
                      <a:pt x="42867" y="64426"/>
                      <a:pt x="45123" y="62922"/>
                      <a:pt x="47630" y="62044"/>
                    </a:cubicBezTo>
                    <a:lnTo>
                      <a:pt x="17673" y="32087"/>
                    </a:lnTo>
                    <a:cubicBezTo>
                      <a:pt x="12283" y="26698"/>
                      <a:pt x="10654" y="18676"/>
                      <a:pt x="13662" y="11531"/>
                    </a:cubicBezTo>
                    <a:cubicBezTo>
                      <a:pt x="16545" y="4512"/>
                      <a:pt x="23439" y="0"/>
                      <a:pt x="30959" y="0"/>
                    </a:cubicBezTo>
                    <a:lnTo>
                      <a:pt x="166203" y="0"/>
                    </a:lnTo>
                    <a:cubicBezTo>
                      <a:pt x="176606" y="0"/>
                      <a:pt x="185004" y="8398"/>
                      <a:pt x="185004" y="18801"/>
                    </a:cubicBezTo>
                    <a:lnTo>
                      <a:pt x="185004" y="154045"/>
                    </a:lnTo>
                    <a:cubicBezTo>
                      <a:pt x="185004" y="159309"/>
                      <a:pt x="182873" y="164198"/>
                      <a:pt x="179113" y="167707"/>
                    </a:cubicBezTo>
                    <a:cubicBezTo>
                      <a:pt x="175603" y="170966"/>
                      <a:pt x="170965" y="172846"/>
                      <a:pt x="166203" y="172846"/>
                    </a:cubicBezTo>
                    <a:cubicBezTo>
                      <a:pt x="161189" y="172846"/>
                      <a:pt x="156551" y="170841"/>
                      <a:pt x="152916" y="167331"/>
                    </a:cubicBezTo>
                    <a:lnTo>
                      <a:pt x="124965" y="139380"/>
                    </a:lnTo>
                    <a:cubicBezTo>
                      <a:pt x="124088" y="141762"/>
                      <a:pt x="122584" y="144143"/>
                      <a:pt x="120704" y="146023"/>
                    </a:cubicBezTo>
                    <a:lnTo>
                      <a:pt x="85232" y="181495"/>
                    </a:lnTo>
                    <a:cubicBezTo>
                      <a:pt x="81723" y="185004"/>
                      <a:pt x="76960" y="187010"/>
                      <a:pt x="71946" y="187010"/>
                    </a:cubicBezTo>
                    <a:cubicBezTo>
                      <a:pt x="66932" y="187010"/>
                      <a:pt x="62169" y="185004"/>
                      <a:pt x="58660" y="181495"/>
                    </a:cubicBezTo>
                    <a:cubicBezTo>
                      <a:pt x="51390" y="174225"/>
                      <a:pt x="51390" y="162568"/>
                      <a:pt x="58284" y="155298"/>
                    </a:cubicBezTo>
                    <a:lnTo>
                      <a:pt x="32087" y="181495"/>
                    </a:lnTo>
                    <a:cubicBezTo>
                      <a:pt x="28578" y="185004"/>
                      <a:pt x="23815" y="187010"/>
                      <a:pt x="18801" y="187010"/>
                    </a:cubicBezTo>
                    <a:cubicBezTo>
                      <a:pt x="13788" y="187010"/>
                      <a:pt x="9025" y="185004"/>
                      <a:pt x="5515" y="181495"/>
                    </a:cubicBezTo>
                    <a:cubicBezTo>
                      <a:pt x="-1755" y="174225"/>
                      <a:pt x="-1755" y="162192"/>
                      <a:pt x="5515" y="154922"/>
                    </a:cubicBezTo>
                  </a:path>
                </a:pathLst>
              </a:custGeom>
              <a:solidFill>
                <a:srgbClr val="F5F5F5"/>
              </a:soli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sp>
            <p:nvSpPr>
              <p:cNvPr id="1179" name="Freeform 180">
                <a:extLst>
                  <a:ext uri="{FF2B5EF4-FFF2-40B4-BE49-F238E27FC236}">
                    <a16:creationId xmlns:a16="http://schemas.microsoft.com/office/drawing/2014/main" id="{6A03CC67-5919-D0D4-578B-8923171D159B}"/>
                  </a:ext>
                </a:extLst>
              </p:cNvPr>
              <p:cNvSpPr/>
              <p:nvPr/>
            </p:nvSpPr>
            <p:spPr>
              <a:xfrm>
                <a:off x="7215873" y="2949930"/>
                <a:ext cx="160060" cy="162066"/>
              </a:xfrm>
              <a:custGeom>
                <a:avLst/>
                <a:gdLst>
                  <a:gd name="connsiteX0" fmla="*/ 160061 w 160060"/>
                  <a:gd name="connsiteY0" fmla="*/ 6267 h 162066"/>
                  <a:gd name="connsiteX1" fmla="*/ 153794 w 160060"/>
                  <a:gd name="connsiteY1" fmla="*/ 0 h 162066"/>
                  <a:gd name="connsiteX2" fmla="*/ 18550 w 160060"/>
                  <a:gd name="connsiteY2" fmla="*/ 0 h 162066"/>
                  <a:gd name="connsiteX3" fmla="*/ 14164 w 160060"/>
                  <a:gd name="connsiteY3" fmla="*/ 10654 h 162066"/>
                  <a:gd name="connsiteX4" fmla="*/ 149407 w 160060"/>
                  <a:gd name="connsiteY4" fmla="*/ 145898 h 162066"/>
                  <a:gd name="connsiteX5" fmla="*/ 160061 w 160060"/>
                  <a:gd name="connsiteY5" fmla="*/ 141511 h 162066"/>
                  <a:gd name="connsiteX6" fmla="*/ 160061 w 160060"/>
                  <a:gd name="connsiteY6" fmla="*/ 6267 h 162066"/>
                  <a:gd name="connsiteX7" fmla="*/ 46251 w 160060"/>
                  <a:gd name="connsiteY7" fmla="*/ 71570 h 162066"/>
                  <a:gd name="connsiteX8" fmla="*/ 46251 w 160060"/>
                  <a:gd name="connsiteY8" fmla="*/ 62671 h 162066"/>
                  <a:gd name="connsiteX9" fmla="*/ 37352 w 160060"/>
                  <a:gd name="connsiteY9" fmla="*/ 62671 h 162066"/>
                  <a:gd name="connsiteX10" fmla="*/ 1880 w 160060"/>
                  <a:gd name="connsiteY10" fmla="*/ 98143 h 162066"/>
                  <a:gd name="connsiteX11" fmla="*/ 1880 w 160060"/>
                  <a:gd name="connsiteY11" fmla="*/ 107042 h 162066"/>
                  <a:gd name="connsiteX12" fmla="*/ 10779 w 160060"/>
                  <a:gd name="connsiteY12" fmla="*/ 107042 h 162066"/>
                  <a:gd name="connsiteX13" fmla="*/ 46251 w 160060"/>
                  <a:gd name="connsiteY13" fmla="*/ 71570 h 162066"/>
                  <a:gd name="connsiteX14" fmla="*/ 72823 w 160060"/>
                  <a:gd name="connsiteY14" fmla="*/ 89243 h 162066"/>
                  <a:gd name="connsiteX15" fmla="*/ 72823 w 160060"/>
                  <a:gd name="connsiteY15" fmla="*/ 98143 h 162066"/>
                  <a:gd name="connsiteX16" fmla="*/ 10779 w 160060"/>
                  <a:gd name="connsiteY16" fmla="*/ 160187 h 162066"/>
                  <a:gd name="connsiteX17" fmla="*/ 1880 w 160060"/>
                  <a:gd name="connsiteY17" fmla="*/ 160187 h 162066"/>
                  <a:gd name="connsiteX18" fmla="*/ 1880 w 160060"/>
                  <a:gd name="connsiteY18" fmla="*/ 151287 h 162066"/>
                  <a:gd name="connsiteX19" fmla="*/ 63924 w 160060"/>
                  <a:gd name="connsiteY19" fmla="*/ 89243 h 162066"/>
                  <a:gd name="connsiteX20" fmla="*/ 72823 w 160060"/>
                  <a:gd name="connsiteY20" fmla="*/ 89243 h 162066"/>
                  <a:gd name="connsiteX21" fmla="*/ 99396 w 160060"/>
                  <a:gd name="connsiteY21" fmla="*/ 124715 h 162066"/>
                  <a:gd name="connsiteX22" fmla="*/ 99396 w 160060"/>
                  <a:gd name="connsiteY22" fmla="*/ 115816 h 162066"/>
                  <a:gd name="connsiteX23" fmla="*/ 90496 w 160060"/>
                  <a:gd name="connsiteY23" fmla="*/ 115816 h 162066"/>
                  <a:gd name="connsiteX24" fmla="*/ 55025 w 160060"/>
                  <a:gd name="connsiteY24" fmla="*/ 151287 h 162066"/>
                  <a:gd name="connsiteX25" fmla="*/ 55025 w 160060"/>
                  <a:gd name="connsiteY25" fmla="*/ 160187 h 162066"/>
                  <a:gd name="connsiteX26" fmla="*/ 63924 w 160060"/>
                  <a:gd name="connsiteY26" fmla="*/ 160187 h 162066"/>
                  <a:gd name="connsiteX27" fmla="*/ 99396 w 160060"/>
                  <a:gd name="connsiteY27" fmla="*/ 124715 h 16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0060" h="162066">
                    <a:moveTo>
                      <a:pt x="160061" y="6267"/>
                    </a:moveTo>
                    <a:cubicBezTo>
                      <a:pt x="160061" y="2758"/>
                      <a:pt x="157303" y="0"/>
                      <a:pt x="153794" y="0"/>
                    </a:cubicBezTo>
                    <a:lnTo>
                      <a:pt x="18550" y="0"/>
                    </a:lnTo>
                    <a:cubicBezTo>
                      <a:pt x="12910" y="0"/>
                      <a:pt x="10153" y="6768"/>
                      <a:pt x="14164" y="10654"/>
                    </a:cubicBezTo>
                    <a:lnTo>
                      <a:pt x="149407" y="145898"/>
                    </a:lnTo>
                    <a:cubicBezTo>
                      <a:pt x="153292" y="149783"/>
                      <a:pt x="160061" y="147026"/>
                      <a:pt x="160061" y="141511"/>
                    </a:cubicBezTo>
                    <a:lnTo>
                      <a:pt x="160061" y="6267"/>
                    </a:lnTo>
                    <a:close/>
                    <a:moveTo>
                      <a:pt x="46251" y="71570"/>
                    </a:moveTo>
                    <a:cubicBezTo>
                      <a:pt x="48758" y="69063"/>
                      <a:pt x="48758" y="65178"/>
                      <a:pt x="46251" y="62671"/>
                    </a:cubicBezTo>
                    <a:cubicBezTo>
                      <a:pt x="43744" y="60164"/>
                      <a:pt x="39859" y="60164"/>
                      <a:pt x="37352" y="62671"/>
                    </a:cubicBezTo>
                    <a:lnTo>
                      <a:pt x="1880" y="98143"/>
                    </a:lnTo>
                    <a:cubicBezTo>
                      <a:pt x="-627" y="100649"/>
                      <a:pt x="-627" y="104535"/>
                      <a:pt x="1880" y="107042"/>
                    </a:cubicBezTo>
                    <a:cubicBezTo>
                      <a:pt x="4387" y="109549"/>
                      <a:pt x="8273" y="109549"/>
                      <a:pt x="10779" y="107042"/>
                    </a:cubicBezTo>
                    <a:lnTo>
                      <a:pt x="46251" y="71570"/>
                    </a:lnTo>
                    <a:close/>
                    <a:moveTo>
                      <a:pt x="72823" y="89243"/>
                    </a:moveTo>
                    <a:cubicBezTo>
                      <a:pt x="75330" y="91750"/>
                      <a:pt x="75330" y="95636"/>
                      <a:pt x="72823" y="98143"/>
                    </a:cubicBezTo>
                    <a:lnTo>
                      <a:pt x="10779" y="160187"/>
                    </a:lnTo>
                    <a:cubicBezTo>
                      <a:pt x="8273" y="162694"/>
                      <a:pt x="4387" y="162694"/>
                      <a:pt x="1880" y="160187"/>
                    </a:cubicBezTo>
                    <a:cubicBezTo>
                      <a:pt x="-627" y="157680"/>
                      <a:pt x="-627" y="153794"/>
                      <a:pt x="1880" y="151287"/>
                    </a:cubicBezTo>
                    <a:lnTo>
                      <a:pt x="63924" y="89243"/>
                    </a:lnTo>
                    <a:cubicBezTo>
                      <a:pt x="66431" y="86736"/>
                      <a:pt x="70316" y="86736"/>
                      <a:pt x="72823" y="89243"/>
                    </a:cubicBezTo>
                    <a:close/>
                    <a:moveTo>
                      <a:pt x="99396" y="124715"/>
                    </a:moveTo>
                    <a:cubicBezTo>
                      <a:pt x="101902" y="122208"/>
                      <a:pt x="101902" y="118323"/>
                      <a:pt x="99396" y="115816"/>
                    </a:cubicBezTo>
                    <a:cubicBezTo>
                      <a:pt x="96889" y="113309"/>
                      <a:pt x="93003" y="113309"/>
                      <a:pt x="90496" y="115816"/>
                    </a:cubicBezTo>
                    <a:lnTo>
                      <a:pt x="55025" y="151287"/>
                    </a:lnTo>
                    <a:cubicBezTo>
                      <a:pt x="52518" y="153794"/>
                      <a:pt x="52518" y="157680"/>
                      <a:pt x="55025" y="160187"/>
                    </a:cubicBezTo>
                    <a:cubicBezTo>
                      <a:pt x="57532" y="162694"/>
                      <a:pt x="61417" y="162694"/>
                      <a:pt x="63924" y="160187"/>
                    </a:cubicBezTo>
                    <a:lnTo>
                      <a:pt x="99396" y="124715"/>
                    </a:lnTo>
                    <a:close/>
                  </a:path>
                </a:pathLst>
              </a:custGeom>
              <a:gradFill>
                <a:gsLst>
                  <a:gs pos="0">
                    <a:srgbClr val="E03F8F"/>
                  </a:gs>
                  <a:gs pos="50000">
                    <a:srgbClr val="CE2E85"/>
                  </a:gs>
                  <a:gs pos="100000">
                    <a:srgbClr val="BD1E7B"/>
                  </a:gs>
                </a:gsLst>
                <a:lin ang="2678596"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grpSp>
      </p:grpSp>
      <p:grpSp>
        <p:nvGrpSpPr>
          <p:cNvPr id="1185" name="Group 1184">
            <a:extLst>
              <a:ext uri="{FF2B5EF4-FFF2-40B4-BE49-F238E27FC236}">
                <a16:creationId xmlns:a16="http://schemas.microsoft.com/office/drawing/2014/main" id="{AB47EE73-C5F8-2FAF-7714-23CC449464DE}"/>
              </a:ext>
              <a:ext uri="{C183D7F6-B498-43B3-948B-1728B52AA6E4}">
                <adec:decorative xmlns:adec="http://schemas.microsoft.com/office/drawing/2017/decorative" val="1"/>
              </a:ext>
            </a:extLst>
          </p:cNvPr>
          <p:cNvGrpSpPr/>
          <p:nvPr/>
        </p:nvGrpSpPr>
        <p:grpSpPr>
          <a:xfrm>
            <a:off x="4823466" y="9094154"/>
            <a:ext cx="562610" cy="562610"/>
            <a:chOff x="2992224" y="2540803"/>
            <a:chExt cx="622973" cy="622973"/>
          </a:xfrm>
        </p:grpSpPr>
        <p:grpSp>
          <p:nvGrpSpPr>
            <p:cNvPr id="1186" name="Group 1185">
              <a:extLst>
                <a:ext uri="{FF2B5EF4-FFF2-40B4-BE49-F238E27FC236}">
                  <a16:creationId xmlns:a16="http://schemas.microsoft.com/office/drawing/2014/main" id="{B7C28567-F832-99F2-4655-1CC9E6DED8F1}"/>
                </a:ext>
              </a:extLst>
            </p:cNvPr>
            <p:cNvGrpSpPr/>
            <p:nvPr/>
          </p:nvGrpSpPr>
          <p:grpSpPr>
            <a:xfrm>
              <a:off x="2992224" y="2540803"/>
              <a:ext cx="622973" cy="622973"/>
              <a:chOff x="2992224" y="2540803"/>
              <a:chExt cx="622973" cy="622973"/>
            </a:xfrm>
          </p:grpSpPr>
          <p:sp>
            <p:nvSpPr>
              <p:cNvPr id="1190" name="TextBox 1189">
                <a:extLst>
                  <a:ext uri="{FF2B5EF4-FFF2-40B4-BE49-F238E27FC236}">
                    <a16:creationId xmlns:a16="http://schemas.microsoft.com/office/drawing/2014/main" id="{B65FFBBD-AD72-CD54-C24A-1DADC0C0CA43}"/>
                  </a:ext>
                </a:extLst>
              </p:cNvPr>
              <p:cNvSpPr txBox="1">
                <a:spLocks noChangeAspect="1"/>
              </p:cNvSpPr>
              <p:nvPr/>
            </p:nvSpPr>
            <p:spPr>
              <a:xfrm>
                <a:off x="2992224" y="2540803"/>
                <a:ext cx="622973" cy="622973"/>
              </a:xfrm>
              <a:prstGeom prst="ellipse">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defPPr>
                  <a:defRPr lang="en-US"/>
                </a:defPPr>
                <a:lvl1pPr defTabSz="626541" fontAlgn="base">
                  <a:spcBef>
                    <a:spcPct val="0"/>
                  </a:spcBef>
                  <a:spcAft>
                    <a:spcPct val="0"/>
                  </a:spcAft>
                  <a:defRPr sz="1344">
                    <a:solidFill>
                      <a:schemeClr val="lt1"/>
                    </a:solidFill>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FFF7F3"/>
                  </a:solidFill>
                  <a:effectLst/>
                  <a:uLnTx/>
                  <a:uFillTx/>
                  <a:latin typeface="Segoe Sans Text"/>
                  <a:ea typeface="+mn-ea"/>
                  <a:cs typeface="Segoe UI" panose="020B0502040204020203" pitchFamily="34" charset="0"/>
                </a:endParaRPr>
              </a:p>
            </p:txBody>
          </p:sp>
          <p:sp>
            <p:nvSpPr>
              <p:cNvPr id="1191" name="Freeform 198">
                <a:extLst>
                  <a:ext uri="{FF2B5EF4-FFF2-40B4-BE49-F238E27FC236}">
                    <a16:creationId xmlns:a16="http://schemas.microsoft.com/office/drawing/2014/main" id="{D6DEE692-6CDF-A60A-87D7-A82C981D7F1C}"/>
                  </a:ext>
                </a:extLst>
              </p:cNvPr>
              <p:cNvSpPr/>
              <p:nvPr/>
            </p:nvSpPr>
            <p:spPr>
              <a:xfrm>
                <a:off x="3159843" y="2708423"/>
                <a:ext cx="287735" cy="287731"/>
              </a:xfrm>
              <a:custGeom>
                <a:avLst/>
                <a:gdLst>
                  <a:gd name="connsiteX0" fmla="*/ 131163 w 287735"/>
                  <a:gd name="connsiteY0" fmla="*/ 287292 h 287731"/>
                  <a:gd name="connsiteX1" fmla="*/ 265075 w 287735"/>
                  <a:gd name="connsiteY1" fmla="*/ 287292 h 287731"/>
                  <a:gd name="connsiteX2" fmla="*/ 287202 w 287735"/>
                  <a:gd name="connsiteY2" fmla="*/ 266028 h 287731"/>
                  <a:gd name="connsiteX3" fmla="*/ 287202 w 287735"/>
                  <a:gd name="connsiteY3" fmla="*/ 126563 h 287731"/>
                  <a:gd name="connsiteX4" fmla="*/ 279908 w 287735"/>
                  <a:gd name="connsiteY4" fmla="*/ 110795 h 287731"/>
                  <a:gd name="connsiteX5" fmla="*/ 158181 w 287735"/>
                  <a:gd name="connsiteY5" fmla="*/ 5052 h 287731"/>
                  <a:gd name="connsiteX6" fmla="*/ 128502 w 287735"/>
                  <a:gd name="connsiteY6" fmla="*/ 5052 h 287731"/>
                  <a:gd name="connsiteX7" fmla="*/ 6761 w 287735"/>
                  <a:gd name="connsiteY7" fmla="*/ 110795 h 287731"/>
                  <a:gd name="connsiteX8" fmla="*/ -533 w 287735"/>
                  <a:gd name="connsiteY8" fmla="*/ 126577 h 287731"/>
                  <a:gd name="connsiteX9" fmla="*/ -533 w 287735"/>
                  <a:gd name="connsiteY9" fmla="*/ 266028 h 287731"/>
                  <a:gd name="connsiteX10" fmla="*/ 21608 w 287735"/>
                  <a:gd name="connsiteY10" fmla="*/ 287292 h 287731"/>
                  <a:gd name="connsiteX11" fmla="*/ 155506 w 287735"/>
                  <a:gd name="connsiteY11" fmla="*/ 287292 h 28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735" h="287731">
                    <a:moveTo>
                      <a:pt x="131163" y="287292"/>
                    </a:moveTo>
                    <a:lnTo>
                      <a:pt x="265075" y="287292"/>
                    </a:lnTo>
                    <a:cubicBezTo>
                      <a:pt x="277289" y="287292"/>
                      <a:pt x="287202" y="277768"/>
                      <a:pt x="287202" y="266028"/>
                    </a:cubicBezTo>
                    <a:lnTo>
                      <a:pt x="287202" y="126563"/>
                    </a:lnTo>
                    <a:cubicBezTo>
                      <a:pt x="287202" y="120549"/>
                      <a:pt x="284555" y="114823"/>
                      <a:pt x="279908" y="110795"/>
                    </a:cubicBezTo>
                    <a:lnTo>
                      <a:pt x="158181" y="5052"/>
                    </a:lnTo>
                    <a:cubicBezTo>
                      <a:pt x="149766" y="-2271"/>
                      <a:pt x="136932" y="-2271"/>
                      <a:pt x="128502" y="5052"/>
                    </a:cubicBezTo>
                    <a:lnTo>
                      <a:pt x="6761" y="110795"/>
                    </a:lnTo>
                    <a:cubicBezTo>
                      <a:pt x="2114" y="114823"/>
                      <a:pt x="-533" y="120549"/>
                      <a:pt x="-533" y="126577"/>
                    </a:cubicBezTo>
                    <a:lnTo>
                      <a:pt x="-533" y="266028"/>
                    </a:lnTo>
                    <a:cubicBezTo>
                      <a:pt x="-533" y="277768"/>
                      <a:pt x="9380" y="287292"/>
                      <a:pt x="21608" y="287292"/>
                    </a:cubicBezTo>
                    <a:lnTo>
                      <a:pt x="155506" y="287292"/>
                    </a:lnTo>
                  </a:path>
                </a:pathLst>
              </a:custGeom>
              <a:gradFill>
                <a:gsLst>
                  <a:gs pos="0">
                    <a:srgbClr val="008EE6"/>
                  </a:gs>
                  <a:gs pos="50000">
                    <a:srgbClr val="0077BD"/>
                  </a:gs>
                  <a:gs pos="100000">
                    <a:srgbClr val="006094"/>
                  </a:gs>
                </a:gsLst>
                <a:lin ang="2588023" scaled="1"/>
              </a:gradFill>
              <a:ln w="142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grpSp>
        <p:grpSp>
          <p:nvGrpSpPr>
            <p:cNvPr id="1187" name="Group 1186">
              <a:extLst>
                <a:ext uri="{FF2B5EF4-FFF2-40B4-BE49-F238E27FC236}">
                  <a16:creationId xmlns:a16="http://schemas.microsoft.com/office/drawing/2014/main" id="{619F1056-993C-C41F-A13C-77D5875A4F1D}"/>
                </a:ext>
              </a:extLst>
            </p:cNvPr>
            <p:cNvGrpSpPr/>
            <p:nvPr/>
          </p:nvGrpSpPr>
          <p:grpSpPr>
            <a:xfrm>
              <a:off x="3438655" y="2995062"/>
              <a:ext cx="158254" cy="158254"/>
              <a:chOff x="3491628" y="2952994"/>
              <a:chExt cx="158254" cy="158254"/>
            </a:xfrm>
          </p:grpSpPr>
          <p:sp>
            <p:nvSpPr>
              <p:cNvPr id="1188" name="Freeform 193">
                <a:extLst>
                  <a:ext uri="{FF2B5EF4-FFF2-40B4-BE49-F238E27FC236}">
                    <a16:creationId xmlns:a16="http://schemas.microsoft.com/office/drawing/2014/main" id="{F563EA0F-1C45-A7E7-775F-53CB0DF1ED75}"/>
                  </a:ext>
                </a:extLst>
              </p:cNvPr>
              <p:cNvSpPr/>
              <p:nvPr/>
            </p:nvSpPr>
            <p:spPr>
              <a:xfrm>
                <a:off x="3491628" y="2952994"/>
                <a:ext cx="158254" cy="158254"/>
              </a:xfrm>
              <a:custGeom>
                <a:avLst/>
                <a:gdLst>
                  <a:gd name="connsiteX0" fmla="*/ 26917 w 158254"/>
                  <a:gd name="connsiteY0" fmla="*/ 108180 h 158254"/>
                  <a:gd name="connsiteX1" fmla="*/ 15551 w 158254"/>
                  <a:gd name="connsiteY1" fmla="*/ 112841 h 158254"/>
                  <a:gd name="connsiteX2" fmla="*/ 4186 w 158254"/>
                  <a:gd name="connsiteY2" fmla="*/ 108180 h 158254"/>
                  <a:gd name="connsiteX3" fmla="*/ -533 w 158254"/>
                  <a:gd name="connsiteY3" fmla="*/ 96930 h 158254"/>
                  <a:gd name="connsiteX4" fmla="*/ 4186 w 158254"/>
                  <a:gd name="connsiteY4" fmla="*/ 85693 h 158254"/>
                  <a:gd name="connsiteX5" fmla="*/ 34528 w 158254"/>
                  <a:gd name="connsiteY5" fmla="*/ 55668 h 158254"/>
                  <a:gd name="connsiteX6" fmla="*/ 40210 w 158254"/>
                  <a:gd name="connsiteY6" fmla="*/ 52072 h 158254"/>
                  <a:gd name="connsiteX7" fmla="*/ 14588 w 158254"/>
                  <a:gd name="connsiteY7" fmla="*/ 26708 h 158254"/>
                  <a:gd name="connsiteX8" fmla="*/ 11149 w 158254"/>
                  <a:gd name="connsiteY8" fmla="*/ 9314 h 158254"/>
                  <a:gd name="connsiteX9" fmla="*/ 25953 w 158254"/>
                  <a:gd name="connsiteY9" fmla="*/ -440 h 158254"/>
                  <a:gd name="connsiteX10" fmla="*/ 141637 w 158254"/>
                  <a:gd name="connsiteY10" fmla="*/ -440 h 158254"/>
                  <a:gd name="connsiteX11" fmla="*/ 157721 w 158254"/>
                  <a:gd name="connsiteY11" fmla="*/ 15472 h 158254"/>
                  <a:gd name="connsiteX12" fmla="*/ 157721 w 158254"/>
                  <a:gd name="connsiteY12" fmla="*/ 129918 h 158254"/>
                  <a:gd name="connsiteX13" fmla="*/ 152686 w 158254"/>
                  <a:gd name="connsiteY13" fmla="*/ 141485 h 158254"/>
                  <a:gd name="connsiteX14" fmla="*/ 141637 w 158254"/>
                  <a:gd name="connsiteY14" fmla="*/ 145830 h 158254"/>
                  <a:gd name="connsiteX15" fmla="*/ 130271 w 158254"/>
                  <a:gd name="connsiteY15" fmla="*/ 141169 h 158254"/>
                  <a:gd name="connsiteX16" fmla="*/ 106360 w 158254"/>
                  <a:gd name="connsiteY16" fmla="*/ 117503 h 158254"/>
                  <a:gd name="connsiteX17" fmla="*/ 102721 w 158254"/>
                  <a:gd name="connsiteY17" fmla="*/ 123128 h 158254"/>
                  <a:gd name="connsiteX18" fmla="*/ 72379 w 158254"/>
                  <a:gd name="connsiteY18" fmla="*/ 153153 h 158254"/>
                  <a:gd name="connsiteX19" fmla="*/ 61014 w 158254"/>
                  <a:gd name="connsiteY19" fmla="*/ 157814 h 158254"/>
                  <a:gd name="connsiteX20" fmla="*/ 49648 w 158254"/>
                  <a:gd name="connsiteY20" fmla="*/ 153153 h 158254"/>
                  <a:gd name="connsiteX21" fmla="*/ 49317 w 158254"/>
                  <a:gd name="connsiteY21" fmla="*/ 130983 h 158254"/>
                  <a:gd name="connsiteX22" fmla="*/ 26917 w 158254"/>
                  <a:gd name="connsiteY22" fmla="*/ 153153 h 158254"/>
                  <a:gd name="connsiteX23" fmla="*/ 15551 w 158254"/>
                  <a:gd name="connsiteY23" fmla="*/ 157814 h 158254"/>
                  <a:gd name="connsiteX24" fmla="*/ 4186 w 158254"/>
                  <a:gd name="connsiteY24" fmla="*/ 153153 h 158254"/>
                  <a:gd name="connsiteX25" fmla="*/ 4186 w 158254"/>
                  <a:gd name="connsiteY25" fmla="*/ 130667 h 158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254" h="158254">
                    <a:moveTo>
                      <a:pt x="26917" y="108180"/>
                    </a:moveTo>
                    <a:cubicBezTo>
                      <a:pt x="23910" y="111144"/>
                      <a:pt x="19839" y="112841"/>
                      <a:pt x="15551" y="112841"/>
                    </a:cubicBezTo>
                    <a:cubicBezTo>
                      <a:pt x="11264" y="112841"/>
                      <a:pt x="7193" y="111144"/>
                      <a:pt x="4186" y="108180"/>
                    </a:cubicBezTo>
                    <a:cubicBezTo>
                      <a:pt x="1179" y="105202"/>
                      <a:pt x="-533" y="101173"/>
                      <a:pt x="-533" y="96930"/>
                    </a:cubicBezTo>
                    <a:cubicBezTo>
                      <a:pt x="-533" y="92685"/>
                      <a:pt x="1179" y="88657"/>
                      <a:pt x="4186" y="85693"/>
                    </a:cubicBezTo>
                    <a:lnTo>
                      <a:pt x="34528" y="55668"/>
                    </a:lnTo>
                    <a:cubicBezTo>
                      <a:pt x="36139" y="54086"/>
                      <a:pt x="38066" y="52805"/>
                      <a:pt x="40210" y="52072"/>
                    </a:cubicBezTo>
                    <a:lnTo>
                      <a:pt x="14588" y="26708"/>
                    </a:lnTo>
                    <a:cubicBezTo>
                      <a:pt x="9969" y="22147"/>
                      <a:pt x="8574" y="15371"/>
                      <a:pt x="11149" y="9314"/>
                    </a:cubicBezTo>
                    <a:cubicBezTo>
                      <a:pt x="13624" y="3373"/>
                      <a:pt x="19522" y="-440"/>
                      <a:pt x="25953" y="-440"/>
                    </a:cubicBezTo>
                    <a:lnTo>
                      <a:pt x="141637" y="-440"/>
                    </a:lnTo>
                    <a:cubicBezTo>
                      <a:pt x="150542" y="-440"/>
                      <a:pt x="157721" y="6667"/>
                      <a:pt x="157721" y="15472"/>
                    </a:cubicBezTo>
                    <a:lnTo>
                      <a:pt x="157721" y="129918"/>
                    </a:lnTo>
                    <a:cubicBezTo>
                      <a:pt x="157721" y="134378"/>
                      <a:pt x="155894" y="138507"/>
                      <a:pt x="152686" y="141485"/>
                    </a:cubicBezTo>
                    <a:cubicBezTo>
                      <a:pt x="149679" y="144233"/>
                      <a:pt x="145708" y="145830"/>
                      <a:pt x="141637" y="145830"/>
                    </a:cubicBezTo>
                    <a:cubicBezTo>
                      <a:pt x="137349" y="145830"/>
                      <a:pt x="133379" y="144133"/>
                      <a:pt x="130271" y="141169"/>
                    </a:cubicBezTo>
                    <a:lnTo>
                      <a:pt x="106360" y="117503"/>
                    </a:lnTo>
                    <a:cubicBezTo>
                      <a:pt x="105612" y="119531"/>
                      <a:pt x="104332" y="121545"/>
                      <a:pt x="102721" y="123128"/>
                    </a:cubicBezTo>
                    <a:lnTo>
                      <a:pt x="72379" y="153153"/>
                    </a:lnTo>
                    <a:cubicBezTo>
                      <a:pt x="69372" y="156117"/>
                      <a:pt x="65301" y="157814"/>
                      <a:pt x="61014" y="157814"/>
                    </a:cubicBezTo>
                    <a:cubicBezTo>
                      <a:pt x="56726" y="157814"/>
                      <a:pt x="52655" y="156117"/>
                      <a:pt x="49648" y="153153"/>
                    </a:cubicBezTo>
                    <a:cubicBezTo>
                      <a:pt x="43433" y="146995"/>
                      <a:pt x="43433" y="137126"/>
                      <a:pt x="49317" y="130983"/>
                    </a:cubicBezTo>
                    <a:lnTo>
                      <a:pt x="26917" y="153153"/>
                    </a:lnTo>
                    <a:cubicBezTo>
                      <a:pt x="23910" y="156117"/>
                      <a:pt x="19839" y="157814"/>
                      <a:pt x="15551" y="157814"/>
                    </a:cubicBezTo>
                    <a:cubicBezTo>
                      <a:pt x="11264" y="157814"/>
                      <a:pt x="7193" y="156117"/>
                      <a:pt x="4186" y="153153"/>
                    </a:cubicBezTo>
                    <a:cubicBezTo>
                      <a:pt x="-2029" y="146995"/>
                      <a:pt x="-2029" y="136810"/>
                      <a:pt x="4186" y="130667"/>
                    </a:cubicBezTo>
                  </a:path>
                </a:pathLst>
              </a:custGeom>
              <a:solidFill>
                <a:srgbClr val="ECECEC"/>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sp>
            <p:nvSpPr>
              <p:cNvPr id="1189" name="Freeform 195">
                <a:extLst>
                  <a:ext uri="{FF2B5EF4-FFF2-40B4-BE49-F238E27FC236}">
                    <a16:creationId xmlns:a16="http://schemas.microsoft.com/office/drawing/2014/main" id="{E0354C51-3F09-ECCE-2149-6405602D28A2}"/>
                  </a:ext>
                </a:extLst>
              </p:cNvPr>
              <p:cNvSpPr/>
              <p:nvPr/>
            </p:nvSpPr>
            <p:spPr>
              <a:xfrm>
                <a:off x="3506018" y="2967381"/>
                <a:ext cx="129476" cy="129484"/>
              </a:xfrm>
              <a:custGeom>
                <a:avLst/>
                <a:gdLst>
                  <a:gd name="connsiteX0" fmla="*/ 128944 w 129476"/>
                  <a:gd name="connsiteY0" fmla="*/ 4566 h 129484"/>
                  <a:gd name="connsiteX1" fmla="*/ 123880 w 129476"/>
                  <a:gd name="connsiteY1" fmla="*/ -440 h 129484"/>
                  <a:gd name="connsiteX2" fmla="*/ 14469 w 129476"/>
                  <a:gd name="connsiteY2" fmla="*/ -440 h 129484"/>
                  <a:gd name="connsiteX3" fmla="*/ 10915 w 129476"/>
                  <a:gd name="connsiteY3" fmla="*/ 8077 h 129484"/>
                  <a:gd name="connsiteX4" fmla="*/ 120326 w 129476"/>
                  <a:gd name="connsiteY4" fmla="*/ 116121 h 129484"/>
                  <a:gd name="connsiteX5" fmla="*/ 128944 w 129476"/>
                  <a:gd name="connsiteY5" fmla="*/ 112626 h 129484"/>
                  <a:gd name="connsiteX6" fmla="*/ 128944 w 129476"/>
                  <a:gd name="connsiteY6" fmla="*/ 4566 h 129484"/>
                  <a:gd name="connsiteX7" fmla="*/ 36883 w 129476"/>
                  <a:gd name="connsiteY7" fmla="*/ 56747 h 129484"/>
                  <a:gd name="connsiteX8" fmla="*/ 36883 w 129476"/>
                  <a:gd name="connsiteY8" fmla="*/ 49626 h 129484"/>
                  <a:gd name="connsiteX9" fmla="*/ 29675 w 129476"/>
                  <a:gd name="connsiteY9" fmla="*/ 49626 h 129484"/>
                  <a:gd name="connsiteX10" fmla="*/ 988 w 129476"/>
                  <a:gd name="connsiteY10" fmla="*/ 77968 h 129484"/>
                  <a:gd name="connsiteX11" fmla="*/ 988 w 129476"/>
                  <a:gd name="connsiteY11" fmla="*/ 85075 h 129484"/>
                  <a:gd name="connsiteX12" fmla="*/ 8182 w 129476"/>
                  <a:gd name="connsiteY12" fmla="*/ 85075 h 129484"/>
                  <a:gd name="connsiteX13" fmla="*/ 36883 w 129476"/>
                  <a:gd name="connsiteY13" fmla="*/ 56747 h 129484"/>
                  <a:gd name="connsiteX14" fmla="*/ 58376 w 129476"/>
                  <a:gd name="connsiteY14" fmla="*/ 70861 h 129484"/>
                  <a:gd name="connsiteX15" fmla="*/ 58376 w 129476"/>
                  <a:gd name="connsiteY15" fmla="*/ 77968 h 129484"/>
                  <a:gd name="connsiteX16" fmla="*/ 8182 w 129476"/>
                  <a:gd name="connsiteY16" fmla="*/ 127545 h 129484"/>
                  <a:gd name="connsiteX17" fmla="*/ 988 w 129476"/>
                  <a:gd name="connsiteY17" fmla="*/ 127545 h 129484"/>
                  <a:gd name="connsiteX18" fmla="*/ 988 w 129476"/>
                  <a:gd name="connsiteY18" fmla="*/ 120423 h 129484"/>
                  <a:gd name="connsiteX19" fmla="*/ 51169 w 129476"/>
                  <a:gd name="connsiteY19" fmla="*/ 70861 h 129484"/>
                  <a:gd name="connsiteX20" fmla="*/ 58376 w 129476"/>
                  <a:gd name="connsiteY20" fmla="*/ 70861 h 129484"/>
                  <a:gd name="connsiteX21" fmla="*/ 79870 w 129476"/>
                  <a:gd name="connsiteY21" fmla="*/ 99203 h 129484"/>
                  <a:gd name="connsiteX22" fmla="*/ 79870 w 129476"/>
                  <a:gd name="connsiteY22" fmla="*/ 92096 h 129484"/>
                  <a:gd name="connsiteX23" fmla="*/ 72677 w 129476"/>
                  <a:gd name="connsiteY23" fmla="*/ 92096 h 129484"/>
                  <a:gd name="connsiteX24" fmla="*/ 43976 w 129476"/>
                  <a:gd name="connsiteY24" fmla="*/ 120423 h 129484"/>
                  <a:gd name="connsiteX25" fmla="*/ 43976 w 129476"/>
                  <a:gd name="connsiteY25" fmla="*/ 127545 h 129484"/>
                  <a:gd name="connsiteX26" fmla="*/ 51169 w 129476"/>
                  <a:gd name="connsiteY26" fmla="*/ 127545 h 129484"/>
                  <a:gd name="connsiteX27" fmla="*/ 79870 w 129476"/>
                  <a:gd name="connsiteY27" fmla="*/ 99203 h 12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476" h="129484">
                    <a:moveTo>
                      <a:pt x="128944" y="4566"/>
                    </a:moveTo>
                    <a:cubicBezTo>
                      <a:pt x="128944" y="1761"/>
                      <a:pt x="126713" y="-440"/>
                      <a:pt x="123880" y="-440"/>
                    </a:cubicBezTo>
                    <a:lnTo>
                      <a:pt x="14469" y="-440"/>
                    </a:lnTo>
                    <a:cubicBezTo>
                      <a:pt x="9908" y="-440"/>
                      <a:pt x="7678" y="4970"/>
                      <a:pt x="10915" y="8077"/>
                    </a:cubicBezTo>
                    <a:lnTo>
                      <a:pt x="120326" y="116121"/>
                    </a:lnTo>
                    <a:cubicBezTo>
                      <a:pt x="123477" y="119229"/>
                      <a:pt x="128944" y="117028"/>
                      <a:pt x="128944" y="112626"/>
                    </a:cubicBezTo>
                    <a:lnTo>
                      <a:pt x="128944" y="4566"/>
                    </a:lnTo>
                    <a:close/>
                    <a:moveTo>
                      <a:pt x="36883" y="56747"/>
                    </a:moveTo>
                    <a:cubicBezTo>
                      <a:pt x="38912" y="54733"/>
                      <a:pt x="38912" y="51640"/>
                      <a:pt x="36883" y="49626"/>
                    </a:cubicBezTo>
                    <a:cubicBezTo>
                      <a:pt x="34855" y="47626"/>
                      <a:pt x="31704" y="47626"/>
                      <a:pt x="29675" y="49626"/>
                    </a:cubicBezTo>
                    <a:lnTo>
                      <a:pt x="988" y="77968"/>
                    </a:lnTo>
                    <a:cubicBezTo>
                      <a:pt x="-1040" y="79967"/>
                      <a:pt x="-1040" y="83075"/>
                      <a:pt x="988" y="85075"/>
                    </a:cubicBezTo>
                    <a:cubicBezTo>
                      <a:pt x="3017" y="87089"/>
                      <a:pt x="6153" y="87089"/>
                      <a:pt x="8182" y="85075"/>
                    </a:cubicBezTo>
                    <a:lnTo>
                      <a:pt x="36883" y="56747"/>
                    </a:lnTo>
                    <a:close/>
                    <a:moveTo>
                      <a:pt x="58376" y="70861"/>
                    </a:moveTo>
                    <a:cubicBezTo>
                      <a:pt x="60406" y="72861"/>
                      <a:pt x="60406" y="75968"/>
                      <a:pt x="58376" y="77968"/>
                    </a:cubicBezTo>
                    <a:lnTo>
                      <a:pt x="8182" y="127545"/>
                    </a:lnTo>
                    <a:cubicBezTo>
                      <a:pt x="6153" y="129544"/>
                      <a:pt x="3017" y="129544"/>
                      <a:pt x="988" y="127545"/>
                    </a:cubicBezTo>
                    <a:cubicBezTo>
                      <a:pt x="-1040" y="125531"/>
                      <a:pt x="-1040" y="122437"/>
                      <a:pt x="988" y="120423"/>
                    </a:cubicBezTo>
                    <a:lnTo>
                      <a:pt x="51169" y="70861"/>
                    </a:lnTo>
                    <a:cubicBezTo>
                      <a:pt x="53197" y="68861"/>
                      <a:pt x="56348" y="68861"/>
                      <a:pt x="58376" y="70861"/>
                    </a:cubicBezTo>
                    <a:close/>
                    <a:moveTo>
                      <a:pt x="79870" y="99203"/>
                    </a:moveTo>
                    <a:cubicBezTo>
                      <a:pt x="81899" y="97203"/>
                      <a:pt x="81899" y="94096"/>
                      <a:pt x="79870" y="92096"/>
                    </a:cubicBezTo>
                    <a:cubicBezTo>
                      <a:pt x="77842" y="90081"/>
                      <a:pt x="74691" y="90081"/>
                      <a:pt x="72677" y="92096"/>
                    </a:cubicBezTo>
                    <a:lnTo>
                      <a:pt x="43976" y="120423"/>
                    </a:lnTo>
                    <a:cubicBezTo>
                      <a:pt x="41947" y="122437"/>
                      <a:pt x="41947" y="125531"/>
                      <a:pt x="43976" y="127545"/>
                    </a:cubicBezTo>
                    <a:cubicBezTo>
                      <a:pt x="46004" y="129544"/>
                      <a:pt x="49141" y="129544"/>
                      <a:pt x="51169" y="127545"/>
                    </a:cubicBezTo>
                    <a:lnTo>
                      <a:pt x="79870" y="99203"/>
                    </a:lnTo>
                    <a:close/>
                  </a:path>
                </a:pathLst>
              </a:custGeom>
              <a:gradFill>
                <a:gsLst>
                  <a:gs pos="0">
                    <a:srgbClr val="008EE6"/>
                  </a:gs>
                  <a:gs pos="50000">
                    <a:srgbClr val="0077BD"/>
                  </a:gs>
                  <a:gs pos="100000">
                    <a:srgbClr val="006094"/>
                  </a:gs>
                </a:gsLst>
                <a:lin ang="2678610" scaled="1"/>
              </a:gradFill>
              <a:ln w="142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grpSp>
      </p:grpSp>
      <p:sp>
        <p:nvSpPr>
          <p:cNvPr id="1192" name="TextBox 1191">
            <a:extLst>
              <a:ext uri="{FF2B5EF4-FFF2-40B4-BE49-F238E27FC236}">
                <a16:creationId xmlns:a16="http://schemas.microsoft.com/office/drawing/2014/main" id="{14056440-8EAD-A221-3867-861EEA36B86C}"/>
              </a:ext>
              <a:ext uri="{C183D7F6-B498-43B3-948B-1728B52AA6E4}">
                <adec:decorative xmlns:adec="http://schemas.microsoft.com/office/drawing/2017/decorative" val="1"/>
              </a:ext>
            </a:extLst>
          </p:cNvPr>
          <p:cNvSpPr txBox="1">
            <a:spLocks/>
          </p:cNvSpPr>
          <p:nvPr/>
        </p:nvSpPr>
        <p:spPr>
          <a:xfrm>
            <a:off x="5996655" y="9844782"/>
            <a:ext cx="1049448" cy="430887"/>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Sans Text"/>
                <a:ea typeface="+mn-ea"/>
                <a:cs typeface="Segoe UI Semibold" panose="020B0702040204020203" pitchFamily="34" charset="0"/>
              </a:rPr>
              <a:t>Digital </a:t>
            </a:r>
            <a:br>
              <a:rPr kumimoji="0" lang="en-US" sz="1400" b="0" i="0" u="none" strike="noStrike" kern="1200" cap="none" spc="0" normalizeH="0" baseline="0" noProof="0">
                <a:ln>
                  <a:noFill/>
                </a:ln>
                <a:solidFill>
                  <a:srgbClr val="091F2C"/>
                </a:solidFill>
                <a:effectLst/>
                <a:uLnTx/>
                <a:uFillTx/>
                <a:latin typeface="Segoe Sans Text"/>
                <a:ea typeface="+mn-ea"/>
                <a:cs typeface="Segoe UI Semibold" panose="020B0702040204020203" pitchFamily="34" charset="0"/>
              </a:rPr>
            </a:br>
            <a:r>
              <a:rPr kumimoji="0" lang="en-US" sz="1400" b="0" i="0" u="none" strike="noStrike" kern="1200" cap="none" spc="-50" normalizeH="0" baseline="0" noProof="0">
                <a:ln>
                  <a:noFill/>
                </a:ln>
                <a:solidFill>
                  <a:srgbClr val="091F2C"/>
                </a:solidFill>
                <a:effectLst/>
                <a:uLnTx/>
                <a:uFillTx/>
                <a:latin typeface="Segoe Sans Text"/>
                <a:ea typeface="+mn-ea"/>
                <a:cs typeface="Segoe UI Semibold" panose="020B0702040204020203" pitchFamily="34" charset="0"/>
              </a:rPr>
              <a:t>Twin Builder</a:t>
            </a:r>
          </a:p>
        </p:txBody>
      </p:sp>
      <p:sp>
        <p:nvSpPr>
          <p:cNvPr id="1193" name="TextBox 1192">
            <a:extLst>
              <a:ext uri="{FF2B5EF4-FFF2-40B4-BE49-F238E27FC236}">
                <a16:creationId xmlns:a16="http://schemas.microsoft.com/office/drawing/2014/main" id="{14C39535-57CB-4C63-3E56-AEBF37FB67A0}"/>
              </a:ext>
            </a:extLst>
          </p:cNvPr>
          <p:cNvSpPr txBox="1">
            <a:spLocks noChangeAspect="1"/>
          </p:cNvSpPr>
          <p:nvPr/>
        </p:nvSpPr>
        <p:spPr>
          <a:xfrm>
            <a:off x="6240074" y="9094154"/>
            <a:ext cx="562610" cy="562610"/>
          </a:xfrm>
          <a:prstGeom prst="ellipse">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defPPr>
              <a:defRPr lang="en-US"/>
            </a:defPPr>
            <a:lvl1pPr defTabSz="626541" fontAlgn="base">
              <a:spcBef>
                <a:spcPct val="0"/>
              </a:spcBef>
              <a:spcAft>
                <a:spcPct val="0"/>
              </a:spcAft>
              <a:defRPr sz="1344">
                <a:solidFill>
                  <a:schemeClr val="lt1"/>
                </a:solidFill>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FFF7F3"/>
              </a:solidFill>
              <a:effectLst/>
              <a:uLnTx/>
              <a:uFillTx/>
              <a:latin typeface="Segoe Sans Text"/>
              <a:ea typeface="+mn-ea"/>
              <a:cs typeface="Segoe UI" panose="020B0502040204020203" pitchFamily="34" charset="0"/>
            </a:endParaRPr>
          </a:p>
        </p:txBody>
      </p:sp>
      <p:grpSp>
        <p:nvGrpSpPr>
          <p:cNvPr id="1194" name="!!Group 109">
            <a:extLst>
              <a:ext uri="{FF2B5EF4-FFF2-40B4-BE49-F238E27FC236}">
                <a16:creationId xmlns:a16="http://schemas.microsoft.com/office/drawing/2014/main" id="{8150774A-B4DF-C6FE-2CEE-F280D46E7797}"/>
              </a:ext>
            </a:extLst>
          </p:cNvPr>
          <p:cNvGrpSpPr/>
          <p:nvPr/>
        </p:nvGrpSpPr>
        <p:grpSpPr>
          <a:xfrm>
            <a:off x="586274" y="8490801"/>
            <a:ext cx="2530832" cy="4914408"/>
            <a:chOff x="586274" y="1353730"/>
            <a:chExt cx="2530832" cy="4914408"/>
          </a:xfrm>
        </p:grpSpPr>
        <p:sp>
          <p:nvSpPr>
            <p:cNvPr id="1195" name="Rounded Rectangle 3">
              <a:extLst>
                <a:ext uri="{FF2B5EF4-FFF2-40B4-BE49-F238E27FC236}">
                  <a16:creationId xmlns:a16="http://schemas.microsoft.com/office/drawing/2014/main" id="{FD123F85-2DA7-66D4-5A2D-2CBC85329C3C}"/>
                </a:ext>
                <a:ext uri="{C183D7F6-B498-43B3-948B-1728B52AA6E4}">
                  <adec:decorative xmlns:adec="http://schemas.microsoft.com/office/drawing/2017/decorative" val="1"/>
                </a:ext>
              </a:extLst>
            </p:cNvPr>
            <p:cNvSpPr/>
            <p:nvPr/>
          </p:nvSpPr>
          <p:spPr bwMode="auto">
            <a:xfrm>
              <a:off x="586274" y="1353730"/>
              <a:ext cx="2054958" cy="4914408"/>
            </a:xfrm>
            <a:prstGeom prst="roundRect">
              <a:avLst>
                <a:gd name="adj" fmla="val 6296"/>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091F2C"/>
                </a:solidFill>
                <a:effectLst/>
                <a:uLnTx/>
                <a:uFillTx/>
                <a:latin typeface="Segoe Sans Text"/>
                <a:ea typeface="+mn-ea"/>
                <a:cs typeface="Segoe UI" panose="020B0502040204020203" pitchFamily="34" charset="0"/>
              </a:endParaRPr>
            </a:p>
          </p:txBody>
        </p:sp>
        <p:sp>
          <p:nvSpPr>
            <p:cNvPr id="1196" name="Rounded Rectangle 15">
              <a:extLst>
                <a:ext uri="{FF2B5EF4-FFF2-40B4-BE49-F238E27FC236}">
                  <a16:creationId xmlns:a16="http://schemas.microsoft.com/office/drawing/2014/main" id="{B9365674-CB91-A16E-AD2E-D0349BDCAA5A}"/>
                </a:ext>
              </a:extLst>
            </p:cNvPr>
            <p:cNvSpPr/>
            <p:nvPr/>
          </p:nvSpPr>
          <p:spPr>
            <a:xfrm>
              <a:off x="976025" y="5911270"/>
              <a:ext cx="1280160" cy="215444"/>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Sans Text"/>
                  <a:ea typeface="+mn-ea"/>
                  <a:cs typeface="+mn-cs"/>
                </a:rPr>
                <a:t>Connectors</a:t>
              </a:r>
            </a:p>
          </p:txBody>
        </p:sp>
        <p:pic>
          <p:nvPicPr>
            <p:cNvPr id="1197" name="Picture 1196" descr="Confluent logo">
              <a:extLst>
                <a:ext uri="{FF2B5EF4-FFF2-40B4-BE49-F238E27FC236}">
                  <a16:creationId xmlns:a16="http://schemas.microsoft.com/office/drawing/2014/main" id="{D2B21683-0BBF-7B24-2440-FD6E69045ACA}"/>
                </a:ext>
              </a:extLst>
            </p:cNvPr>
            <p:cNvPicPr>
              <a:picLocks noChangeAspect="1"/>
            </p:cNvPicPr>
            <p:nvPr/>
          </p:nvPicPr>
          <p:blipFill>
            <a:blip r:embed="rId2">
              <a:biLevel thresh="25000"/>
              <a:extLst>
                <a:ext uri="{BEBA8EAE-BF5A-486C-A8C5-ECC9F3942E4B}">
                  <a14:imgProps xmlns:a14="http://schemas.microsoft.com/office/drawing/2010/main">
                    <a14:imgLayer r:embed="rId3">
                      <a14:imgEffect>
                        <a14:brightnessContrast bright="-100000"/>
                      </a14:imgEffect>
                    </a14:imgLayer>
                  </a14:imgProps>
                </a:ext>
              </a:extLst>
            </a:blip>
            <a:srcRect/>
            <a:stretch/>
          </p:blipFill>
          <p:spPr>
            <a:xfrm>
              <a:off x="1489281" y="3813335"/>
              <a:ext cx="282116" cy="281046"/>
            </a:xfrm>
            <a:prstGeom prst="rect">
              <a:avLst/>
            </a:prstGeom>
          </p:spPr>
        </p:pic>
        <p:pic>
          <p:nvPicPr>
            <p:cNvPr id="1198" name="Picture 1076" descr="Azure IoT Hub logo">
              <a:extLst>
                <a:ext uri="{FF2B5EF4-FFF2-40B4-BE49-F238E27FC236}">
                  <a16:creationId xmlns:a16="http://schemas.microsoft.com/office/drawing/2014/main" id="{DA1EBA77-B93E-8FED-5B5E-9E1491BD8AB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151009" y="3821390"/>
              <a:ext cx="281046" cy="281046"/>
            </a:xfrm>
            <a:prstGeom prst="rect">
              <a:avLst/>
            </a:prstGeom>
          </p:spPr>
        </p:pic>
        <p:pic>
          <p:nvPicPr>
            <p:cNvPr id="1199" name="Graphic 1198">
              <a:extLst>
                <a:ext uri="{FF2B5EF4-FFF2-40B4-BE49-F238E27FC236}">
                  <a16:creationId xmlns:a16="http://schemas.microsoft.com/office/drawing/2014/main" id="{0B198E5C-C74F-CF82-A1A6-80B63C0113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02591" y="3281414"/>
              <a:ext cx="255496" cy="255496"/>
            </a:xfrm>
            <a:prstGeom prst="rect">
              <a:avLst/>
            </a:prstGeom>
          </p:spPr>
        </p:pic>
        <p:pic>
          <p:nvPicPr>
            <p:cNvPr id="1200" name="Graphic 1199">
              <a:extLst>
                <a:ext uri="{FF2B5EF4-FFF2-40B4-BE49-F238E27FC236}">
                  <a16:creationId xmlns:a16="http://schemas.microsoft.com/office/drawing/2014/main" id="{14F02AA5-8D89-7DE2-7550-BB8449EEE04A}"/>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a:stretch/>
          </p:blipFill>
          <p:spPr>
            <a:xfrm>
              <a:off x="1711734" y="4375231"/>
              <a:ext cx="281046" cy="281046"/>
            </a:xfrm>
            <a:prstGeom prst="rect">
              <a:avLst/>
            </a:prstGeom>
          </p:spPr>
        </p:pic>
        <p:pic>
          <p:nvPicPr>
            <p:cNvPr id="1201" name="Picture 6" descr="RudderStack logo">
              <a:extLst>
                <a:ext uri="{FF2B5EF4-FFF2-40B4-BE49-F238E27FC236}">
                  <a16:creationId xmlns:a16="http://schemas.microsoft.com/office/drawing/2014/main" id="{BFB49B59-3058-332F-F6B5-DB5BC30811DE}"/>
                </a:ext>
              </a:extLst>
            </p:cNvPr>
            <p:cNvPicPr>
              <a:picLocks noChangeAspect="1" noChangeArrowheads="1"/>
            </p:cNvPicPr>
            <p:nvPr/>
          </p:nvPicPr>
          <p:blipFill rotWithShape="1">
            <a:blip r:embed="rId10">
              <a:extLst>
                <a:ext uri="{96DAC541-7B7A-43D3-8B79-37D633B846F1}">
                  <asvg:svgBlip xmlns:asvg="http://schemas.microsoft.com/office/drawing/2016/SVG/main" r:embed="rId11"/>
                </a:ext>
              </a:extLst>
            </a:blip>
            <a:srcRect/>
            <a:stretch/>
          </p:blipFill>
          <p:spPr bwMode="auto">
            <a:xfrm>
              <a:off x="1272024" y="4375231"/>
              <a:ext cx="281046" cy="281046"/>
            </a:xfrm>
            <a:prstGeom prst="rect">
              <a:avLst/>
            </a:prstGeom>
            <a:noFill/>
            <a:extLst>
              <a:ext uri="{909E8E84-426E-40DD-AFC4-6F175D3DCCD1}">
                <a14:hiddenFill xmlns:a14="http://schemas.microsoft.com/office/drawing/2010/main">
                  <a:solidFill>
                    <a:srgbClr val="FFFFFF"/>
                  </a:solidFill>
                </a14:hiddenFill>
              </a:ext>
            </a:extLst>
          </p:spPr>
        </p:pic>
        <p:pic>
          <p:nvPicPr>
            <p:cNvPr id="1202" name="Graphic 1201">
              <a:extLst>
                <a:ext uri="{FF2B5EF4-FFF2-40B4-BE49-F238E27FC236}">
                  <a16:creationId xmlns:a16="http://schemas.microsoft.com/office/drawing/2014/main" id="{E712196C-4D03-4309-FC7F-C24BD549341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1636" y="3241981"/>
              <a:ext cx="309151" cy="309151"/>
            </a:xfrm>
            <a:prstGeom prst="rect">
              <a:avLst/>
            </a:prstGeom>
          </p:spPr>
        </p:pic>
        <p:pic>
          <p:nvPicPr>
            <p:cNvPr id="1203" name="Picture 1202">
              <a:extLst>
                <a:ext uri="{FF2B5EF4-FFF2-40B4-BE49-F238E27FC236}">
                  <a16:creationId xmlns:a16="http://schemas.microsoft.com/office/drawing/2014/main" id="{1837449A-1B40-8D23-4775-3E42566FEB6B}"/>
                </a:ext>
              </a:extLst>
            </p:cNvPr>
            <p:cNvPicPr>
              <a:picLocks noChangeAspect="1"/>
            </p:cNvPicPr>
            <p:nvPr/>
          </p:nvPicPr>
          <p:blipFill>
            <a:blip r:embed="rId14"/>
            <a:stretch>
              <a:fillRect/>
            </a:stretch>
          </p:blipFill>
          <p:spPr>
            <a:xfrm>
              <a:off x="806409" y="3813497"/>
              <a:ext cx="299605" cy="299605"/>
            </a:xfrm>
            <a:prstGeom prst="rect">
              <a:avLst/>
            </a:prstGeom>
          </p:spPr>
        </p:pic>
        <p:pic>
          <p:nvPicPr>
            <p:cNvPr id="1204" name="Picture 1203">
              <a:extLst>
                <a:ext uri="{FF2B5EF4-FFF2-40B4-BE49-F238E27FC236}">
                  <a16:creationId xmlns:a16="http://schemas.microsoft.com/office/drawing/2014/main" id="{C12D4719-E908-542F-1E12-3B6C5A275A50}"/>
                </a:ext>
              </a:extLst>
            </p:cNvPr>
            <p:cNvPicPr>
              <a:picLocks noChangeAspect="1"/>
            </p:cNvPicPr>
            <p:nvPr/>
          </p:nvPicPr>
          <p:blipFill>
            <a:blip r:embed="rId15"/>
            <a:stretch>
              <a:fillRect/>
            </a:stretch>
          </p:blipFill>
          <p:spPr>
            <a:xfrm>
              <a:off x="2124592" y="2080582"/>
              <a:ext cx="333880" cy="333880"/>
            </a:xfrm>
            <a:prstGeom prst="rect">
              <a:avLst/>
            </a:prstGeom>
          </p:spPr>
        </p:pic>
        <p:pic>
          <p:nvPicPr>
            <p:cNvPr id="1205" name="Picture 1204">
              <a:extLst>
                <a:ext uri="{FF2B5EF4-FFF2-40B4-BE49-F238E27FC236}">
                  <a16:creationId xmlns:a16="http://schemas.microsoft.com/office/drawing/2014/main" id="{84312436-574B-3C54-8C02-1B98F3EC043A}"/>
                </a:ext>
              </a:extLst>
            </p:cNvPr>
            <p:cNvPicPr>
              <a:picLocks noChangeAspect="1"/>
            </p:cNvPicPr>
            <p:nvPr/>
          </p:nvPicPr>
          <p:blipFill>
            <a:blip r:embed="rId16"/>
            <a:stretch>
              <a:fillRect/>
            </a:stretch>
          </p:blipFill>
          <p:spPr>
            <a:xfrm>
              <a:off x="1480537" y="2097720"/>
              <a:ext cx="299605" cy="299605"/>
            </a:xfrm>
            <a:prstGeom prst="rect">
              <a:avLst/>
            </a:prstGeom>
          </p:spPr>
        </p:pic>
        <p:pic>
          <p:nvPicPr>
            <p:cNvPr id="1206" name="Picture 1205">
              <a:extLst>
                <a:ext uri="{FF2B5EF4-FFF2-40B4-BE49-F238E27FC236}">
                  <a16:creationId xmlns:a16="http://schemas.microsoft.com/office/drawing/2014/main" id="{41925477-42DF-618E-87C7-67C09E0140FA}"/>
                </a:ext>
              </a:extLst>
            </p:cNvPr>
            <p:cNvPicPr>
              <a:picLocks noChangeAspect="1"/>
            </p:cNvPicPr>
            <p:nvPr/>
          </p:nvPicPr>
          <p:blipFill>
            <a:blip r:embed="rId17"/>
            <a:stretch>
              <a:fillRect/>
            </a:stretch>
          </p:blipFill>
          <p:spPr>
            <a:xfrm>
              <a:off x="1476241" y="2681973"/>
              <a:ext cx="308196" cy="308196"/>
            </a:xfrm>
            <a:prstGeom prst="rect">
              <a:avLst/>
            </a:prstGeom>
          </p:spPr>
        </p:pic>
        <p:pic>
          <p:nvPicPr>
            <p:cNvPr id="1207" name="Picture 1206">
              <a:extLst>
                <a:ext uri="{FF2B5EF4-FFF2-40B4-BE49-F238E27FC236}">
                  <a16:creationId xmlns:a16="http://schemas.microsoft.com/office/drawing/2014/main" id="{9F118507-7126-7447-1685-E1B563E805F8}"/>
                </a:ext>
              </a:extLst>
            </p:cNvPr>
            <p:cNvPicPr>
              <a:picLocks noChangeAspect="1"/>
            </p:cNvPicPr>
            <p:nvPr/>
          </p:nvPicPr>
          <p:blipFill>
            <a:blip r:embed="rId18"/>
            <a:stretch>
              <a:fillRect/>
            </a:stretch>
          </p:blipFill>
          <p:spPr>
            <a:xfrm>
              <a:off x="2153612" y="3286294"/>
              <a:ext cx="275841" cy="275841"/>
            </a:xfrm>
            <a:prstGeom prst="rect">
              <a:avLst/>
            </a:prstGeom>
          </p:spPr>
        </p:pic>
        <p:pic>
          <p:nvPicPr>
            <p:cNvPr id="1208" name="Picture 1207">
              <a:extLst>
                <a:ext uri="{FF2B5EF4-FFF2-40B4-BE49-F238E27FC236}">
                  <a16:creationId xmlns:a16="http://schemas.microsoft.com/office/drawing/2014/main" id="{FB657D93-06D7-1575-598B-D89757D73DE2}"/>
                </a:ext>
              </a:extLst>
            </p:cNvPr>
            <p:cNvPicPr>
              <a:picLocks noChangeAspect="1"/>
            </p:cNvPicPr>
            <p:nvPr/>
          </p:nvPicPr>
          <p:blipFill>
            <a:blip r:embed="rId19"/>
            <a:stretch>
              <a:fillRect/>
            </a:stretch>
          </p:blipFill>
          <p:spPr>
            <a:xfrm>
              <a:off x="2129743" y="2701963"/>
              <a:ext cx="323579" cy="323579"/>
            </a:xfrm>
            <a:prstGeom prst="rect">
              <a:avLst/>
            </a:prstGeom>
          </p:spPr>
        </p:pic>
        <p:pic>
          <p:nvPicPr>
            <p:cNvPr id="1209" name="Picture 1208">
              <a:extLst>
                <a:ext uri="{FF2B5EF4-FFF2-40B4-BE49-F238E27FC236}">
                  <a16:creationId xmlns:a16="http://schemas.microsoft.com/office/drawing/2014/main" id="{6C97EEB0-F91D-D500-FE97-7C858B0DFD82}"/>
                </a:ext>
              </a:extLst>
            </p:cNvPr>
            <p:cNvPicPr>
              <a:picLocks noChangeAspect="1"/>
            </p:cNvPicPr>
            <p:nvPr/>
          </p:nvPicPr>
          <p:blipFill>
            <a:blip r:embed="rId20"/>
            <a:stretch>
              <a:fillRect/>
            </a:stretch>
          </p:blipFill>
          <p:spPr>
            <a:xfrm>
              <a:off x="2151443" y="4375665"/>
              <a:ext cx="280178" cy="280178"/>
            </a:xfrm>
            <a:prstGeom prst="rect">
              <a:avLst/>
            </a:prstGeom>
          </p:spPr>
        </p:pic>
        <p:pic>
          <p:nvPicPr>
            <p:cNvPr id="1210" name="Picture 1209">
              <a:extLst>
                <a:ext uri="{FF2B5EF4-FFF2-40B4-BE49-F238E27FC236}">
                  <a16:creationId xmlns:a16="http://schemas.microsoft.com/office/drawing/2014/main" id="{4FCEE515-53A0-38BE-F6C8-28DECCFCF75A}"/>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35000"/>
                      </a14:imgEffect>
                    </a14:imgLayer>
                  </a14:imgProps>
                </a:ext>
              </a:extLst>
            </a:blip>
            <a:stretch>
              <a:fillRect/>
            </a:stretch>
          </p:blipFill>
          <p:spPr>
            <a:xfrm>
              <a:off x="1460771" y="1531735"/>
              <a:ext cx="339137" cy="339137"/>
            </a:xfrm>
            <a:prstGeom prst="rect">
              <a:avLst/>
            </a:prstGeom>
          </p:spPr>
        </p:pic>
        <p:pic>
          <p:nvPicPr>
            <p:cNvPr id="1211" name="Picture 79">
              <a:extLst>
                <a:ext uri="{FF2B5EF4-FFF2-40B4-BE49-F238E27FC236}">
                  <a16:creationId xmlns:a16="http://schemas.microsoft.com/office/drawing/2014/main" id="{5CA9F8F0-954D-160B-75C4-CBC7ACFB004E}"/>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2121499" y="1551880"/>
              <a:ext cx="340066" cy="298845"/>
            </a:xfrm>
            <a:prstGeom prst="rect">
              <a:avLst/>
            </a:prstGeom>
          </p:spPr>
        </p:pic>
        <p:pic>
          <p:nvPicPr>
            <p:cNvPr id="1212" name="Picture 1211">
              <a:extLst>
                <a:ext uri="{FF2B5EF4-FFF2-40B4-BE49-F238E27FC236}">
                  <a16:creationId xmlns:a16="http://schemas.microsoft.com/office/drawing/2014/main" id="{A8078230-D99F-7990-BCD4-10E1A52A4DB5}"/>
                </a:ext>
              </a:extLst>
            </p:cNvPr>
            <p:cNvPicPr>
              <a:picLocks noChangeAspect="1"/>
            </p:cNvPicPr>
            <p:nvPr/>
          </p:nvPicPr>
          <p:blipFill>
            <a:blip r:embed="rId25"/>
            <a:stretch>
              <a:fillRect/>
            </a:stretch>
          </p:blipFill>
          <p:spPr>
            <a:xfrm>
              <a:off x="1532165" y="5141842"/>
              <a:ext cx="333881" cy="333881"/>
            </a:xfrm>
            <a:prstGeom prst="rect">
              <a:avLst/>
            </a:prstGeom>
          </p:spPr>
        </p:pic>
        <p:pic>
          <p:nvPicPr>
            <p:cNvPr id="1213" name="Picture 1212">
              <a:extLst>
                <a:ext uri="{FF2B5EF4-FFF2-40B4-BE49-F238E27FC236}">
                  <a16:creationId xmlns:a16="http://schemas.microsoft.com/office/drawing/2014/main" id="{4B48C094-A157-F113-F83F-5CD4882F7350}"/>
                </a:ext>
              </a:extLst>
            </p:cNvPr>
            <p:cNvPicPr>
              <a:picLocks noChangeAspect="1"/>
            </p:cNvPicPr>
            <p:nvPr/>
          </p:nvPicPr>
          <p:blipFill>
            <a:blip r:embed="rId26"/>
            <a:stretch>
              <a:fillRect/>
            </a:stretch>
          </p:blipFill>
          <p:spPr>
            <a:xfrm>
              <a:off x="2015458" y="5148606"/>
              <a:ext cx="336846" cy="336846"/>
            </a:xfrm>
            <a:prstGeom prst="rect">
              <a:avLst/>
            </a:prstGeom>
          </p:spPr>
        </p:pic>
        <p:pic>
          <p:nvPicPr>
            <p:cNvPr id="1214" name="Picture 1213">
              <a:extLst>
                <a:ext uri="{FF2B5EF4-FFF2-40B4-BE49-F238E27FC236}">
                  <a16:creationId xmlns:a16="http://schemas.microsoft.com/office/drawing/2014/main" id="{9688775F-3021-39BF-DF58-5BFDA4F98734}"/>
                </a:ext>
              </a:extLst>
            </p:cNvPr>
            <p:cNvPicPr>
              <a:picLocks noChangeAspect="1"/>
            </p:cNvPicPr>
            <p:nvPr/>
          </p:nvPicPr>
          <p:blipFill>
            <a:blip r:embed="rId27"/>
            <a:stretch>
              <a:fillRect/>
            </a:stretch>
          </p:blipFill>
          <p:spPr>
            <a:xfrm>
              <a:off x="1546242" y="5537219"/>
              <a:ext cx="305725" cy="305725"/>
            </a:xfrm>
            <a:prstGeom prst="rect">
              <a:avLst/>
            </a:prstGeom>
          </p:spPr>
        </p:pic>
        <p:pic>
          <p:nvPicPr>
            <p:cNvPr id="1215" name="Picture 1214">
              <a:extLst>
                <a:ext uri="{FF2B5EF4-FFF2-40B4-BE49-F238E27FC236}">
                  <a16:creationId xmlns:a16="http://schemas.microsoft.com/office/drawing/2014/main" id="{B50B3478-5F6D-02E9-1AB3-5FB57D25DA83}"/>
                </a:ext>
              </a:extLst>
            </p:cNvPr>
            <p:cNvPicPr>
              <a:picLocks noChangeAspect="1"/>
            </p:cNvPicPr>
            <p:nvPr/>
          </p:nvPicPr>
          <p:blipFill>
            <a:blip r:embed="rId28"/>
            <a:stretch>
              <a:fillRect/>
            </a:stretch>
          </p:blipFill>
          <p:spPr>
            <a:xfrm>
              <a:off x="2017216" y="5526601"/>
              <a:ext cx="336846" cy="336846"/>
            </a:xfrm>
            <a:prstGeom prst="rect">
              <a:avLst/>
            </a:prstGeom>
          </p:spPr>
        </p:pic>
        <p:pic>
          <p:nvPicPr>
            <p:cNvPr id="1216" name="Picture 1215">
              <a:extLst>
                <a:ext uri="{FF2B5EF4-FFF2-40B4-BE49-F238E27FC236}">
                  <a16:creationId xmlns:a16="http://schemas.microsoft.com/office/drawing/2014/main" id="{A13FEDF6-61AC-ABE6-9082-BA441000E01F}"/>
                </a:ext>
                <a:ext uri="{C183D7F6-B498-43B3-948B-1728B52AA6E4}">
                  <adec:decorative xmlns:adec="http://schemas.microsoft.com/office/drawing/2017/decorative" val="1"/>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52229" y="5364441"/>
              <a:ext cx="272215" cy="272214"/>
            </a:xfrm>
            <a:prstGeom prst="rect">
              <a:avLst/>
            </a:prstGeom>
            <a:effectLst/>
          </p:spPr>
        </p:pic>
        <p:sp>
          <p:nvSpPr>
            <p:cNvPr id="1217" name="Freeform: Shape 175">
              <a:extLst>
                <a:ext uri="{FF2B5EF4-FFF2-40B4-BE49-F238E27FC236}">
                  <a16:creationId xmlns:a16="http://schemas.microsoft.com/office/drawing/2014/main" id="{5F07EEEB-CD23-0857-9196-6289B365C92E}"/>
                </a:ext>
              </a:extLst>
            </p:cNvPr>
            <p:cNvSpPr/>
            <p:nvPr/>
          </p:nvSpPr>
          <p:spPr>
            <a:xfrm>
              <a:off x="981928" y="5217708"/>
              <a:ext cx="395111" cy="94075"/>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sp>
          <p:nvSpPr>
            <p:cNvPr id="1218" name="Freeform: Shape 176">
              <a:extLst>
                <a:ext uri="{FF2B5EF4-FFF2-40B4-BE49-F238E27FC236}">
                  <a16:creationId xmlns:a16="http://schemas.microsoft.com/office/drawing/2014/main" id="{E08A3C6E-8994-66D9-954B-5C23D0C862EA}"/>
                </a:ext>
              </a:extLst>
            </p:cNvPr>
            <p:cNvSpPr/>
            <p:nvPr/>
          </p:nvSpPr>
          <p:spPr>
            <a:xfrm flipV="1">
              <a:off x="978625" y="5687297"/>
              <a:ext cx="395111" cy="94075"/>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pic>
          <p:nvPicPr>
            <p:cNvPr id="1219" name="Picture 1218" descr="Apache Kafka logo">
              <a:extLst>
                <a:ext uri="{FF2B5EF4-FFF2-40B4-BE49-F238E27FC236}">
                  <a16:creationId xmlns:a16="http://schemas.microsoft.com/office/drawing/2014/main" id="{7753C9F5-8C0E-EF0B-D829-AF3ED6F1BA1C}"/>
                </a:ext>
              </a:extLst>
            </p:cNvPr>
            <p:cNvPicPr>
              <a:picLocks noChangeAspect="1"/>
            </p:cNvPicPr>
            <p:nvPr/>
          </p:nvPicPr>
          <p:blipFill>
            <a:blip r:embed="rId30">
              <a:extLst>
                <a:ext uri="{BEBA8EAE-BF5A-486C-A8C5-ECC9F3942E4B}">
                  <a14:imgProps xmlns:a14="http://schemas.microsoft.com/office/drawing/2010/main">
                    <a14:imgLayer r:embed="rId31">
                      <a14:imgEffect>
                        <a14:saturation sat="400000"/>
                      </a14:imgEffect>
                      <a14:imgEffect>
                        <a14:brightnessContrast bright="-100000" contrast="100000"/>
                      </a14:imgEffect>
                    </a14:imgLayer>
                  </a14:imgProps>
                </a:ext>
              </a:extLst>
            </a:blip>
            <a:srcRect r="65465"/>
            <a:stretch/>
          </p:blipFill>
          <p:spPr>
            <a:xfrm>
              <a:off x="847640" y="1531735"/>
              <a:ext cx="258374" cy="374073"/>
            </a:xfrm>
            <a:prstGeom prst="rect">
              <a:avLst/>
            </a:prstGeom>
          </p:spPr>
        </p:pic>
        <p:pic>
          <p:nvPicPr>
            <p:cNvPr id="1220" name="Picture 2" descr="Cosmos DB logo">
              <a:hlinkClick r:id="rId32"/>
              <a:extLst>
                <a:ext uri="{FF2B5EF4-FFF2-40B4-BE49-F238E27FC236}">
                  <a16:creationId xmlns:a16="http://schemas.microsoft.com/office/drawing/2014/main" id="{4219AAB1-1E12-8616-9B81-35B06D49D5DD}"/>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801966" y="2653754"/>
              <a:ext cx="340066" cy="340066"/>
            </a:xfrm>
            <a:prstGeom prst="rect">
              <a:avLst/>
            </a:prstGeom>
            <a:noFill/>
            <a:extLst>
              <a:ext uri="{909E8E84-426E-40DD-AFC4-6F175D3DCCD1}">
                <a14:hiddenFill xmlns:a14="http://schemas.microsoft.com/office/drawing/2010/main">
                  <a:solidFill>
                    <a:srgbClr val="FFFFFF"/>
                  </a:solidFill>
                </a14:hiddenFill>
              </a:ext>
            </a:extLst>
          </p:spPr>
        </p:pic>
        <p:pic>
          <p:nvPicPr>
            <p:cNvPr id="1221" name="Picture 1220">
              <a:extLst>
                <a:ext uri="{FF2B5EF4-FFF2-40B4-BE49-F238E27FC236}">
                  <a16:creationId xmlns:a16="http://schemas.microsoft.com/office/drawing/2014/main" id="{DE8AC313-8543-A37D-190B-4D75B72FFD29}"/>
                </a:ext>
              </a:extLst>
            </p:cNvPr>
            <p:cNvPicPr>
              <a:picLocks noChangeAspect="1"/>
            </p:cNvPicPr>
            <p:nvPr/>
          </p:nvPicPr>
          <p:blipFill>
            <a:blip r:embed="rId35">
              <a:extLst>
                <a:ext uri="{BEBA8EAE-BF5A-486C-A8C5-ECC9F3942E4B}">
                  <a14:imgProps xmlns:a14="http://schemas.microsoft.com/office/drawing/2010/main">
                    <a14:imgLayer r:embed="rId36">
                      <a14:imgEffect>
                        <a14:brightnessContrast bright="-100000"/>
                      </a14:imgEffect>
                    </a14:imgLayer>
                  </a14:imgProps>
                </a:ext>
              </a:extLst>
            </a:blip>
            <a:stretch>
              <a:fillRect/>
            </a:stretch>
          </p:blipFill>
          <p:spPr>
            <a:xfrm>
              <a:off x="801965" y="2095065"/>
              <a:ext cx="367268" cy="367268"/>
            </a:xfrm>
            <a:prstGeom prst="rect">
              <a:avLst/>
            </a:prstGeom>
            <a:solidFill>
              <a:schemeClr val="bg1"/>
            </a:solidFill>
          </p:spPr>
        </p:pic>
        <p:pic>
          <p:nvPicPr>
            <p:cNvPr id="1222" name="Picture 1221">
              <a:extLst>
                <a:ext uri="{FF2B5EF4-FFF2-40B4-BE49-F238E27FC236}">
                  <a16:creationId xmlns:a16="http://schemas.microsoft.com/office/drawing/2014/main" id="{08BCD66B-B85E-CF9F-EA47-4802B89B118D}"/>
                </a:ext>
              </a:extLst>
            </p:cNvPr>
            <p:cNvPicPr>
              <a:picLocks noChangeAspect="1"/>
            </p:cNvPicPr>
            <p:nvPr/>
          </p:nvPicPr>
          <p:blipFill rotWithShape="1">
            <a:blip r:embed="rId37"/>
            <a:srcRect/>
            <a:stretch/>
          </p:blipFill>
          <p:spPr>
            <a:xfrm>
              <a:off x="847640" y="4398524"/>
              <a:ext cx="245567" cy="245567"/>
            </a:xfrm>
            <a:prstGeom prst="rect">
              <a:avLst/>
            </a:prstGeom>
          </p:spPr>
        </p:pic>
        <p:cxnSp>
          <p:nvCxnSpPr>
            <p:cNvPr id="1223" name="Straight Arrow Connector 1222">
              <a:extLst>
                <a:ext uri="{FF2B5EF4-FFF2-40B4-BE49-F238E27FC236}">
                  <a16:creationId xmlns:a16="http://schemas.microsoft.com/office/drawing/2014/main" id="{03161C00-AEE4-60B6-08C1-3BC017267CFF}"/>
                </a:ext>
                <a:ext uri="{C183D7F6-B498-43B3-948B-1728B52AA6E4}">
                  <adec:decorative xmlns:adec="http://schemas.microsoft.com/office/drawing/2017/decorative" val="1"/>
                </a:ext>
              </a:extLst>
            </p:cNvPr>
            <p:cNvCxnSpPr>
              <a:cxnSpLocks/>
            </p:cNvCxnSpPr>
            <p:nvPr/>
          </p:nvCxnSpPr>
          <p:spPr>
            <a:xfrm flipH="1" flipV="1">
              <a:off x="2641232" y="4813213"/>
              <a:ext cx="475874" cy="0"/>
            </a:xfrm>
            <a:prstGeom prst="straightConnector1">
              <a:avLst/>
            </a:prstGeom>
            <a:solidFill>
              <a:srgbClr val="071924">
                <a:alpha val="80000"/>
              </a:srgbClr>
            </a:solidFill>
            <a:ln w="12700" cap="rnd">
              <a:solidFill>
                <a:srgbClr val="3A4953"/>
              </a:solidFill>
              <a:headEnd type="arrow" w="med" len="med"/>
              <a:tailEnd type="none" w="med" len="med"/>
            </a:ln>
            <a:effectLst/>
          </p:spPr>
          <p:style>
            <a:lnRef idx="1">
              <a:schemeClr val="accent1"/>
            </a:lnRef>
            <a:fillRef idx="0">
              <a:schemeClr val="accent1"/>
            </a:fillRef>
            <a:effectRef idx="0">
              <a:schemeClr val="accent1"/>
            </a:effectRef>
            <a:fontRef idx="minor">
              <a:schemeClr val="tx1"/>
            </a:fontRef>
          </p:style>
        </p:cxnSp>
      </p:grpSp>
      <p:pic>
        <p:nvPicPr>
          <p:cNvPr id="1224" name="Picture 2" descr="Advanced Event Broker. An event mesh for connected enterprises | Solace">
            <a:extLst>
              <a:ext uri="{FF2B5EF4-FFF2-40B4-BE49-F238E27FC236}">
                <a16:creationId xmlns:a16="http://schemas.microsoft.com/office/drawing/2014/main" id="{8B96FD1E-A36E-9F00-2A5E-E9D6D55F2DDA}"/>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1294000" y="11965055"/>
            <a:ext cx="620861" cy="172434"/>
          </a:xfrm>
          <a:prstGeom prst="rect">
            <a:avLst/>
          </a:prstGeom>
          <a:noFill/>
          <a:extLst>
            <a:ext uri="{909E8E84-426E-40DD-AFC4-6F175D3DCCD1}">
              <a14:hiddenFill xmlns:a14="http://schemas.microsoft.com/office/drawing/2010/main">
                <a:solidFill>
                  <a:srgbClr val="FFFFFF"/>
                </a:solidFill>
              </a14:hiddenFill>
            </a:ext>
          </a:extLst>
        </p:spPr>
      </p:pic>
      <p:pic>
        <p:nvPicPr>
          <p:cNvPr id="1225" name="Graphic 1224">
            <a:extLst>
              <a:ext uri="{FF2B5EF4-FFF2-40B4-BE49-F238E27FC236}">
                <a16:creationId xmlns:a16="http://schemas.microsoft.com/office/drawing/2014/main" id="{CAB540B5-BD19-AA03-B870-E07C975C32D0}"/>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6384219" y="9258723"/>
            <a:ext cx="274320" cy="274320"/>
          </a:xfrm>
          <a:prstGeom prst="rect">
            <a:avLst/>
          </a:prstGeom>
        </p:spPr>
      </p:pic>
      <p:sp>
        <p:nvSpPr>
          <p:cNvPr id="1226" name="Rounded Rectangle 3">
            <a:extLst>
              <a:ext uri="{FF2B5EF4-FFF2-40B4-BE49-F238E27FC236}">
                <a16:creationId xmlns:a16="http://schemas.microsoft.com/office/drawing/2014/main" id="{121A004F-95DF-2114-D2F5-F73F8600AB53}"/>
              </a:ext>
              <a:ext uri="{C183D7F6-B498-43B3-948B-1728B52AA6E4}">
                <adec:decorative xmlns:adec="http://schemas.microsoft.com/office/drawing/2017/decorative" val="1"/>
              </a:ext>
            </a:extLst>
          </p:cNvPr>
          <p:cNvSpPr/>
          <p:nvPr/>
        </p:nvSpPr>
        <p:spPr bwMode="auto">
          <a:xfrm>
            <a:off x="3117106" y="10746178"/>
            <a:ext cx="8253648" cy="731520"/>
          </a:xfrm>
          <a:prstGeom prst="roundRect">
            <a:avLst>
              <a:gd name="adj" fmla="val 12232"/>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Text"/>
              <a:ea typeface="+mn-ea"/>
              <a:cs typeface="Segoe UI" panose="020B0502040204020203" pitchFamily="34" charset="0"/>
            </a:endParaRPr>
          </a:p>
        </p:txBody>
      </p:sp>
      <p:grpSp>
        <p:nvGrpSpPr>
          <p:cNvPr id="1227" name="Group 1226">
            <a:extLst>
              <a:ext uri="{FF2B5EF4-FFF2-40B4-BE49-F238E27FC236}">
                <a16:creationId xmlns:a16="http://schemas.microsoft.com/office/drawing/2014/main" id="{4BCE300B-AF67-7DC5-7432-A014C2E58266}"/>
              </a:ext>
            </a:extLst>
          </p:cNvPr>
          <p:cNvGrpSpPr/>
          <p:nvPr/>
        </p:nvGrpSpPr>
        <p:grpSpPr>
          <a:xfrm>
            <a:off x="6751244" y="10889771"/>
            <a:ext cx="868167" cy="457200"/>
            <a:chOff x="6835513" y="3737122"/>
            <a:chExt cx="868167" cy="457200"/>
          </a:xfrm>
        </p:grpSpPr>
        <p:sp>
          <p:nvSpPr>
            <p:cNvPr id="1228" name="Text Placeholder 2">
              <a:extLst>
                <a:ext uri="{FF2B5EF4-FFF2-40B4-BE49-F238E27FC236}">
                  <a16:creationId xmlns:a16="http://schemas.microsoft.com/office/drawing/2014/main" id="{2C408B3A-EDF5-71B3-00ED-8EC26829547D}"/>
                </a:ext>
              </a:extLst>
            </p:cNvPr>
            <p:cNvSpPr txBox="1">
              <a:spLocks/>
            </p:cNvSpPr>
            <p:nvPr/>
          </p:nvSpPr>
          <p:spPr>
            <a:xfrm>
              <a:off x="7423154" y="3781056"/>
              <a:ext cx="280526" cy="369332"/>
            </a:xfrm>
            <a:prstGeom prst="rect">
              <a:avLst/>
            </a:prstGeom>
          </p:spPr>
          <p:txBody>
            <a:bodyPr wrap="none" lIns="0" tIns="0" rIns="0" bIns="0" anchor="ctr">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b="1" spc="0" baseline="0">
                  <a:ln w="3175">
                    <a:noFill/>
                  </a:ln>
                  <a:solidFill>
                    <a:schemeClr val="bg1">
                      <a:lumMod val="25000"/>
                      <a:lumOff val="75000"/>
                    </a:schemeClr>
                  </a:solidFill>
                  <a:latin typeface="Segoe UI Semibold" panose="020B0502040204020203" pitchFamily="34" charset="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w="3175">
                    <a:noFill/>
                  </a:ln>
                  <a:solidFill>
                    <a:srgbClr val="091F2C"/>
                  </a:solidFill>
                  <a:effectLst/>
                  <a:uLnTx/>
                  <a:uFillTx/>
                  <a:latin typeface="Segoe Sans Text"/>
                  <a:ea typeface="+mn-ea"/>
                  <a:cs typeface="Segoe UI" panose="020B0502040204020203" pitchFamily="34" charset="0"/>
                </a:rPr>
                <a:t>AI</a:t>
              </a:r>
            </a:p>
          </p:txBody>
        </p:sp>
        <p:pic>
          <p:nvPicPr>
            <p:cNvPr id="1229" name="Picture 1228" descr="Copilot logo">
              <a:extLst>
                <a:ext uri="{FF2B5EF4-FFF2-40B4-BE49-F238E27FC236}">
                  <a16:creationId xmlns:a16="http://schemas.microsoft.com/office/drawing/2014/main" id="{A544D1C3-6DCD-14A5-4DCD-992417F06217}"/>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6835513" y="3737122"/>
              <a:ext cx="457702" cy="457200"/>
            </a:xfrm>
            <a:prstGeom prst="rect">
              <a:avLst/>
            </a:prstGeom>
            <a:ln w="19050" cap="rnd">
              <a:noFill/>
              <a:headEnd type="arrow" w="lg" len="sm"/>
              <a:tailEnd type="none" w="lg" len="med"/>
            </a:ln>
          </p:spPr>
        </p:pic>
      </p:grpSp>
      <p:sp>
        <p:nvSpPr>
          <p:cNvPr id="1230" name="Rounded Rectangle 3">
            <a:extLst>
              <a:ext uri="{FF2B5EF4-FFF2-40B4-BE49-F238E27FC236}">
                <a16:creationId xmlns:a16="http://schemas.microsoft.com/office/drawing/2014/main" id="{EDEA8365-6450-9063-CA91-275D8AF461AC}"/>
              </a:ext>
              <a:ext uri="{C183D7F6-B498-43B3-948B-1728B52AA6E4}">
                <adec:decorative xmlns:adec="http://schemas.microsoft.com/office/drawing/2017/decorative" val="1"/>
              </a:ext>
            </a:extLst>
          </p:cNvPr>
          <p:cNvSpPr/>
          <p:nvPr/>
        </p:nvSpPr>
        <p:spPr bwMode="auto">
          <a:xfrm>
            <a:off x="3112908" y="11589528"/>
            <a:ext cx="8253648" cy="731520"/>
          </a:xfrm>
          <a:prstGeom prst="roundRect">
            <a:avLst>
              <a:gd name="adj" fmla="val 12232"/>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Text"/>
              <a:ea typeface="+mn-ea"/>
              <a:cs typeface="Segoe UI" panose="020B0502040204020203" pitchFamily="34" charset="0"/>
            </a:endParaRPr>
          </a:p>
        </p:txBody>
      </p:sp>
      <p:sp>
        <p:nvSpPr>
          <p:cNvPr id="1231" name="Rounded Rectangle 3">
            <a:extLst>
              <a:ext uri="{FF2B5EF4-FFF2-40B4-BE49-F238E27FC236}">
                <a16:creationId xmlns:a16="http://schemas.microsoft.com/office/drawing/2014/main" id="{ABCE99C0-DEC9-C3EF-08CC-1ECD05F7306D}"/>
              </a:ext>
              <a:ext uri="{C183D7F6-B498-43B3-948B-1728B52AA6E4}">
                <adec:decorative xmlns:adec="http://schemas.microsoft.com/office/drawing/2017/decorative" val="1"/>
              </a:ext>
            </a:extLst>
          </p:cNvPr>
          <p:cNvSpPr/>
          <p:nvPr/>
        </p:nvSpPr>
        <p:spPr bwMode="auto">
          <a:xfrm>
            <a:off x="3121304" y="12432878"/>
            <a:ext cx="8253648" cy="731520"/>
          </a:xfrm>
          <a:prstGeom prst="roundRect">
            <a:avLst>
              <a:gd name="adj" fmla="val 12232"/>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Text"/>
              <a:ea typeface="+mn-ea"/>
              <a:cs typeface="Segoe UI" panose="020B0502040204020203" pitchFamily="34" charset="0"/>
            </a:endParaRPr>
          </a:p>
        </p:txBody>
      </p:sp>
      <p:grpSp>
        <p:nvGrpSpPr>
          <p:cNvPr id="1232" name="Group 1231">
            <a:extLst>
              <a:ext uri="{FF2B5EF4-FFF2-40B4-BE49-F238E27FC236}">
                <a16:creationId xmlns:a16="http://schemas.microsoft.com/office/drawing/2014/main" id="{412F511B-7FEB-86C4-00B4-79B30131A02C}"/>
              </a:ext>
            </a:extLst>
          </p:cNvPr>
          <p:cNvGrpSpPr/>
          <p:nvPr/>
        </p:nvGrpSpPr>
        <p:grpSpPr>
          <a:xfrm>
            <a:off x="5898516" y="11680464"/>
            <a:ext cx="2719129" cy="548640"/>
            <a:chOff x="6270556" y="4638484"/>
            <a:chExt cx="2719129" cy="548640"/>
          </a:xfrm>
        </p:grpSpPr>
        <p:sp>
          <p:nvSpPr>
            <p:cNvPr id="1233" name="Title 1">
              <a:extLst>
                <a:ext uri="{FF2B5EF4-FFF2-40B4-BE49-F238E27FC236}">
                  <a16:creationId xmlns:a16="http://schemas.microsoft.com/office/drawing/2014/main" id="{B5B71DF3-685D-2B3F-199B-5FAC156C05A5}"/>
                </a:ext>
              </a:extLst>
            </p:cNvPr>
            <p:cNvSpPr txBox="1">
              <a:spLocks/>
            </p:cNvSpPr>
            <p:nvPr/>
          </p:nvSpPr>
          <p:spPr>
            <a:xfrm>
              <a:off x="6915527" y="4728138"/>
              <a:ext cx="2074158" cy="369332"/>
            </a:xfrm>
            <a:prstGeom prst="rect">
              <a:avLst/>
            </a:prstGeom>
          </p:spPr>
          <p:txBody>
            <a:bodyPr vert="horz" wrap="none" lIns="0" tIns="0" rIns="0" bIns="0" rtlCol="0" anchor="ctr">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400" b="0" i="0" u="none" strike="noStrike" kern="1200" cap="none" spc="0" normalizeH="0" baseline="0" noProof="0">
                  <a:ln w="3175">
                    <a:noFill/>
                  </a:ln>
                  <a:solidFill>
                    <a:srgbClr val="091F2C"/>
                  </a:solidFill>
                  <a:effectLst/>
                  <a:uLnTx/>
                  <a:uFillTx/>
                  <a:latin typeface="Segoe Sans Text"/>
                  <a:ea typeface="+mn-ea"/>
                  <a:cs typeface="Segoe UI" pitchFamily="34" charset="0"/>
                </a:rPr>
                <a:t>Real-Time Hub</a:t>
              </a:r>
            </a:p>
          </p:txBody>
        </p:sp>
        <p:pic>
          <p:nvPicPr>
            <p:cNvPr id="1234" name="Graphic 59">
              <a:extLst>
                <a:ext uri="{FF2B5EF4-FFF2-40B4-BE49-F238E27FC236}">
                  <a16:creationId xmlns:a16="http://schemas.microsoft.com/office/drawing/2014/main" id="{901D1D27-63C1-12F8-B5FD-ACF966DDB9E6}"/>
                </a:ext>
                <a:ext uri="{C183D7F6-B498-43B3-948B-1728B52AA6E4}">
                  <adec:decorative xmlns:adec="http://schemas.microsoft.com/office/drawing/2017/decorative" val="1"/>
                </a:ext>
              </a:extLst>
            </p:cNvPr>
            <p:cNvPicPr>
              <a:picLocks noChangeAspect="1"/>
            </p:cNvPicPr>
            <p:nvPr/>
          </p:nvPicPr>
          <p:blipFill>
            <a:blip r:embed="rId42" cstate="print">
              <a:extLst>
                <a:ext uri="{28A0092B-C50C-407E-A947-70E740481C1C}">
                  <a14:useLocalDpi xmlns:a14="http://schemas.microsoft.com/office/drawing/2010/main" val="0"/>
                </a:ext>
              </a:extLst>
            </a:blip>
            <a:srcRect/>
            <a:stretch/>
          </p:blipFill>
          <p:spPr>
            <a:xfrm>
              <a:off x="6270556" y="4638484"/>
              <a:ext cx="548640" cy="548640"/>
            </a:xfrm>
            <a:prstGeom prst="rect">
              <a:avLst/>
            </a:prstGeom>
          </p:spPr>
        </p:pic>
      </p:grpSp>
      <p:grpSp>
        <p:nvGrpSpPr>
          <p:cNvPr id="1235" name="Group 1234">
            <a:extLst>
              <a:ext uri="{FF2B5EF4-FFF2-40B4-BE49-F238E27FC236}">
                <a16:creationId xmlns:a16="http://schemas.microsoft.com/office/drawing/2014/main" id="{2D785D62-F343-1F17-AFF8-0D2EB623C805}"/>
              </a:ext>
            </a:extLst>
          </p:cNvPr>
          <p:cNvGrpSpPr/>
          <p:nvPr/>
        </p:nvGrpSpPr>
        <p:grpSpPr>
          <a:xfrm>
            <a:off x="6346311" y="12583033"/>
            <a:ext cx="1803635" cy="431210"/>
            <a:chOff x="6153613" y="5445962"/>
            <a:chExt cx="1803635" cy="431210"/>
          </a:xfrm>
        </p:grpSpPr>
        <p:pic>
          <p:nvPicPr>
            <p:cNvPr id="1236" name="Picture 1235" descr="Logo, company name&#10;&#10;Description automatically generated">
              <a:extLst>
                <a:ext uri="{FF2B5EF4-FFF2-40B4-BE49-F238E27FC236}">
                  <a16:creationId xmlns:a16="http://schemas.microsoft.com/office/drawing/2014/main" id="{8A431B7D-02EE-9378-FD99-C80286457FBC}"/>
                </a:ext>
              </a:extLst>
            </p:cNvPr>
            <p:cNvPicPr>
              <a:picLocks noChangeAspect="1"/>
            </p:cNvPicPr>
            <p:nvPr/>
          </p:nvPicPr>
          <p:blipFill rotWithShape="1">
            <a:blip r:embed="rId43" cstate="print">
              <a:extLst>
                <a:ext uri="{28A0092B-C50C-407E-A947-70E740481C1C}">
                  <a14:useLocalDpi xmlns:a14="http://schemas.microsoft.com/office/drawing/2010/main" val="0"/>
                </a:ext>
              </a:extLst>
            </a:blip>
            <a:srcRect l="-7916" r="-7916"/>
            <a:stretch/>
          </p:blipFill>
          <p:spPr>
            <a:xfrm>
              <a:off x="6153613" y="5445962"/>
              <a:ext cx="498501" cy="431210"/>
            </a:xfrm>
            <a:prstGeom prst="rect">
              <a:avLst/>
            </a:prstGeom>
            <a:effectLst>
              <a:outerShdw blurRad="63500" dist="63500" dir="2700000" algn="tl" rotWithShape="0">
                <a:prstClr val="black">
                  <a:alpha val="20000"/>
                </a:prstClr>
              </a:outerShdw>
            </a:effectLst>
          </p:spPr>
        </p:pic>
        <p:sp>
          <p:nvSpPr>
            <p:cNvPr id="1237" name="Title 1">
              <a:extLst>
                <a:ext uri="{FF2B5EF4-FFF2-40B4-BE49-F238E27FC236}">
                  <a16:creationId xmlns:a16="http://schemas.microsoft.com/office/drawing/2014/main" id="{8B5B163C-C3AD-CD93-3B8F-7C2D5477162A}"/>
                </a:ext>
              </a:extLst>
            </p:cNvPr>
            <p:cNvSpPr txBox="1">
              <a:spLocks/>
            </p:cNvSpPr>
            <p:nvPr/>
          </p:nvSpPr>
          <p:spPr>
            <a:xfrm>
              <a:off x="6775963" y="5476901"/>
              <a:ext cx="1181285" cy="369332"/>
            </a:xfrm>
            <a:prstGeom prst="rect">
              <a:avLst/>
            </a:prstGeom>
          </p:spPr>
          <p:txBody>
            <a:bodyPr vert="horz" wrap="none" lIns="0" tIns="0" rIns="0" bIns="0" rtlCol="0" anchor="ctr">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400" b="0" i="0" u="none" strike="noStrike" kern="1200" cap="none" spc="0" normalizeH="0" baseline="0" noProof="0" err="1">
                  <a:ln w="3175">
                    <a:noFill/>
                  </a:ln>
                  <a:solidFill>
                    <a:srgbClr val="091F2C"/>
                  </a:solidFill>
                  <a:effectLst/>
                  <a:uLnTx/>
                  <a:uFillTx/>
                  <a:latin typeface="Segoe Sans Text"/>
                  <a:ea typeface="+mn-ea"/>
                  <a:cs typeface="Segoe UI" pitchFamily="34" charset="0"/>
                </a:rPr>
                <a:t>OneLake</a:t>
              </a:r>
              <a:endParaRPr kumimoji="0" lang="en-CA" sz="2400" b="0" i="0" u="none" strike="noStrike" kern="1200" cap="none" spc="0" normalizeH="0" baseline="0" noProof="0">
                <a:ln w="3175">
                  <a:noFill/>
                </a:ln>
                <a:solidFill>
                  <a:srgbClr val="091F2C"/>
                </a:solidFill>
                <a:effectLst/>
                <a:uLnTx/>
                <a:uFillTx/>
                <a:latin typeface="Segoe Sans Text"/>
                <a:ea typeface="+mn-ea"/>
                <a:cs typeface="Segoe UI" pitchFamily="34" charset="0"/>
              </a:endParaRPr>
            </a:p>
          </p:txBody>
        </p:sp>
      </p:grpSp>
      <p:sp>
        <p:nvSpPr>
          <p:cNvPr id="3" name="Rounded Rectangle 2">
            <a:extLst>
              <a:ext uri="{FF2B5EF4-FFF2-40B4-BE49-F238E27FC236}">
                <a16:creationId xmlns:a16="http://schemas.microsoft.com/office/drawing/2014/main" id="{93CB8F8A-DF34-8740-9D1A-DED5B4BB26A4}"/>
              </a:ext>
            </a:extLst>
          </p:cNvPr>
          <p:cNvSpPr/>
          <p:nvPr/>
        </p:nvSpPr>
        <p:spPr bwMode="auto">
          <a:xfrm>
            <a:off x="3233485" y="1307098"/>
            <a:ext cx="5434441" cy="4913788"/>
          </a:xfrm>
          <a:prstGeom prst="roundRect">
            <a:avLst>
              <a:gd name="adj" fmla="val 2045"/>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solidFill>
                  <a:schemeClr val="accent2"/>
                </a:solidFill>
                <a:effectLst/>
                <a:uLnTx/>
                <a:uFillTx/>
                <a:latin typeface="Segoe UI"/>
                <a:ea typeface="Segoe UI" pitchFamily="34" charset="0"/>
                <a:cs typeface="Segoe UI" pitchFamily="34" charset="0"/>
              </a:rPr>
              <a:t>Eventhouse</a:t>
            </a:r>
            <a:endParaRPr kumimoji="0" lang="en-US" sz="1400" b="0" i="0" u="none" strike="noStrike" kern="1200" cap="none" spc="0" normalizeH="0" baseline="0" noProof="0">
              <a:ln>
                <a:noFill/>
              </a:ln>
              <a:solidFill>
                <a:schemeClr val="accent2"/>
              </a:solidFill>
              <a:effectLst/>
              <a:uLnTx/>
              <a:uFillTx/>
              <a:latin typeface="Segoe UI"/>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FAE8C943-9B3A-8AA2-F9D1-6E6B61DF2B3A}"/>
              </a:ext>
            </a:extLst>
          </p:cNvPr>
          <p:cNvSpPr/>
          <p:nvPr/>
        </p:nvSpPr>
        <p:spPr bwMode="auto">
          <a:xfrm>
            <a:off x="4498984" y="1777783"/>
            <a:ext cx="3838075" cy="2711894"/>
          </a:xfrm>
          <a:prstGeom prst="roundRect">
            <a:avLst>
              <a:gd name="adj" fmla="val 6181"/>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accent2"/>
                </a:solidFill>
                <a:effectLst/>
                <a:uLnTx/>
                <a:uFillTx/>
                <a:latin typeface="Segoe UI"/>
                <a:ea typeface="Segoe UI" pitchFamily="34" charset="0"/>
                <a:cs typeface="Segoe UI" pitchFamily="34" charset="0"/>
              </a:rPr>
              <a:t>KQL Database (1… n)</a:t>
            </a:r>
          </a:p>
        </p:txBody>
      </p:sp>
      <p:pic>
        <p:nvPicPr>
          <p:cNvPr id="12" name="Graphic 11" descr="Table with solid fill">
            <a:extLst>
              <a:ext uri="{FF2B5EF4-FFF2-40B4-BE49-F238E27FC236}">
                <a16:creationId xmlns:a16="http://schemas.microsoft.com/office/drawing/2014/main" id="{94A35428-AB8C-5E69-AF45-4F245FBC34C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747914" y="2581637"/>
            <a:ext cx="539571" cy="539571"/>
          </a:xfrm>
          <a:prstGeom prst="rect">
            <a:avLst/>
          </a:prstGeom>
        </p:spPr>
      </p:pic>
      <p:pic>
        <p:nvPicPr>
          <p:cNvPr id="14" name="Graphic 13" descr="Table with solid fill">
            <a:extLst>
              <a:ext uri="{FF2B5EF4-FFF2-40B4-BE49-F238E27FC236}">
                <a16:creationId xmlns:a16="http://schemas.microsoft.com/office/drawing/2014/main" id="{3D1D1035-AAAD-8F7F-4341-E423B1134A4E}"/>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379683" y="2588304"/>
            <a:ext cx="539571" cy="539571"/>
          </a:xfrm>
          <a:prstGeom prst="rect">
            <a:avLst/>
          </a:prstGeom>
        </p:spPr>
      </p:pic>
      <p:pic>
        <p:nvPicPr>
          <p:cNvPr id="15" name="Graphic 14" descr="Table with solid fill">
            <a:extLst>
              <a:ext uri="{FF2B5EF4-FFF2-40B4-BE49-F238E27FC236}">
                <a16:creationId xmlns:a16="http://schemas.microsoft.com/office/drawing/2014/main" id="{9790B7C6-A73C-BC28-75A7-62B1FB9DCF3E}"/>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085702" y="2588304"/>
            <a:ext cx="539571" cy="539571"/>
          </a:xfrm>
          <a:prstGeom prst="rect">
            <a:avLst/>
          </a:prstGeom>
        </p:spPr>
      </p:pic>
      <p:cxnSp>
        <p:nvCxnSpPr>
          <p:cNvPr id="16" name="Straight Arrow Connector 15">
            <a:extLst>
              <a:ext uri="{FF2B5EF4-FFF2-40B4-BE49-F238E27FC236}">
                <a16:creationId xmlns:a16="http://schemas.microsoft.com/office/drawing/2014/main" id="{9D36E769-D8B1-35E3-D7AE-DD379BF38486}"/>
              </a:ext>
            </a:extLst>
          </p:cNvPr>
          <p:cNvCxnSpPr>
            <a:cxnSpLocks/>
            <a:stCxn id="12" idx="3"/>
            <a:endCxn id="15" idx="1"/>
          </p:cNvCxnSpPr>
          <p:nvPr/>
        </p:nvCxnSpPr>
        <p:spPr>
          <a:xfrm>
            <a:off x="5287485" y="2851423"/>
            <a:ext cx="798217" cy="6667"/>
          </a:xfrm>
          <a:prstGeom prst="straightConnector1">
            <a:avLst/>
          </a:prstGeom>
          <a:ln w="6350">
            <a:solidFill>
              <a:schemeClr val="accent2"/>
            </a:solidFill>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21D4D2C-9880-26DC-C09D-7EA3A5A96E58}"/>
              </a:ext>
            </a:extLst>
          </p:cNvPr>
          <p:cNvCxnSpPr>
            <a:cxnSpLocks/>
            <a:stCxn id="15" idx="3"/>
            <a:endCxn id="14" idx="1"/>
          </p:cNvCxnSpPr>
          <p:nvPr/>
        </p:nvCxnSpPr>
        <p:spPr>
          <a:xfrm>
            <a:off x="6625273" y="2858090"/>
            <a:ext cx="754410" cy="0"/>
          </a:xfrm>
          <a:prstGeom prst="straightConnector1">
            <a:avLst/>
          </a:prstGeom>
          <a:ln w="6350">
            <a:solidFill>
              <a:schemeClr val="accent2"/>
            </a:solidFill>
            <a:tailEnd type="triangle"/>
          </a:ln>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4A2FC1BA-AD38-7645-9690-FD23B0D27064}"/>
              </a:ext>
            </a:extLst>
          </p:cNvPr>
          <p:cNvSpPr txBox="1"/>
          <p:nvPr/>
        </p:nvSpPr>
        <p:spPr>
          <a:xfrm>
            <a:off x="5213961" y="2445346"/>
            <a:ext cx="90145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ptos" panose="02110004020202020204"/>
                <a:ea typeface="+mn-ea"/>
                <a:cs typeface="+mn-cs"/>
              </a:rPr>
              <a:t>Update Policies</a:t>
            </a:r>
          </a:p>
        </p:txBody>
      </p:sp>
      <p:pic>
        <p:nvPicPr>
          <p:cNvPr id="42" name="Graphic 41" descr="Table with solid fill">
            <a:extLst>
              <a:ext uri="{FF2B5EF4-FFF2-40B4-BE49-F238E27FC236}">
                <a16:creationId xmlns:a16="http://schemas.microsoft.com/office/drawing/2014/main" id="{548ED83C-1682-E692-6BE9-BB3E310292C6}"/>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759891" y="3825564"/>
            <a:ext cx="539571" cy="539571"/>
          </a:xfrm>
          <a:prstGeom prst="rect">
            <a:avLst/>
          </a:prstGeom>
        </p:spPr>
      </p:pic>
      <p:sp>
        <p:nvSpPr>
          <p:cNvPr id="44" name="TextBox 43">
            <a:extLst>
              <a:ext uri="{FF2B5EF4-FFF2-40B4-BE49-F238E27FC236}">
                <a16:creationId xmlns:a16="http://schemas.microsoft.com/office/drawing/2014/main" id="{56A232E1-A375-E778-714F-1BAC4097CC7F}"/>
              </a:ext>
            </a:extLst>
          </p:cNvPr>
          <p:cNvSpPr txBox="1"/>
          <p:nvPr/>
        </p:nvSpPr>
        <p:spPr>
          <a:xfrm>
            <a:off x="4507337" y="4230823"/>
            <a:ext cx="1061909"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ptos" panose="02110004020202020204"/>
                <a:ea typeface="+mn-ea"/>
                <a:cs typeface="+mn-cs"/>
              </a:rPr>
              <a:t>External Table</a:t>
            </a:r>
          </a:p>
        </p:txBody>
      </p:sp>
      <p:cxnSp>
        <p:nvCxnSpPr>
          <p:cNvPr id="47" name="Connector: Elbow 46">
            <a:extLst>
              <a:ext uri="{FF2B5EF4-FFF2-40B4-BE49-F238E27FC236}">
                <a16:creationId xmlns:a16="http://schemas.microsoft.com/office/drawing/2014/main" id="{566498BF-1153-535A-44F0-29BC8888BE92}"/>
              </a:ext>
            </a:extLst>
          </p:cNvPr>
          <p:cNvCxnSpPr>
            <a:cxnSpLocks/>
            <a:stCxn id="1268" idx="3"/>
            <a:endCxn id="42" idx="1"/>
          </p:cNvCxnSpPr>
          <p:nvPr/>
        </p:nvCxnSpPr>
        <p:spPr>
          <a:xfrm flipV="1">
            <a:off x="2960407" y="4095350"/>
            <a:ext cx="1799484" cy="165744"/>
          </a:xfrm>
          <a:prstGeom prst="bentConnector3">
            <a:avLst>
              <a:gd name="adj1" fmla="val 927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71E2123-55D9-3B0E-83F3-C0CC3F61DF3E}"/>
              </a:ext>
            </a:extLst>
          </p:cNvPr>
          <p:cNvSpPr txBox="1"/>
          <p:nvPr/>
        </p:nvSpPr>
        <p:spPr>
          <a:xfrm>
            <a:off x="3684345" y="3685691"/>
            <a:ext cx="967543"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Accelerated</a:t>
            </a:r>
            <a:r>
              <a:rPr kumimoji="0" lang="en-US" sz="1100" b="0" i="0" u="none" strike="noStrike" kern="1200" cap="none" spc="0" normalizeH="0" noProof="0">
                <a:ln>
                  <a:noFill/>
                </a:ln>
                <a:solidFill>
                  <a:prstClr val="black"/>
                </a:solidFill>
                <a:effectLst/>
                <a:uLnTx/>
                <a:uFillTx/>
                <a:latin typeface="Aptos" panose="02110004020202020204"/>
                <a:ea typeface="+mn-ea"/>
                <a:cs typeface="+mn-cs"/>
              </a:rPr>
              <a:t> </a:t>
            </a: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Shortcut</a:t>
            </a:r>
          </a:p>
        </p:txBody>
      </p:sp>
      <p:pic>
        <p:nvPicPr>
          <p:cNvPr id="72" name="Graphic 71" descr="Table with solid fill">
            <a:extLst>
              <a:ext uri="{FF2B5EF4-FFF2-40B4-BE49-F238E27FC236}">
                <a16:creationId xmlns:a16="http://schemas.microsoft.com/office/drawing/2014/main" id="{1F3C9114-B5A1-CD4E-A1AF-89EE503D87F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797289" y="4900308"/>
            <a:ext cx="539571" cy="539571"/>
          </a:xfrm>
          <a:prstGeom prst="rect">
            <a:avLst/>
          </a:prstGeom>
        </p:spPr>
      </p:pic>
      <p:sp>
        <p:nvSpPr>
          <p:cNvPr id="73" name="TextBox 72">
            <a:extLst>
              <a:ext uri="{FF2B5EF4-FFF2-40B4-BE49-F238E27FC236}">
                <a16:creationId xmlns:a16="http://schemas.microsoft.com/office/drawing/2014/main" id="{9BD20001-9D2F-C378-7001-CA657F290C33}"/>
              </a:ext>
            </a:extLst>
          </p:cNvPr>
          <p:cNvSpPr txBox="1"/>
          <p:nvPr/>
        </p:nvSpPr>
        <p:spPr>
          <a:xfrm>
            <a:off x="4616346" y="5366603"/>
            <a:ext cx="901459"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ptos" panose="02110004020202020204"/>
                <a:ea typeface="+mn-ea"/>
                <a:cs typeface="+mn-cs"/>
              </a:rPr>
              <a:t>Followed Table</a:t>
            </a:r>
          </a:p>
        </p:txBody>
      </p:sp>
      <p:cxnSp>
        <p:nvCxnSpPr>
          <p:cNvPr id="76" name="Connector: Elbow 75">
            <a:extLst>
              <a:ext uri="{FF2B5EF4-FFF2-40B4-BE49-F238E27FC236}">
                <a16:creationId xmlns:a16="http://schemas.microsoft.com/office/drawing/2014/main" id="{7D54F12D-C24F-7C7A-D76F-08137CDDA9CB}"/>
              </a:ext>
            </a:extLst>
          </p:cNvPr>
          <p:cNvCxnSpPr>
            <a:cxnSpLocks/>
            <a:stCxn id="1269" idx="3"/>
            <a:endCxn id="72" idx="1"/>
          </p:cNvCxnSpPr>
          <p:nvPr/>
        </p:nvCxnSpPr>
        <p:spPr>
          <a:xfrm flipV="1">
            <a:off x="2960407" y="5170094"/>
            <a:ext cx="1836882" cy="151704"/>
          </a:xfrm>
          <a:prstGeom prst="bentConnector3">
            <a:avLst>
              <a:gd name="adj1" fmla="val 9085"/>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D88A227D-09E3-B49F-BA0A-7663D692043F}"/>
              </a:ext>
            </a:extLst>
          </p:cNvPr>
          <p:cNvSpPr txBox="1"/>
          <p:nvPr/>
        </p:nvSpPr>
        <p:spPr>
          <a:xfrm>
            <a:off x="3718535" y="4930037"/>
            <a:ext cx="90145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Shortcut</a:t>
            </a:r>
          </a:p>
        </p:txBody>
      </p:sp>
      <p:pic>
        <p:nvPicPr>
          <p:cNvPr id="81" name="Picture 43" descr="Logo, company name&#10;&#10;Description automatically generated">
            <a:extLst>
              <a:ext uri="{FF2B5EF4-FFF2-40B4-BE49-F238E27FC236}">
                <a16:creationId xmlns:a16="http://schemas.microsoft.com/office/drawing/2014/main" id="{F67E8652-131F-8017-B108-42AC05D2DBCF}"/>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749439" y="3983297"/>
            <a:ext cx="366336" cy="317491"/>
          </a:xfrm>
          <a:prstGeom prst="rect">
            <a:avLst/>
          </a:prstGeom>
          <a:noFill/>
          <a:extLst>
            <a:ext uri="{909E8E84-426E-40DD-AFC4-6F175D3DCCD1}">
              <a14:hiddenFill xmlns:a14="http://schemas.microsoft.com/office/drawing/2010/main">
                <a:solidFill>
                  <a:srgbClr val="FFFFFF"/>
                </a:solidFill>
              </a14:hiddenFill>
            </a:ext>
          </a:extLst>
        </p:spPr>
      </p:pic>
      <p:pic>
        <p:nvPicPr>
          <p:cNvPr id="90" name="Graphic 89" descr="Repeat with solid fill">
            <a:extLst>
              <a:ext uri="{FF2B5EF4-FFF2-40B4-BE49-F238E27FC236}">
                <a16:creationId xmlns:a16="http://schemas.microsoft.com/office/drawing/2014/main" id="{8A8E4B15-A143-161C-3744-BDA0E73890A5}"/>
              </a:ext>
            </a:extLst>
          </p:cNvPr>
          <p:cNvPicPr>
            <a:picLocks noChangeAspect="1"/>
          </p:cNvPicPr>
          <p:nvPr/>
        </p:nvPicPr>
        <p:blipFill>
          <a:blip r:embed="rId47" cstate="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7264989" y="2515626"/>
            <a:ext cx="275472" cy="275472"/>
          </a:xfrm>
          <a:prstGeom prst="rect">
            <a:avLst/>
          </a:prstGeom>
        </p:spPr>
      </p:pic>
      <p:pic>
        <p:nvPicPr>
          <p:cNvPr id="103" name="Graphic 102">
            <a:extLst>
              <a:ext uri="{FF2B5EF4-FFF2-40B4-BE49-F238E27FC236}">
                <a16:creationId xmlns:a16="http://schemas.microsoft.com/office/drawing/2014/main" id="{1C3C2EDD-B7EF-5A97-1FDD-F42691FBE95D}"/>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9929879" y="3082876"/>
            <a:ext cx="470366" cy="470366"/>
          </a:xfrm>
          <a:prstGeom prst="rect">
            <a:avLst/>
          </a:prstGeom>
        </p:spPr>
      </p:pic>
      <p:pic>
        <p:nvPicPr>
          <p:cNvPr id="104" name="Graphic 103">
            <a:extLst>
              <a:ext uri="{FF2B5EF4-FFF2-40B4-BE49-F238E27FC236}">
                <a16:creationId xmlns:a16="http://schemas.microsoft.com/office/drawing/2014/main" id="{EB4CB7F9-5F5B-53C0-8870-15DD4DE59F4C}"/>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107833" y="1920087"/>
            <a:ext cx="470366" cy="470366"/>
          </a:xfrm>
          <a:prstGeom prst="rect">
            <a:avLst/>
          </a:prstGeom>
        </p:spPr>
      </p:pic>
      <p:pic>
        <p:nvPicPr>
          <p:cNvPr id="106" name="Graphic 105">
            <a:extLst>
              <a:ext uri="{FF2B5EF4-FFF2-40B4-BE49-F238E27FC236}">
                <a16:creationId xmlns:a16="http://schemas.microsoft.com/office/drawing/2014/main" id="{5C838FB4-8273-7CB6-3532-E7E7EA7EBCC2}"/>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9107833" y="3076614"/>
            <a:ext cx="470366" cy="470366"/>
          </a:xfrm>
          <a:prstGeom prst="rect">
            <a:avLst/>
          </a:prstGeom>
        </p:spPr>
      </p:pic>
      <p:sp>
        <p:nvSpPr>
          <p:cNvPr id="110" name="TextBox 109">
            <a:extLst>
              <a:ext uri="{FF2B5EF4-FFF2-40B4-BE49-F238E27FC236}">
                <a16:creationId xmlns:a16="http://schemas.microsoft.com/office/drawing/2014/main" id="{20555295-2656-D58D-6EB1-AC13D2208421}"/>
              </a:ext>
            </a:extLst>
          </p:cNvPr>
          <p:cNvSpPr txBox="1"/>
          <p:nvPr/>
        </p:nvSpPr>
        <p:spPr>
          <a:xfrm>
            <a:off x="9556487" y="2052137"/>
            <a:ext cx="901459" cy="230832"/>
          </a:xfrm>
          <a:prstGeom prst="rect">
            <a:avLst/>
          </a:prstGeom>
          <a:noFill/>
        </p:spPr>
        <p:txBody>
          <a:bodyPr wrap="square" rtlCol="0">
            <a:spAutoFit/>
          </a:bodyPr>
          <a:lstStyle/>
          <a:p>
            <a:pPr>
              <a:defRPr/>
            </a:pPr>
            <a:r>
              <a:rPr lang="en-US" sz="900">
                <a:latin typeface="Aptos" panose="02110004020202020204"/>
              </a:rPr>
              <a:t>KQL </a:t>
            </a:r>
            <a:r>
              <a:rPr lang="en-US" sz="900" err="1">
                <a:latin typeface="Aptos" panose="02110004020202020204"/>
              </a:rPr>
              <a:t>Queryset</a:t>
            </a:r>
            <a:endParaRPr lang="en-US" sz="900">
              <a:latin typeface="Aptos" panose="02110004020202020204"/>
            </a:endParaRPr>
          </a:p>
        </p:txBody>
      </p:sp>
      <p:sp>
        <p:nvSpPr>
          <p:cNvPr id="111" name="TextBox 110">
            <a:extLst>
              <a:ext uri="{FF2B5EF4-FFF2-40B4-BE49-F238E27FC236}">
                <a16:creationId xmlns:a16="http://schemas.microsoft.com/office/drawing/2014/main" id="{90948C2F-AAEB-61A9-45E5-F37C6020EE43}"/>
              </a:ext>
            </a:extLst>
          </p:cNvPr>
          <p:cNvSpPr txBox="1"/>
          <p:nvPr/>
        </p:nvSpPr>
        <p:spPr>
          <a:xfrm>
            <a:off x="8894419" y="3517152"/>
            <a:ext cx="901459" cy="369332"/>
          </a:xfrm>
          <a:prstGeom prst="rect">
            <a:avLst/>
          </a:prstGeom>
          <a:noFill/>
        </p:spPr>
        <p:txBody>
          <a:bodyPr wrap="square" rtlCol="0">
            <a:spAutoFit/>
          </a:bodyPr>
          <a:lstStyle/>
          <a:p>
            <a:pPr algn="ctr">
              <a:defRPr/>
            </a:pPr>
            <a:r>
              <a:rPr lang="en-US" sz="900">
                <a:latin typeface="Aptos" panose="02110004020202020204"/>
              </a:rPr>
              <a:t>Semantic Model</a:t>
            </a:r>
          </a:p>
        </p:txBody>
      </p:sp>
      <p:sp>
        <p:nvSpPr>
          <p:cNvPr id="112" name="TextBox 111">
            <a:extLst>
              <a:ext uri="{FF2B5EF4-FFF2-40B4-BE49-F238E27FC236}">
                <a16:creationId xmlns:a16="http://schemas.microsoft.com/office/drawing/2014/main" id="{0B39244E-3D77-86D2-00EF-CEA390191681}"/>
              </a:ext>
            </a:extLst>
          </p:cNvPr>
          <p:cNvSpPr txBox="1"/>
          <p:nvPr/>
        </p:nvSpPr>
        <p:spPr>
          <a:xfrm>
            <a:off x="9714332" y="3517152"/>
            <a:ext cx="901459" cy="369332"/>
          </a:xfrm>
          <a:prstGeom prst="rect">
            <a:avLst/>
          </a:prstGeom>
          <a:noFill/>
        </p:spPr>
        <p:txBody>
          <a:bodyPr wrap="square" rtlCol="0">
            <a:spAutoFit/>
          </a:bodyPr>
          <a:lstStyle/>
          <a:p>
            <a:pPr algn="ctr">
              <a:defRPr/>
            </a:pPr>
            <a:r>
              <a:rPr lang="en-US" sz="900">
                <a:latin typeface="Aptos" panose="02110004020202020204"/>
              </a:rPr>
              <a:t>Power BI Report</a:t>
            </a:r>
          </a:p>
        </p:txBody>
      </p:sp>
      <p:sp>
        <p:nvSpPr>
          <p:cNvPr id="1025" name="TextBox 1024">
            <a:extLst>
              <a:ext uri="{FF2B5EF4-FFF2-40B4-BE49-F238E27FC236}">
                <a16:creationId xmlns:a16="http://schemas.microsoft.com/office/drawing/2014/main" id="{1B128BCE-99F5-B9D9-DAF1-0F573541639E}"/>
              </a:ext>
            </a:extLst>
          </p:cNvPr>
          <p:cNvSpPr txBox="1"/>
          <p:nvPr/>
        </p:nvSpPr>
        <p:spPr>
          <a:xfrm>
            <a:off x="4566971" y="3022625"/>
            <a:ext cx="879015"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ptos" panose="02110004020202020204"/>
                <a:ea typeface="+mn-ea"/>
                <a:cs typeface="+mn-cs"/>
              </a:rPr>
              <a:t>Native Table</a:t>
            </a:r>
          </a:p>
        </p:txBody>
      </p:sp>
      <p:sp>
        <p:nvSpPr>
          <p:cNvPr id="1027" name="TextBox 1026">
            <a:extLst>
              <a:ext uri="{FF2B5EF4-FFF2-40B4-BE49-F238E27FC236}">
                <a16:creationId xmlns:a16="http://schemas.microsoft.com/office/drawing/2014/main" id="{798AF76D-03CA-F282-820B-925C262FB7F0}"/>
              </a:ext>
            </a:extLst>
          </p:cNvPr>
          <p:cNvSpPr txBox="1"/>
          <p:nvPr/>
        </p:nvSpPr>
        <p:spPr>
          <a:xfrm>
            <a:off x="5915978" y="3022625"/>
            <a:ext cx="879015"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ptos" panose="02110004020202020204"/>
                <a:ea typeface="+mn-ea"/>
                <a:cs typeface="+mn-cs"/>
              </a:rPr>
              <a:t>Native Table</a:t>
            </a:r>
          </a:p>
        </p:txBody>
      </p:sp>
      <p:sp>
        <p:nvSpPr>
          <p:cNvPr id="1028" name="TextBox 1027">
            <a:extLst>
              <a:ext uri="{FF2B5EF4-FFF2-40B4-BE49-F238E27FC236}">
                <a16:creationId xmlns:a16="http://schemas.microsoft.com/office/drawing/2014/main" id="{32C56697-7A3A-DFF0-5CE6-03FBDEE6C289}"/>
              </a:ext>
            </a:extLst>
          </p:cNvPr>
          <p:cNvSpPr txBox="1"/>
          <p:nvPr/>
        </p:nvSpPr>
        <p:spPr>
          <a:xfrm>
            <a:off x="7158106" y="3022625"/>
            <a:ext cx="982721"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ptos" panose="02110004020202020204"/>
                <a:ea typeface="+mn-ea"/>
                <a:cs typeface="+mn-cs"/>
              </a:rPr>
              <a:t>Materialized View</a:t>
            </a:r>
          </a:p>
        </p:txBody>
      </p:sp>
      <p:cxnSp>
        <p:nvCxnSpPr>
          <p:cNvPr id="1031" name="Connector: Elbow 1030">
            <a:extLst>
              <a:ext uri="{FF2B5EF4-FFF2-40B4-BE49-F238E27FC236}">
                <a16:creationId xmlns:a16="http://schemas.microsoft.com/office/drawing/2014/main" id="{0EB7EC7C-8457-15BA-D88A-FB23DB82E715}"/>
              </a:ext>
            </a:extLst>
          </p:cNvPr>
          <p:cNvCxnSpPr>
            <a:cxnSpLocks/>
            <a:stCxn id="1239" idx="3"/>
            <a:endCxn id="12" idx="1"/>
          </p:cNvCxnSpPr>
          <p:nvPr/>
        </p:nvCxnSpPr>
        <p:spPr>
          <a:xfrm>
            <a:off x="2960407" y="2545043"/>
            <a:ext cx="1787507" cy="306380"/>
          </a:xfrm>
          <a:prstGeom prst="bentConnector3">
            <a:avLst>
              <a:gd name="adj1" fmla="val 9356"/>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2" name="TextBox 1031">
            <a:extLst>
              <a:ext uri="{FF2B5EF4-FFF2-40B4-BE49-F238E27FC236}">
                <a16:creationId xmlns:a16="http://schemas.microsoft.com/office/drawing/2014/main" id="{D4E1C56E-A8F9-C55E-E77D-234A09CC55C5}"/>
              </a:ext>
            </a:extLst>
          </p:cNvPr>
          <p:cNvSpPr txBox="1"/>
          <p:nvPr/>
        </p:nvSpPr>
        <p:spPr>
          <a:xfrm>
            <a:off x="3701953" y="2604390"/>
            <a:ext cx="90145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prstClr val="black"/>
                </a:solidFill>
                <a:latin typeface="Aptos" panose="02110004020202020204"/>
              </a:rPr>
              <a:t>Ingestion</a:t>
            </a:r>
            <a:endParaRPr kumimoji="0" lang="en-US" sz="11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40" name="TextBox 1039">
            <a:extLst>
              <a:ext uri="{FF2B5EF4-FFF2-40B4-BE49-F238E27FC236}">
                <a16:creationId xmlns:a16="http://schemas.microsoft.com/office/drawing/2014/main" id="{4CB95E41-2CFB-3702-937A-1948E1166104}"/>
              </a:ext>
            </a:extLst>
          </p:cNvPr>
          <p:cNvSpPr txBox="1"/>
          <p:nvPr/>
        </p:nvSpPr>
        <p:spPr>
          <a:xfrm>
            <a:off x="1020700" y="3499127"/>
            <a:ext cx="1823814" cy="169277"/>
          </a:xfrm>
          <a:prstGeom prst="rect">
            <a:avLst/>
          </a:prstGeom>
          <a:noFill/>
        </p:spPr>
        <p:txBody>
          <a:bodyPr wrap="square" lIns="0" tIns="0" rIns="0" bIns="0" rtlCol="0">
            <a:spAutoFit/>
          </a:bodyPr>
          <a:lstStyle/>
          <a:p>
            <a:pPr algn="ctr"/>
            <a:r>
              <a:rPr lang="en-US" sz="1100"/>
              <a:t>SDKs &amp; Logging Frameworks</a:t>
            </a:r>
          </a:p>
        </p:txBody>
      </p:sp>
      <p:pic>
        <p:nvPicPr>
          <p:cNvPr id="1049" name="Graphic 1048">
            <a:extLst>
              <a:ext uri="{FF2B5EF4-FFF2-40B4-BE49-F238E27FC236}">
                <a16:creationId xmlns:a16="http://schemas.microsoft.com/office/drawing/2014/main" id="{8B55BF69-0008-F17B-323B-07DC6931AC7E}"/>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9117795" y="3948374"/>
            <a:ext cx="450443" cy="450443"/>
          </a:xfrm>
          <a:prstGeom prst="rect">
            <a:avLst/>
          </a:prstGeom>
        </p:spPr>
      </p:pic>
      <p:sp>
        <p:nvSpPr>
          <p:cNvPr id="1050" name="TextBox 1049">
            <a:extLst>
              <a:ext uri="{FF2B5EF4-FFF2-40B4-BE49-F238E27FC236}">
                <a16:creationId xmlns:a16="http://schemas.microsoft.com/office/drawing/2014/main" id="{9A324BCF-24A0-84FE-CE66-7AEC0EDBF634}"/>
              </a:ext>
            </a:extLst>
          </p:cNvPr>
          <p:cNvSpPr txBox="1"/>
          <p:nvPr/>
        </p:nvSpPr>
        <p:spPr>
          <a:xfrm>
            <a:off x="9556487" y="4032948"/>
            <a:ext cx="1602507" cy="230832"/>
          </a:xfrm>
          <a:prstGeom prst="rect">
            <a:avLst/>
          </a:prstGeom>
          <a:noFill/>
        </p:spPr>
        <p:txBody>
          <a:bodyPr wrap="square" rtlCol="0">
            <a:spAutoFit/>
          </a:bodyPr>
          <a:lstStyle/>
          <a:p>
            <a:pPr>
              <a:defRPr/>
            </a:pPr>
            <a:r>
              <a:rPr lang="en-US" sz="900">
                <a:latin typeface="Aptos" panose="02110004020202020204"/>
              </a:rPr>
              <a:t>Python + Spark Notebook</a:t>
            </a:r>
          </a:p>
        </p:txBody>
      </p:sp>
      <p:sp>
        <p:nvSpPr>
          <p:cNvPr id="4" name="TextBox 3">
            <a:extLst>
              <a:ext uri="{FF2B5EF4-FFF2-40B4-BE49-F238E27FC236}">
                <a16:creationId xmlns:a16="http://schemas.microsoft.com/office/drawing/2014/main" id="{59D810DD-3502-138B-A8C8-58C59759566D}"/>
              </a:ext>
            </a:extLst>
          </p:cNvPr>
          <p:cNvSpPr txBox="1"/>
          <p:nvPr/>
        </p:nvSpPr>
        <p:spPr>
          <a:xfrm>
            <a:off x="9556487" y="2636709"/>
            <a:ext cx="1326129" cy="230832"/>
          </a:xfrm>
          <a:prstGeom prst="rect">
            <a:avLst/>
          </a:prstGeom>
          <a:noFill/>
        </p:spPr>
        <p:txBody>
          <a:bodyPr wrap="squar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a:latin typeface="Aptos" panose="02110004020202020204"/>
              </a:rPr>
              <a:t>Real-Time</a:t>
            </a:r>
            <a:r>
              <a:rPr kumimoji="0" lang="en-US" sz="900" b="0" i="0" u="none" strike="noStrike" kern="1200" cap="none" spc="0" normalizeH="0" baseline="0" noProof="0">
                <a:ln>
                  <a:noFill/>
                </a:ln>
                <a:effectLst/>
                <a:uLnTx/>
                <a:uFillTx/>
                <a:latin typeface="Aptos" panose="02110004020202020204"/>
                <a:ea typeface="+mn-ea"/>
                <a:cs typeface="+mn-cs"/>
              </a:rPr>
              <a:t> Dashboard</a:t>
            </a:r>
          </a:p>
        </p:txBody>
      </p:sp>
      <p:pic>
        <p:nvPicPr>
          <p:cNvPr id="6" name="Graphic 5">
            <a:extLst>
              <a:ext uri="{FF2B5EF4-FFF2-40B4-BE49-F238E27FC236}">
                <a16:creationId xmlns:a16="http://schemas.microsoft.com/office/drawing/2014/main" id="{0B7951B9-8D98-F9F3-A466-591F44C1EA0D}"/>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9107833" y="2485797"/>
            <a:ext cx="470366" cy="470366"/>
          </a:xfrm>
          <a:prstGeom prst="rect">
            <a:avLst/>
          </a:prstGeom>
        </p:spPr>
      </p:pic>
      <p:sp>
        <p:nvSpPr>
          <p:cNvPr id="10" name="Rounded Rectangle 9">
            <a:extLst>
              <a:ext uri="{FF2B5EF4-FFF2-40B4-BE49-F238E27FC236}">
                <a16:creationId xmlns:a16="http://schemas.microsoft.com/office/drawing/2014/main" id="{B5244388-CBDD-1EF8-BC43-5FAE3146A0F1}"/>
              </a:ext>
            </a:extLst>
          </p:cNvPr>
          <p:cNvSpPr/>
          <p:nvPr/>
        </p:nvSpPr>
        <p:spPr bwMode="auto">
          <a:xfrm>
            <a:off x="4500836" y="4686185"/>
            <a:ext cx="3838075" cy="1208211"/>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2B4"/>
                </a:solidFill>
                <a:effectLst/>
                <a:uLnTx/>
                <a:uFillTx/>
                <a:latin typeface="Segoe UI"/>
                <a:ea typeface="Segoe UI" pitchFamily="34" charset="0"/>
                <a:cs typeface="Segoe UI" pitchFamily="34" charset="0"/>
              </a:rPr>
              <a:t>KQL Database (1… n)</a:t>
            </a:r>
          </a:p>
        </p:txBody>
      </p:sp>
      <p:grpSp>
        <p:nvGrpSpPr>
          <p:cNvPr id="1273" name="Group 1272">
            <a:extLst>
              <a:ext uri="{FF2B5EF4-FFF2-40B4-BE49-F238E27FC236}">
                <a16:creationId xmlns:a16="http://schemas.microsoft.com/office/drawing/2014/main" id="{A2165544-7842-F2D5-A2DA-FE805F9E8276}"/>
              </a:ext>
            </a:extLst>
          </p:cNvPr>
          <p:cNvGrpSpPr/>
          <p:nvPr/>
        </p:nvGrpSpPr>
        <p:grpSpPr>
          <a:xfrm>
            <a:off x="1251509" y="4869689"/>
            <a:ext cx="1362196" cy="496914"/>
            <a:chOff x="1227638" y="5090606"/>
            <a:chExt cx="1362196" cy="496914"/>
          </a:xfrm>
        </p:grpSpPr>
        <p:pic>
          <p:nvPicPr>
            <p:cNvPr id="74" name="Picture 73" descr="ADX logo">
              <a:extLst>
                <a:ext uri="{FF2B5EF4-FFF2-40B4-BE49-F238E27FC236}">
                  <a16:creationId xmlns:a16="http://schemas.microsoft.com/office/drawing/2014/main" id="{CA5FE308-81BF-C8E0-8AD5-A9E2364D85A8}"/>
                </a:ext>
              </a:extLst>
            </p:cNvPr>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1227638" y="5165715"/>
              <a:ext cx="623672" cy="327428"/>
            </a:xfrm>
            <a:prstGeom prst="rect">
              <a:avLst/>
            </a:prstGeom>
          </p:spPr>
        </p:pic>
        <p:pic>
          <p:nvPicPr>
            <p:cNvPr id="28" name="Picture 27" descr="A white square with blue arrow and a blue arrow pointing to the top&#10;&#10;AI-generated content may be incorrect.">
              <a:extLst>
                <a:ext uri="{FF2B5EF4-FFF2-40B4-BE49-F238E27FC236}">
                  <a16:creationId xmlns:a16="http://schemas.microsoft.com/office/drawing/2014/main" id="{3C21110D-8E09-D125-9D29-99A8E74E7492}"/>
                </a:ext>
              </a:extLst>
            </p:cNvPr>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2092918" y="5090606"/>
              <a:ext cx="496916" cy="496914"/>
            </a:xfrm>
            <a:prstGeom prst="rect">
              <a:avLst/>
            </a:prstGeom>
          </p:spPr>
        </p:pic>
      </p:grpSp>
      <p:grpSp>
        <p:nvGrpSpPr>
          <p:cNvPr id="1272" name="Group 1271">
            <a:extLst>
              <a:ext uri="{FF2B5EF4-FFF2-40B4-BE49-F238E27FC236}">
                <a16:creationId xmlns:a16="http://schemas.microsoft.com/office/drawing/2014/main" id="{02C9FDBE-E67D-BC04-9A58-A9EAABABB0F8}"/>
              </a:ext>
            </a:extLst>
          </p:cNvPr>
          <p:cNvGrpSpPr/>
          <p:nvPr/>
        </p:nvGrpSpPr>
        <p:grpSpPr>
          <a:xfrm>
            <a:off x="1048758" y="1372163"/>
            <a:ext cx="1768341" cy="2119840"/>
            <a:chOff x="790845" y="1635187"/>
            <a:chExt cx="1768341" cy="2119840"/>
          </a:xfrm>
        </p:grpSpPr>
        <p:pic>
          <p:nvPicPr>
            <p:cNvPr id="1033" name="Graphic 1032">
              <a:extLst>
                <a:ext uri="{FF2B5EF4-FFF2-40B4-BE49-F238E27FC236}">
                  <a16:creationId xmlns:a16="http://schemas.microsoft.com/office/drawing/2014/main" id="{0BD28D9E-E49A-F785-1FA4-65D9A639640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8192" y="1696861"/>
              <a:ext cx="261104" cy="261104"/>
            </a:xfrm>
            <a:prstGeom prst="rect">
              <a:avLst/>
            </a:prstGeom>
          </p:spPr>
        </p:pic>
        <p:pic>
          <p:nvPicPr>
            <p:cNvPr id="1034" name="Graphic 1033">
              <a:extLst>
                <a:ext uri="{FF2B5EF4-FFF2-40B4-BE49-F238E27FC236}">
                  <a16:creationId xmlns:a16="http://schemas.microsoft.com/office/drawing/2014/main" id="{A2FA0110-93D4-98B4-2B1F-BF9541F15E5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1307212" y="1685911"/>
              <a:ext cx="261104" cy="261104"/>
            </a:xfrm>
            <a:prstGeom prst="rect">
              <a:avLst/>
            </a:prstGeom>
          </p:spPr>
        </p:pic>
        <p:pic>
          <p:nvPicPr>
            <p:cNvPr id="1035" name="Graphic 1034">
              <a:extLst>
                <a:ext uri="{FF2B5EF4-FFF2-40B4-BE49-F238E27FC236}">
                  <a16:creationId xmlns:a16="http://schemas.microsoft.com/office/drawing/2014/main" id="{BA6DCF32-7292-54D6-E5D5-F1700A386257}"/>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987150" y="2019138"/>
              <a:ext cx="417766" cy="417766"/>
            </a:xfrm>
            <a:prstGeom prst="rect">
              <a:avLst/>
            </a:prstGeom>
          </p:spPr>
        </p:pic>
        <p:pic>
          <p:nvPicPr>
            <p:cNvPr id="1036" name="Graphic 1035">
              <a:extLst>
                <a:ext uri="{FF2B5EF4-FFF2-40B4-BE49-F238E27FC236}">
                  <a16:creationId xmlns:a16="http://schemas.microsoft.com/office/drawing/2014/main" id="{4B4E6BB5-D25C-E885-11DE-EB4948ED98A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1427163" y="2019138"/>
              <a:ext cx="417766" cy="417766"/>
            </a:xfrm>
            <a:prstGeom prst="rect">
              <a:avLst/>
            </a:prstGeom>
          </p:spPr>
        </p:pic>
        <p:pic>
          <p:nvPicPr>
            <p:cNvPr id="1037" name="Graphic 1036">
              <a:extLst>
                <a:ext uri="{FF2B5EF4-FFF2-40B4-BE49-F238E27FC236}">
                  <a16:creationId xmlns:a16="http://schemas.microsoft.com/office/drawing/2014/main" id="{84752676-61E6-E78F-6197-7E4826E83E3F}"/>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2113025" y="1685911"/>
              <a:ext cx="300961" cy="300961"/>
            </a:xfrm>
            <a:prstGeom prst="rect">
              <a:avLst/>
            </a:prstGeom>
          </p:spPr>
        </p:pic>
        <p:pic>
          <p:nvPicPr>
            <p:cNvPr id="1038" name="Picture 34" descr="Power Automate - Microsoft Community Hub">
              <a:extLst>
                <a:ext uri="{FF2B5EF4-FFF2-40B4-BE49-F238E27FC236}">
                  <a16:creationId xmlns:a16="http://schemas.microsoft.com/office/drawing/2014/main" id="{336F3725-FC28-149D-7715-A5264C707511}"/>
                </a:ext>
              </a:extLst>
            </p:cNvPr>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1659337" y="1635187"/>
              <a:ext cx="395175" cy="395175"/>
            </a:xfrm>
            <a:prstGeom prst="rect">
              <a:avLst/>
            </a:prstGeom>
            <a:noFill/>
            <a:extLst>
              <a:ext uri="{909E8E84-426E-40DD-AFC4-6F175D3DCCD1}">
                <a14:hiddenFill xmlns:a14="http://schemas.microsoft.com/office/drawing/2010/main">
                  <a:solidFill>
                    <a:srgbClr val="FFFFFF"/>
                  </a:solidFill>
                </a14:hiddenFill>
              </a:ext>
            </a:extLst>
          </p:spPr>
        </p:pic>
        <p:pic>
          <p:nvPicPr>
            <p:cNvPr id="1039" name="Graphic 1038">
              <a:extLst>
                <a:ext uri="{FF2B5EF4-FFF2-40B4-BE49-F238E27FC236}">
                  <a16:creationId xmlns:a16="http://schemas.microsoft.com/office/drawing/2014/main" id="{E6C52A1C-3A25-7EC8-41E0-40649013F1DF}"/>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1833361" y="2034974"/>
              <a:ext cx="401930" cy="401930"/>
            </a:xfrm>
            <a:prstGeom prst="rect">
              <a:avLst/>
            </a:prstGeom>
          </p:spPr>
        </p:pic>
        <p:pic>
          <p:nvPicPr>
            <p:cNvPr id="51" name="Picture 2">
              <a:extLst>
                <a:ext uri="{FF2B5EF4-FFF2-40B4-BE49-F238E27FC236}">
                  <a16:creationId xmlns:a16="http://schemas.microsoft.com/office/drawing/2014/main" id="{AF554CA7-B569-D3B0-035D-D04202E30042}"/>
                </a:ext>
              </a:extLst>
            </p:cNvPr>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790845" y="2984708"/>
              <a:ext cx="308519" cy="12744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Install Fluent Bit on Linux | Snap Store">
              <a:extLst>
                <a:ext uri="{FF2B5EF4-FFF2-40B4-BE49-F238E27FC236}">
                  <a16:creationId xmlns:a16="http://schemas.microsoft.com/office/drawing/2014/main" id="{7BE84B8B-8F1D-6BCB-F1EA-EBA01455F16A}"/>
                </a:ext>
              </a:extLst>
            </p:cNvPr>
            <p:cNvPicPr>
              <a:picLocks noChangeAspect="1" noChangeArrowheads="1"/>
            </p:cNvPicPr>
            <p:nvPr/>
          </p:nvPicPr>
          <p:blipFill>
            <a:blip r:embed="rId73" cstate="print">
              <a:extLst>
                <a:ext uri="{28A0092B-C50C-407E-A947-70E740481C1C}">
                  <a14:useLocalDpi xmlns:a14="http://schemas.microsoft.com/office/drawing/2010/main" val="0"/>
                </a:ext>
              </a:extLst>
            </a:blip>
            <a:srcRect/>
            <a:stretch>
              <a:fillRect/>
            </a:stretch>
          </p:blipFill>
          <p:spPr bwMode="auto">
            <a:xfrm>
              <a:off x="1503261" y="2927113"/>
              <a:ext cx="249975" cy="182169"/>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a:extLst>
                <a:ext uri="{FF2B5EF4-FFF2-40B4-BE49-F238E27FC236}">
                  <a16:creationId xmlns:a16="http://schemas.microsoft.com/office/drawing/2014/main" id="{46173AB2-80A9-84A2-C43A-B891496055C9}"/>
                </a:ext>
              </a:extLst>
            </p:cNvPr>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a:off x="1204446" y="2990655"/>
              <a:ext cx="242868" cy="11900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Logstash - Coralogix">
              <a:extLst>
                <a:ext uri="{FF2B5EF4-FFF2-40B4-BE49-F238E27FC236}">
                  <a16:creationId xmlns:a16="http://schemas.microsoft.com/office/drawing/2014/main" id="{C5FF5F19-5109-92C3-C88E-9A2149E4BEA3}"/>
                </a:ext>
              </a:extLst>
            </p:cNvPr>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1839984" y="2897501"/>
              <a:ext cx="259047" cy="25904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2" descr="OpenTelemetry">
              <a:extLst>
                <a:ext uri="{FF2B5EF4-FFF2-40B4-BE49-F238E27FC236}">
                  <a16:creationId xmlns:a16="http://schemas.microsoft.com/office/drawing/2014/main" id="{4D6F09B3-60A7-2ED3-43AD-9B11AE460829}"/>
                </a:ext>
              </a:extLst>
            </p:cNvPr>
            <p:cNvPicPr>
              <a:picLocks noChangeAspect="1" noChangeArrowheads="1"/>
            </p:cNvPicPr>
            <p:nvPr/>
          </p:nvPicPr>
          <p:blipFill>
            <a:blip r:embed="rId76" cstate="print">
              <a:extLst>
                <a:ext uri="{28A0092B-C50C-407E-A947-70E740481C1C}">
                  <a14:useLocalDpi xmlns:a14="http://schemas.microsoft.com/office/drawing/2010/main" val="0"/>
                </a:ext>
              </a:extLst>
            </a:blip>
            <a:srcRect/>
            <a:stretch>
              <a:fillRect/>
            </a:stretch>
          </p:blipFill>
          <p:spPr bwMode="auto">
            <a:xfrm>
              <a:off x="2167018" y="2924196"/>
              <a:ext cx="392168" cy="20532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6" descr="Increasing Data Utilization with LogStream Platform | Cribl">
              <a:extLst>
                <a:ext uri="{FF2B5EF4-FFF2-40B4-BE49-F238E27FC236}">
                  <a16:creationId xmlns:a16="http://schemas.microsoft.com/office/drawing/2014/main" id="{DC50DE66-4CC4-56A9-267D-15E5777312C4}"/>
                </a:ext>
              </a:extLst>
            </p:cNvPr>
            <p:cNvPicPr>
              <a:picLocks noChangeAspect="1" noChangeArrowheads="1"/>
            </p:cNvPicPr>
            <p:nvPr/>
          </p:nvPicPr>
          <p:blipFill>
            <a:blip r:embed="rId77" cstate="print">
              <a:extLst>
                <a:ext uri="{28A0092B-C50C-407E-A947-70E740481C1C}">
                  <a14:useLocalDpi xmlns:a14="http://schemas.microsoft.com/office/drawing/2010/main" val="0"/>
                </a:ext>
              </a:extLst>
            </a:blip>
            <a:srcRect/>
            <a:stretch>
              <a:fillRect/>
            </a:stretch>
          </p:blipFill>
          <p:spPr bwMode="auto">
            <a:xfrm>
              <a:off x="1008049" y="3313413"/>
              <a:ext cx="348166" cy="9180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8" descr="SQL Server Care - Monitoring - dbnauts.io - SQL Server ...">
              <a:extLst>
                <a:ext uri="{FF2B5EF4-FFF2-40B4-BE49-F238E27FC236}">
                  <a16:creationId xmlns:a16="http://schemas.microsoft.com/office/drawing/2014/main" id="{8DFB91C0-3EDE-1F7D-FB9D-70DC5164EF75}"/>
                </a:ext>
              </a:extLst>
            </p:cNvPr>
            <p:cNvPicPr>
              <a:picLocks noChangeAspect="1" noChangeArrowheads="1"/>
            </p:cNvPicPr>
            <p:nvPr/>
          </p:nvPicPr>
          <p:blipFill>
            <a:blip r:embed="rId78" cstate="print">
              <a:extLst>
                <a:ext uri="{28A0092B-C50C-407E-A947-70E740481C1C}">
                  <a14:useLocalDpi xmlns:a14="http://schemas.microsoft.com/office/drawing/2010/main" val="0"/>
                </a:ext>
              </a:extLst>
            </a:blip>
            <a:srcRect/>
            <a:stretch>
              <a:fillRect/>
            </a:stretch>
          </p:blipFill>
          <p:spPr bwMode="auto">
            <a:xfrm>
              <a:off x="1852290" y="3330937"/>
              <a:ext cx="376734" cy="8407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0">
              <a:extLst>
                <a:ext uri="{FF2B5EF4-FFF2-40B4-BE49-F238E27FC236}">
                  <a16:creationId xmlns:a16="http://schemas.microsoft.com/office/drawing/2014/main" id="{2C884BF5-5D4B-EF0C-20FE-D6036EF96A8B}"/>
                </a:ext>
              </a:extLst>
            </p:cNvPr>
            <p:cNvPicPr>
              <a:picLocks noChangeAspect="1" noChangeArrowheads="1"/>
            </p:cNvPicPr>
            <p:nvPr/>
          </p:nvPicPr>
          <p:blipFill>
            <a:blip r:embed="rId79" cstate="print">
              <a:extLst>
                <a:ext uri="{28A0092B-C50C-407E-A947-70E740481C1C}">
                  <a14:useLocalDpi xmlns:a14="http://schemas.microsoft.com/office/drawing/2010/main" val="0"/>
                </a:ext>
              </a:extLst>
            </a:blip>
            <a:srcRect/>
            <a:stretch>
              <a:fillRect/>
            </a:stretch>
          </p:blipFill>
          <p:spPr bwMode="auto">
            <a:xfrm>
              <a:off x="1424621" y="3319927"/>
              <a:ext cx="349669" cy="105778"/>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93B8B5AA-20E5-1EDA-29A7-E4EBD3FED14B}"/>
                </a:ext>
              </a:extLst>
            </p:cNvPr>
            <p:cNvSpPr txBox="1"/>
            <p:nvPr/>
          </p:nvSpPr>
          <p:spPr>
            <a:xfrm>
              <a:off x="914700" y="3493417"/>
              <a:ext cx="71343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Serilog</a:t>
              </a:r>
            </a:p>
          </p:txBody>
        </p:sp>
        <p:sp>
          <p:nvSpPr>
            <p:cNvPr id="61" name="TextBox 60">
              <a:extLst>
                <a:ext uri="{FF2B5EF4-FFF2-40B4-BE49-F238E27FC236}">
                  <a16:creationId xmlns:a16="http://schemas.microsoft.com/office/drawing/2014/main" id="{E7FB059F-A6CE-4A26-51AF-E045AC2A4B7B}"/>
                </a:ext>
              </a:extLst>
            </p:cNvPr>
            <p:cNvSpPr txBox="1"/>
            <p:nvPr/>
          </p:nvSpPr>
          <p:spPr>
            <a:xfrm>
              <a:off x="1572767" y="3493417"/>
              <a:ext cx="71343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Nlog</a:t>
              </a:r>
            </a:p>
          </p:txBody>
        </p:sp>
        <p:pic>
          <p:nvPicPr>
            <p:cNvPr id="62" name="Picture 24" descr="Microsoft .NET — Wikipédia">
              <a:extLst>
                <a:ext uri="{FF2B5EF4-FFF2-40B4-BE49-F238E27FC236}">
                  <a16:creationId xmlns:a16="http://schemas.microsoft.com/office/drawing/2014/main" id="{D7FBECDA-5B0D-3094-5C8A-A356F5DAFC81}"/>
                </a:ext>
              </a:extLst>
            </p:cNvPr>
            <p:cNvPicPr>
              <a:picLocks noChangeAspect="1" noChangeArrowheads="1"/>
            </p:cNvPicPr>
            <p:nvPr/>
          </p:nvPicPr>
          <p:blipFill>
            <a:blip r:embed="rId80" cstate="print">
              <a:extLst>
                <a:ext uri="{28A0092B-C50C-407E-A947-70E740481C1C}">
                  <a14:useLocalDpi xmlns:a14="http://schemas.microsoft.com/office/drawing/2010/main" val="0"/>
                </a:ext>
              </a:extLst>
            </a:blip>
            <a:srcRect/>
            <a:stretch>
              <a:fillRect/>
            </a:stretch>
          </p:blipFill>
          <p:spPr bwMode="auto">
            <a:xfrm>
              <a:off x="941520" y="2556979"/>
              <a:ext cx="189379" cy="18937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6">
              <a:extLst>
                <a:ext uri="{FF2B5EF4-FFF2-40B4-BE49-F238E27FC236}">
                  <a16:creationId xmlns:a16="http://schemas.microsoft.com/office/drawing/2014/main" id="{FA32D779-EF6C-5D99-7741-3459753C4330}"/>
                </a:ext>
              </a:extLst>
            </p:cNvPr>
            <p:cNvPicPr>
              <a:picLocks noChangeAspect="1" noChangeArrowheads="1"/>
            </p:cNvPicPr>
            <p:nvPr/>
          </p:nvPicPr>
          <p:blipFill>
            <a:blip r:embed="rId81" cstate="print">
              <a:extLst>
                <a:ext uri="{28A0092B-C50C-407E-A947-70E740481C1C}">
                  <a14:useLocalDpi xmlns:a14="http://schemas.microsoft.com/office/drawing/2010/main" val="0"/>
                </a:ext>
              </a:extLst>
            </a:blip>
            <a:srcRect/>
            <a:stretch>
              <a:fillRect/>
            </a:stretch>
          </p:blipFill>
          <p:spPr bwMode="auto">
            <a:xfrm>
              <a:off x="1229310" y="2491923"/>
              <a:ext cx="170348" cy="317200"/>
            </a:xfrm>
            <a:prstGeom prst="rect">
              <a:avLst/>
            </a:prstGeom>
            <a:noFill/>
            <a:extLst>
              <a:ext uri="{909E8E84-426E-40DD-AFC4-6F175D3DCCD1}">
                <a14:hiddenFill xmlns:a14="http://schemas.microsoft.com/office/drawing/2010/main">
                  <a:solidFill>
                    <a:srgbClr val="FFFFFF"/>
                  </a:solidFill>
                </a14:hiddenFill>
              </a:ext>
            </a:extLst>
          </p:spPr>
        </p:pic>
        <p:pic>
          <p:nvPicPr>
            <p:cNvPr id="64" name="Graphic 63">
              <a:extLst>
                <a:ext uri="{FF2B5EF4-FFF2-40B4-BE49-F238E27FC236}">
                  <a16:creationId xmlns:a16="http://schemas.microsoft.com/office/drawing/2014/main" id="{5AE68ED0-53FA-08AA-A2FA-79C9E33BD776}"/>
                </a:ext>
              </a:extLst>
            </p:cNvPr>
            <p:cNvPicPr>
              <a:picLocks noChangeAspect="1"/>
            </p:cNvPicPr>
            <p:nvPr/>
          </p:nvPicPr>
          <p:blipFill>
            <a:blip r:embed="rId82" cstate="print">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1463196" y="2602826"/>
              <a:ext cx="265162" cy="132582"/>
            </a:xfrm>
            <a:prstGeom prst="rect">
              <a:avLst/>
            </a:prstGeom>
          </p:spPr>
        </p:pic>
        <p:pic>
          <p:nvPicPr>
            <p:cNvPr id="66" name="Picture 30">
              <a:extLst>
                <a:ext uri="{FF2B5EF4-FFF2-40B4-BE49-F238E27FC236}">
                  <a16:creationId xmlns:a16="http://schemas.microsoft.com/office/drawing/2014/main" id="{8FF1754C-5600-2FF1-975D-31C44CFA56D4}"/>
                </a:ext>
              </a:extLst>
            </p:cNvPr>
            <p:cNvPicPr>
              <a:picLocks noChangeAspect="1" noChangeArrowheads="1"/>
            </p:cNvPicPr>
            <p:nvPr/>
          </p:nvPicPr>
          <p:blipFill>
            <a:blip r:embed="rId84" cstate="print">
              <a:extLst>
                <a:ext uri="{28A0092B-C50C-407E-A947-70E740481C1C}">
                  <a14:useLocalDpi xmlns:a14="http://schemas.microsoft.com/office/drawing/2010/main" val="0"/>
                </a:ext>
              </a:extLst>
            </a:blip>
            <a:srcRect/>
            <a:stretch>
              <a:fillRect/>
            </a:stretch>
          </p:blipFill>
          <p:spPr bwMode="auto">
            <a:xfrm>
              <a:off x="1843198" y="2568516"/>
              <a:ext cx="185686" cy="203492"/>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32" descr="Node.js&quot; Icon - Download for free – Iconduck">
              <a:extLst>
                <a:ext uri="{FF2B5EF4-FFF2-40B4-BE49-F238E27FC236}">
                  <a16:creationId xmlns:a16="http://schemas.microsoft.com/office/drawing/2014/main" id="{3E3D4BBC-5E44-BBF8-F3D0-57DF8B5AE00F}"/>
                </a:ext>
              </a:extLst>
            </p:cNvPr>
            <p:cNvPicPr>
              <a:picLocks noChangeAspect="1" noChangeArrowheads="1"/>
            </p:cNvPicPr>
            <p:nvPr/>
          </p:nvPicPr>
          <p:blipFill>
            <a:blip r:embed="rId85" cstate="print">
              <a:extLst>
                <a:ext uri="{28A0092B-C50C-407E-A947-70E740481C1C}">
                  <a14:useLocalDpi xmlns:a14="http://schemas.microsoft.com/office/drawing/2010/main" val="0"/>
                </a:ext>
              </a:extLst>
            </a:blip>
            <a:srcRect/>
            <a:stretch>
              <a:fillRect/>
            </a:stretch>
          </p:blipFill>
          <p:spPr bwMode="auto">
            <a:xfrm>
              <a:off x="2125278" y="2542686"/>
              <a:ext cx="189327" cy="213514"/>
            </a:xfrm>
            <a:prstGeom prst="rect">
              <a:avLst/>
            </a:prstGeom>
            <a:noFill/>
            <a:extLst>
              <a:ext uri="{909E8E84-426E-40DD-AFC4-6F175D3DCCD1}">
                <a14:hiddenFill xmlns:a14="http://schemas.microsoft.com/office/drawing/2010/main">
                  <a:solidFill>
                    <a:srgbClr val="FFFFFF"/>
                  </a:solidFill>
                </a14:hiddenFill>
              </a:ext>
            </a:extLst>
          </p:spPr>
        </p:pic>
      </p:grpSp>
      <p:pic>
        <p:nvPicPr>
          <p:cNvPr id="77" name="Graphic 76">
            <a:extLst>
              <a:ext uri="{FF2B5EF4-FFF2-40B4-BE49-F238E27FC236}">
                <a16:creationId xmlns:a16="http://schemas.microsoft.com/office/drawing/2014/main" id="{178CA1F3-F061-59D2-7089-A6258823177E}"/>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9107834" y="5634450"/>
            <a:ext cx="470364" cy="470364"/>
          </a:xfrm>
          <a:prstGeom prst="rect">
            <a:avLst/>
          </a:prstGeom>
        </p:spPr>
      </p:pic>
      <p:sp>
        <p:nvSpPr>
          <p:cNvPr id="7" name="TextBox 6">
            <a:extLst>
              <a:ext uri="{FF2B5EF4-FFF2-40B4-BE49-F238E27FC236}">
                <a16:creationId xmlns:a16="http://schemas.microsoft.com/office/drawing/2014/main" id="{3536E066-8164-637A-D7FA-0524A8136CC6}"/>
              </a:ext>
            </a:extLst>
          </p:cNvPr>
          <p:cNvSpPr txBox="1"/>
          <p:nvPr/>
        </p:nvSpPr>
        <p:spPr>
          <a:xfrm>
            <a:off x="9141641" y="1471629"/>
            <a:ext cx="843654" cy="289441"/>
          </a:xfrm>
          <a:prstGeom prst="roundRect">
            <a:avLst/>
          </a:prstGeom>
          <a:solidFill>
            <a:schemeClr val="tx1"/>
          </a:solidFill>
          <a:ln>
            <a:noFill/>
          </a:ln>
        </p:spPr>
        <p:txBody>
          <a:bodyPr wrap="square" rtlCol="0">
            <a:spAutoFit/>
          </a:bodyPr>
          <a:lstStyle/>
          <a:p>
            <a:pPr algn="ctr"/>
            <a:r>
              <a:rPr lang="en-GB" sz="1100">
                <a:solidFill>
                  <a:schemeClr val="bg1"/>
                </a:solidFill>
              </a:rPr>
              <a:t>REST API</a:t>
            </a:r>
            <a:endParaRPr lang="en-US" sz="1100">
              <a:solidFill>
                <a:schemeClr val="bg1"/>
              </a:solidFill>
            </a:endParaRPr>
          </a:p>
        </p:txBody>
      </p:sp>
      <p:pic>
        <p:nvPicPr>
          <p:cNvPr id="19" name="Picture 18" descr="A rainbow colored logo on a black background&#10;&#10;AI-generated content may be incorrect.">
            <a:extLst>
              <a:ext uri="{FF2B5EF4-FFF2-40B4-BE49-F238E27FC236}">
                <a16:creationId xmlns:a16="http://schemas.microsoft.com/office/drawing/2014/main" id="{4E6D6E61-F91F-27C4-CF5A-338EA0436EE4}"/>
              </a:ext>
            </a:extLst>
          </p:cNvPr>
          <p:cNvPicPr>
            <a:picLocks noChangeAspect="1"/>
          </p:cNvPicPr>
          <p:nvPr/>
        </p:nvPicPr>
        <p:blipFill>
          <a:blip r:embed="rId86" cstate="print">
            <a:extLst>
              <a:ext uri="{28A0092B-C50C-407E-A947-70E740481C1C}">
                <a14:useLocalDpi xmlns:a14="http://schemas.microsoft.com/office/drawing/2010/main" val="0"/>
              </a:ext>
            </a:extLst>
          </a:blip>
          <a:stretch>
            <a:fillRect/>
          </a:stretch>
        </p:blipFill>
        <p:spPr>
          <a:xfrm>
            <a:off x="9160519" y="5112298"/>
            <a:ext cx="364994" cy="364994"/>
          </a:xfrm>
          <a:prstGeom prst="rect">
            <a:avLst/>
          </a:prstGeom>
        </p:spPr>
      </p:pic>
      <p:pic>
        <p:nvPicPr>
          <p:cNvPr id="21" name="Picture 20" descr="A white square with green hexagons&#10;&#10;AI-generated content may be incorrect.">
            <a:extLst>
              <a:ext uri="{FF2B5EF4-FFF2-40B4-BE49-F238E27FC236}">
                <a16:creationId xmlns:a16="http://schemas.microsoft.com/office/drawing/2014/main" id="{B33A4CC9-8225-B45D-D27C-369CAA3158AD}"/>
              </a:ext>
            </a:extLst>
          </p:cNvPr>
          <p:cNvPicPr>
            <a:picLocks noChangeAspect="1"/>
          </p:cNvPicPr>
          <p:nvPr/>
        </p:nvPicPr>
        <p:blipFill>
          <a:blip r:embed="rId87" cstate="print">
            <a:extLst>
              <a:ext uri="{28A0092B-C50C-407E-A947-70E740481C1C}">
                <a14:useLocalDpi xmlns:a14="http://schemas.microsoft.com/office/drawing/2010/main" val="0"/>
              </a:ext>
            </a:extLst>
          </a:blip>
          <a:stretch>
            <a:fillRect/>
          </a:stretch>
        </p:blipFill>
        <p:spPr>
          <a:xfrm>
            <a:off x="9107834" y="4520375"/>
            <a:ext cx="470365" cy="470365"/>
          </a:xfrm>
          <a:prstGeom prst="rect">
            <a:avLst/>
          </a:prstGeom>
        </p:spPr>
      </p:pic>
      <p:sp>
        <p:nvSpPr>
          <p:cNvPr id="23" name="TextBox 22">
            <a:extLst>
              <a:ext uri="{FF2B5EF4-FFF2-40B4-BE49-F238E27FC236}">
                <a16:creationId xmlns:a16="http://schemas.microsoft.com/office/drawing/2014/main" id="{82C69ADD-6CC8-55A4-9461-13C9EDC6DB5B}"/>
              </a:ext>
            </a:extLst>
          </p:cNvPr>
          <p:cNvSpPr txBox="1"/>
          <p:nvPr/>
        </p:nvSpPr>
        <p:spPr>
          <a:xfrm>
            <a:off x="9556487" y="4656783"/>
            <a:ext cx="1326129" cy="230832"/>
          </a:xfrm>
          <a:prstGeom prst="rect">
            <a:avLst/>
          </a:prstGeom>
          <a:noFill/>
        </p:spPr>
        <p:txBody>
          <a:bodyPr wrap="squar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a:latin typeface="Aptos" panose="02110004020202020204"/>
              </a:rPr>
              <a:t>Data Agent</a:t>
            </a:r>
            <a:endParaRPr kumimoji="0" lang="en-US" sz="900" b="0" i="0" u="none" strike="noStrike" kern="1200" cap="none" spc="0" normalizeH="0" baseline="0" noProof="0">
              <a:ln>
                <a:noFill/>
              </a:ln>
              <a:effectLst/>
              <a:uLnTx/>
              <a:uFillTx/>
              <a:latin typeface="Aptos" panose="02110004020202020204"/>
            </a:endParaRPr>
          </a:p>
        </p:txBody>
      </p:sp>
      <p:sp>
        <p:nvSpPr>
          <p:cNvPr id="24" name="TextBox 23">
            <a:extLst>
              <a:ext uri="{FF2B5EF4-FFF2-40B4-BE49-F238E27FC236}">
                <a16:creationId xmlns:a16="http://schemas.microsoft.com/office/drawing/2014/main" id="{A1286ADE-6C98-E49A-DEE6-017D0867D7C4}"/>
              </a:ext>
            </a:extLst>
          </p:cNvPr>
          <p:cNvSpPr txBox="1"/>
          <p:nvPr/>
        </p:nvSpPr>
        <p:spPr>
          <a:xfrm>
            <a:off x="9556487" y="5131919"/>
            <a:ext cx="1326129" cy="230832"/>
          </a:xfrm>
          <a:prstGeom prst="rect">
            <a:avLst/>
          </a:prstGeom>
          <a:noFill/>
        </p:spPr>
        <p:txBody>
          <a:bodyPr wrap="squar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a:latin typeface="Aptos" panose="02110004020202020204"/>
              </a:rPr>
              <a:t>Copilot</a:t>
            </a:r>
            <a:endParaRPr kumimoji="0" lang="en-US" sz="900" b="0" i="0" u="none" strike="noStrike" kern="1200" cap="none" spc="0" normalizeH="0" baseline="0" noProof="0">
              <a:ln>
                <a:noFill/>
              </a:ln>
              <a:effectLst/>
              <a:uLnTx/>
              <a:uFillTx/>
              <a:latin typeface="Aptos" panose="02110004020202020204"/>
            </a:endParaRPr>
          </a:p>
        </p:txBody>
      </p:sp>
      <p:sp>
        <p:nvSpPr>
          <p:cNvPr id="25" name="TextBox 24">
            <a:extLst>
              <a:ext uri="{FF2B5EF4-FFF2-40B4-BE49-F238E27FC236}">
                <a16:creationId xmlns:a16="http://schemas.microsoft.com/office/drawing/2014/main" id="{A4B8F6F4-F771-C0BD-5F25-C0C3FE05856D}"/>
              </a:ext>
            </a:extLst>
          </p:cNvPr>
          <p:cNvSpPr txBox="1"/>
          <p:nvPr/>
        </p:nvSpPr>
        <p:spPr>
          <a:xfrm>
            <a:off x="9556487" y="5744156"/>
            <a:ext cx="1326129" cy="230832"/>
          </a:xfrm>
          <a:prstGeom prst="rect">
            <a:avLst/>
          </a:prstGeom>
          <a:noFill/>
        </p:spPr>
        <p:txBody>
          <a:bodyPr wrap="squar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err="1">
                <a:latin typeface="Aptos" panose="02110004020202020204"/>
              </a:rPr>
              <a:t>Eventstream</a:t>
            </a:r>
            <a:endParaRPr kumimoji="0" lang="en-US" sz="900" b="0" i="0" u="none" strike="noStrike" kern="1200" cap="none" spc="0" normalizeH="0" baseline="0" noProof="0">
              <a:ln>
                <a:noFill/>
              </a:ln>
              <a:effectLst/>
              <a:uLnTx/>
              <a:uFillTx/>
              <a:latin typeface="Aptos" panose="02110004020202020204"/>
            </a:endParaRPr>
          </a:p>
        </p:txBody>
      </p:sp>
      <p:sp>
        <p:nvSpPr>
          <p:cNvPr id="26" name="Rectangle: Rounded Corners 25">
            <a:extLst>
              <a:ext uri="{FF2B5EF4-FFF2-40B4-BE49-F238E27FC236}">
                <a16:creationId xmlns:a16="http://schemas.microsoft.com/office/drawing/2014/main" id="{EFD18AC7-7FD7-6A34-6517-E8E714E0C36C}"/>
              </a:ext>
            </a:extLst>
          </p:cNvPr>
          <p:cNvSpPr/>
          <p:nvPr/>
        </p:nvSpPr>
        <p:spPr>
          <a:xfrm>
            <a:off x="8942454" y="606287"/>
            <a:ext cx="2344739" cy="5623563"/>
          </a:xfrm>
          <a:prstGeom prst="roundRect">
            <a:avLst>
              <a:gd name="adj" fmla="val 4583"/>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tx1"/>
              </a:solidFill>
            </a:endParaRPr>
          </a:p>
        </p:txBody>
      </p:sp>
      <p:cxnSp>
        <p:nvCxnSpPr>
          <p:cNvPr id="29" name="Connector: Elbow 28">
            <a:extLst>
              <a:ext uri="{FF2B5EF4-FFF2-40B4-BE49-F238E27FC236}">
                <a16:creationId xmlns:a16="http://schemas.microsoft.com/office/drawing/2014/main" id="{7B52B987-31D4-7EE1-3A7C-F6BA4E39B6B9}"/>
              </a:ext>
            </a:extLst>
          </p:cNvPr>
          <p:cNvCxnSpPr>
            <a:cxnSpLocks/>
            <a:endCxn id="26" idx="1"/>
          </p:cNvCxnSpPr>
          <p:nvPr/>
        </p:nvCxnSpPr>
        <p:spPr>
          <a:xfrm flipV="1">
            <a:off x="8597966" y="3418069"/>
            <a:ext cx="344488" cy="253234"/>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39" name="Rounded Rectangle 3">
            <a:extLst>
              <a:ext uri="{FF2B5EF4-FFF2-40B4-BE49-F238E27FC236}">
                <a16:creationId xmlns:a16="http://schemas.microsoft.com/office/drawing/2014/main" id="{72EE64F4-A842-560B-36D1-7CE530AC0A4F}"/>
              </a:ext>
              <a:ext uri="{C183D7F6-B498-43B3-948B-1728B52AA6E4}">
                <adec:decorative xmlns:adec="http://schemas.microsoft.com/office/drawing/2017/decorative" val="1"/>
              </a:ext>
            </a:extLst>
          </p:cNvPr>
          <p:cNvSpPr/>
          <p:nvPr/>
        </p:nvSpPr>
        <p:spPr bwMode="auto">
          <a:xfrm>
            <a:off x="905449" y="1316062"/>
            <a:ext cx="2054958" cy="2457961"/>
          </a:xfrm>
          <a:prstGeom prst="roundRect">
            <a:avLst>
              <a:gd name="adj" fmla="val 6296"/>
            </a:avLst>
          </a:prstGeom>
          <a:noFill/>
          <a:ln w="12700">
            <a:solidFill>
              <a:schemeClr val="accent3"/>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091F2C"/>
              </a:solidFill>
              <a:effectLst/>
              <a:uLnTx/>
              <a:uFillTx/>
              <a:latin typeface="Segoe Sans Text"/>
              <a:ea typeface="+mn-ea"/>
              <a:cs typeface="Segoe UI" panose="020B0502040204020203" pitchFamily="34" charset="0"/>
            </a:endParaRPr>
          </a:p>
        </p:txBody>
      </p:sp>
      <p:sp>
        <p:nvSpPr>
          <p:cNvPr id="1268" name="Rounded Rectangle 3">
            <a:extLst>
              <a:ext uri="{FF2B5EF4-FFF2-40B4-BE49-F238E27FC236}">
                <a16:creationId xmlns:a16="http://schemas.microsoft.com/office/drawing/2014/main" id="{C77DB1ED-95CC-7C0A-19C6-4838A3D72A43}"/>
              </a:ext>
              <a:ext uri="{C183D7F6-B498-43B3-948B-1728B52AA6E4}">
                <adec:decorative xmlns:adec="http://schemas.microsoft.com/office/drawing/2017/decorative" val="1"/>
              </a:ext>
            </a:extLst>
          </p:cNvPr>
          <p:cNvSpPr/>
          <p:nvPr/>
        </p:nvSpPr>
        <p:spPr bwMode="auto">
          <a:xfrm>
            <a:off x="904807" y="3871655"/>
            <a:ext cx="2055600" cy="778878"/>
          </a:xfrm>
          <a:prstGeom prst="roundRect">
            <a:avLst>
              <a:gd name="adj" fmla="val 12737"/>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091F2C"/>
              </a:solidFill>
              <a:effectLst/>
              <a:uLnTx/>
              <a:uFillTx/>
              <a:latin typeface="Segoe Sans Text"/>
              <a:ea typeface="+mn-ea"/>
              <a:cs typeface="Segoe UI" panose="020B0502040204020203" pitchFamily="34" charset="0"/>
            </a:endParaRPr>
          </a:p>
        </p:txBody>
      </p:sp>
      <p:sp>
        <p:nvSpPr>
          <p:cNvPr id="1269" name="Rounded Rectangle 3">
            <a:extLst>
              <a:ext uri="{FF2B5EF4-FFF2-40B4-BE49-F238E27FC236}">
                <a16:creationId xmlns:a16="http://schemas.microsoft.com/office/drawing/2014/main" id="{56C40B54-DC65-7D83-C4BF-D3DD59C2C26E}"/>
              </a:ext>
              <a:ext uri="{C183D7F6-B498-43B3-948B-1728B52AA6E4}">
                <adec:decorative xmlns:adec="http://schemas.microsoft.com/office/drawing/2017/decorative" val="1"/>
              </a:ext>
            </a:extLst>
          </p:cNvPr>
          <p:cNvSpPr/>
          <p:nvPr/>
        </p:nvSpPr>
        <p:spPr bwMode="auto">
          <a:xfrm>
            <a:off x="904807" y="4786055"/>
            <a:ext cx="2055600" cy="1071486"/>
          </a:xfrm>
          <a:prstGeom prst="roundRect">
            <a:avLst>
              <a:gd name="adj" fmla="val 10977"/>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091F2C"/>
              </a:solidFill>
              <a:effectLst/>
              <a:uLnTx/>
              <a:uFillTx/>
              <a:latin typeface="Segoe Sans Text"/>
              <a:ea typeface="+mn-ea"/>
              <a:cs typeface="Segoe UI" panose="020B0502040204020203" pitchFamily="34" charset="0"/>
            </a:endParaRPr>
          </a:p>
        </p:txBody>
      </p:sp>
      <p:sp>
        <p:nvSpPr>
          <p:cNvPr id="1270" name="TextBox 1269">
            <a:extLst>
              <a:ext uri="{FF2B5EF4-FFF2-40B4-BE49-F238E27FC236}">
                <a16:creationId xmlns:a16="http://schemas.microsoft.com/office/drawing/2014/main" id="{524F38D2-A820-DE8D-3ECC-E0B462CD7564}"/>
              </a:ext>
            </a:extLst>
          </p:cNvPr>
          <p:cNvSpPr txBox="1"/>
          <p:nvPr/>
        </p:nvSpPr>
        <p:spPr>
          <a:xfrm>
            <a:off x="1020700" y="4375637"/>
            <a:ext cx="1823814" cy="169277"/>
          </a:xfrm>
          <a:prstGeom prst="rect">
            <a:avLst/>
          </a:prstGeom>
          <a:noFill/>
        </p:spPr>
        <p:txBody>
          <a:bodyPr wrap="square" lIns="0" tIns="0" rIns="0" bIns="0" rtlCol="0">
            <a:spAutoFit/>
          </a:bodyPr>
          <a:lstStyle/>
          <a:p>
            <a:pPr algn="ctr"/>
            <a:r>
              <a:rPr lang="en-US" sz="1100" err="1"/>
              <a:t>OneLake</a:t>
            </a:r>
            <a:r>
              <a:rPr lang="en-US" sz="1100"/>
              <a:t> Delta Tables</a:t>
            </a:r>
          </a:p>
        </p:txBody>
      </p:sp>
      <p:sp>
        <p:nvSpPr>
          <p:cNvPr id="1271" name="TextBox 1270">
            <a:extLst>
              <a:ext uri="{FF2B5EF4-FFF2-40B4-BE49-F238E27FC236}">
                <a16:creationId xmlns:a16="http://schemas.microsoft.com/office/drawing/2014/main" id="{E75385F0-26C3-BAF4-4CAE-7FBBD13EF42E}"/>
              </a:ext>
            </a:extLst>
          </p:cNvPr>
          <p:cNvSpPr txBox="1"/>
          <p:nvPr/>
        </p:nvSpPr>
        <p:spPr>
          <a:xfrm>
            <a:off x="1020700" y="5413368"/>
            <a:ext cx="1823814" cy="338554"/>
          </a:xfrm>
          <a:prstGeom prst="rect">
            <a:avLst/>
          </a:prstGeom>
          <a:noFill/>
        </p:spPr>
        <p:txBody>
          <a:bodyPr wrap="square" lIns="0" tIns="0" rIns="0" bIns="0" rtlCol="0">
            <a:spAutoFit/>
          </a:bodyPr>
          <a:lstStyle/>
          <a:p>
            <a:pPr algn="ctr"/>
            <a:r>
              <a:rPr lang="en-US" sz="1100"/>
              <a:t>Azure Data Explorer </a:t>
            </a:r>
          </a:p>
          <a:p>
            <a:pPr algn="ctr"/>
            <a:r>
              <a:rPr lang="en-US" sz="1100"/>
              <a:t>or </a:t>
            </a:r>
            <a:r>
              <a:rPr lang="en-US" sz="1100" err="1"/>
              <a:t>Eventhouse</a:t>
            </a:r>
            <a:endParaRPr lang="en-US" sz="1100"/>
          </a:p>
        </p:txBody>
      </p:sp>
      <p:sp>
        <p:nvSpPr>
          <p:cNvPr id="13" name="Slide Number Placeholder 12">
            <a:extLst>
              <a:ext uri="{FF2B5EF4-FFF2-40B4-BE49-F238E27FC236}">
                <a16:creationId xmlns:a16="http://schemas.microsoft.com/office/drawing/2014/main" id="{06FF0BB3-E1FE-EA12-986E-393F03CB0182}"/>
              </a:ext>
            </a:extLst>
          </p:cNvPr>
          <p:cNvSpPr>
            <a:spLocks noGrp="1"/>
          </p:cNvSpPr>
          <p:nvPr>
            <p:ph type="sldNum" sz="quarter" idx="11"/>
          </p:nvPr>
        </p:nvSpPr>
        <p:spPr/>
        <p:txBody>
          <a:bodyPr/>
          <a:lstStyle/>
          <a:p>
            <a:fld id="{B1356FBF-028C-F74E-A7B4-9B8ED246DD1B}" type="slidenum">
              <a:rPr lang="en-US" smtClean="0"/>
              <a:pPr/>
              <a:t>2</a:t>
            </a:fld>
            <a:endParaRPr lang="en-US"/>
          </a:p>
        </p:txBody>
      </p:sp>
      <p:pic>
        <p:nvPicPr>
          <p:cNvPr id="1026" name="Picture 2" descr="MCP (Model Context Protocol) Logo Fr... · LobeHub">
            <a:extLst>
              <a:ext uri="{FF2B5EF4-FFF2-40B4-BE49-F238E27FC236}">
                <a16:creationId xmlns:a16="http://schemas.microsoft.com/office/drawing/2014/main" id="{267A8F4A-3682-466A-8F28-7EB69788BE73}"/>
              </a:ext>
            </a:extLst>
          </p:cNvPr>
          <p:cNvPicPr>
            <a:picLocks noChangeAspect="1" noChangeArrowheads="1"/>
          </p:cNvPicPr>
          <p:nvPr/>
        </p:nvPicPr>
        <p:blipFill>
          <a:blip r:embed="rId88">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082271" y="756119"/>
            <a:ext cx="495927" cy="4959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FF4AA5A-CF42-812C-221E-A845191A8A58}"/>
              </a:ext>
            </a:extLst>
          </p:cNvPr>
          <p:cNvSpPr txBox="1"/>
          <p:nvPr/>
        </p:nvSpPr>
        <p:spPr>
          <a:xfrm>
            <a:off x="9578198" y="913837"/>
            <a:ext cx="901459" cy="230832"/>
          </a:xfrm>
          <a:prstGeom prst="rect">
            <a:avLst/>
          </a:prstGeom>
          <a:noFill/>
        </p:spPr>
        <p:txBody>
          <a:bodyPr wrap="square" rtlCol="0">
            <a:spAutoFit/>
          </a:bodyPr>
          <a:lstStyle/>
          <a:p>
            <a:pPr>
              <a:defRPr/>
            </a:pPr>
            <a:r>
              <a:rPr lang="en-US" sz="900">
                <a:latin typeface="Aptos" panose="02110004020202020204"/>
              </a:rPr>
              <a:t>MCP Server</a:t>
            </a:r>
          </a:p>
        </p:txBody>
      </p:sp>
    </p:spTree>
    <p:extLst>
      <p:ext uri="{BB962C8B-B14F-4D97-AF65-F5344CB8AC3E}">
        <p14:creationId xmlns:p14="http://schemas.microsoft.com/office/powerpoint/2010/main" val="2678995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595DA-1CB2-4371-8349-F05BBFC336B3}"/>
              </a:ext>
            </a:extLst>
          </p:cNvPr>
          <p:cNvSpPr>
            <a:spLocks noGrp="1"/>
          </p:cNvSpPr>
          <p:nvPr>
            <p:ph type="title"/>
          </p:nvPr>
        </p:nvSpPr>
        <p:spPr>
          <a:xfrm>
            <a:off x="563880" y="503396"/>
            <a:ext cx="11064240" cy="724535"/>
          </a:xfrm>
        </p:spPr>
        <p:txBody>
          <a:bodyPr/>
          <a:lstStyle/>
          <a:p>
            <a:r>
              <a:rPr lang="en-US" err="1"/>
              <a:t>Eventhouse</a:t>
            </a:r>
            <a:r>
              <a:rPr lang="en-US"/>
              <a:t> Shortcuts</a:t>
            </a:r>
          </a:p>
        </p:txBody>
      </p:sp>
      <p:sp>
        <p:nvSpPr>
          <p:cNvPr id="5" name="Text Placeholder 4">
            <a:extLst>
              <a:ext uri="{FF2B5EF4-FFF2-40B4-BE49-F238E27FC236}">
                <a16:creationId xmlns:a16="http://schemas.microsoft.com/office/drawing/2014/main" id="{A70DDBB7-D3A6-456B-B519-62C21F0025CF}"/>
              </a:ext>
            </a:extLst>
          </p:cNvPr>
          <p:cNvSpPr>
            <a:spLocks noGrp="1"/>
          </p:cNvSpPr>
          <p:nvPr>
            <p:ph type="body" sz="quarter" idx="27"/>
          </p:nvPr>
        </p:nvSpPr>
        <p:spPr>
          <a:xfrm>
            <a:off x="563563" y="1447800"/>
            <a:ext cx="4307767" cy="4732338"/>
          </a:xfrm>
        </p:spPr>
        <p:txBody>
          <a:bodyPr>
            <a:normAutofit fontScale="77500" lnSpcReduction="20000"/>
          </a:bodyPr>
          <a:lstStyle/>
          <a:p>
            <a:pPr marL="0" indent="0">
              <a:buNone/>
            </a:pPr>
            <a:r>
              <a:rPr lang="en-US">
                <a:latin typeface="Segoe Sans Display Semibold"/>
                <a:cs typeface="Segoe Sans Display Semibold"/>
              </a:rPr>
              <a:t>Scenario</a:t>
            </a:r>
          </a:p>
          <a:p>
            <a:r>
              <a:rPr lang="en-US"/>
              <a:t>Share data within the company</a:t>
            </a:r>
          </a:p>
          <a:p>
            <a:pPr lvl="1"/>
            <a:r>
              <a:rPr lang="en-US"/>
              <a:t>Load balancing</a:t>
            </a:r>
          </a:p>
          <a:p>
            <a:pPr lvl="1"/>
            <a:r>
              <a:rPr lang="en-US"/>
              <a:t>Ring fencing</a:t>
            </a:r>
          </a:p>
          <a:p>
            <a:pPr lvl="1"/>
            <a:r>
              <a:rPr lang="en-US"/>
              <a:t>Data-as-a-service</a:t>
            </a:r>
          </a:p>
          <a:p>
            <a:pPr lvl="1"/>
            <a:r>
              <a:rPr lang="en-US"/>
              <a:t>Chargeback</a:t>
            </a:r>
          </a:p>
          <a:p>
            <a:r>
              <a:rPr lang="en-US"/>
              <a:t>Share data with partners</a:t>
            </a:r>
          </a:p>
          <a:p>
            <a:pPr lvl="1"/>
            <a:r>
              <a:rPr lang="en-US"/>
              <a:t>Data sharing in near-real-time </a:t>
            </a:r>
          </a:p>
          <a:p>
            <a:r>
              <a:rPr lang="en-US"/>
              <a:t>Share data with customers</a:t>
            </a:r>
          </a:p>
          <a:p>
            <a:pPr lvl="1"/>
            <a:r>
              <a:rPr lang="en-US"/>
              <a:t>Data sharing in near-real-time </a:t>
            </a:r>
          </a:p>
          <a:p>
            <a:pPr lvl="1"/>
            <a:r>
              <a:rPr lang="en-US"/>
              <a:t>Extend your business model</a:t>
            </a:r>
          </a:p>
          <a:p>
            <a:pPr marL="0" indent="0">
              <a:buNone/>
            </a:pPr>
            <a:r>
              <a:rPr lang="en-US"/>
              <a:t>Combines data received from multiple business partners with its own data to derive insights</a:t>
            </a:r>
          </a:p>
          <a:p>
            <a:endParaRPr lang="en-US"/>
          </a:p>
        </p:txBody>
      </p:sp>
      <p:grpSp>
        <p:nvGrpSpPr>
          <p:cNvPr id="27" name="Group 26">
            <a:extLst>
              <a:ext uri="{FF2B5EF4-FFF2-40B4-BE49-F238E27FC236}">
                <a16:creationId xmlns:a16="http://schemas.microsoft.com/office/drawing/2014/main" id="{43700D01-FC60-43D1-9C7F-9AFFDEA202EC}"/>
              </a:ext>
            </a:extLst>
          </p:cNvPr>
          <p:cNvGrpSpPr/>
          <p:nvPr/>
        </p:nvGrpSpPr>
        <p:grpSpPr>
          <a:xfrm>
            <a:off x="8274922" y="2324130"/>
            <a:ext cx="2748593" cy="864000"/>
            <a:chOff x="8274922" y="2324130"/>
            <a:chExt cx="2748593" cy="864000"/>
          </a:xfrm>
        </p:grpSpPr>
        <p:cxnSp>
          <p:nvCxnSpPr>
            <p:cNvPr id="28" name="Straight Connector 27">
              <a:extLst>
                <a:ext uri="{FF2B5EF4-FFF2-40B4-BE49-F238E27FC236}">
                  <a16:creationId xmlns:a16="http://schemas.microsoft.com/office/drawing/2014/main" id="{5BE75453-5D8E-4ECA-915D-0A37CF3756ED}"/>
                </a:ext>
              </a:extLst>
            </p:cNvPr>
            <p:cNvCxnSpPr>
              <a:cxnSpLocks/>
            </p:cNvCxnSpPr>
            <p:nvPr/>
          </p:nvCxnSpPr>
          <p:spPr>
            <a:xfrm>
              <a:off x="9727451" y="2324130"/>
              <a:ext cx="0" cy="864000"/>
            </a:xfrm>
            <a:prstGeom prst="line">
              <a:avLst/>
            </a:prstGeom>
            <a:ln w="15875">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D9BE6ED-43E3-4E15-92F8-0FAD1A63A994}"/>
                </a:ext>
              </a:extLst>
            </p:cNvPr>
            <p:cNvCxnSpPr>
              <a:cxnSpLocks/>
            </p:cNvCxnSpPr>
            <p:nvPr/>
          </p:nvCxnSpPr>
          <p:spPr>
            <a:xfrm flipH="1">
              <a:off x="8274922" y="2324130"/>
              <a:ext cx="1452529" cy="0"/>
            </a:xfrm>
            <a:prstGeom prst="line">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31AF66-EDCD-4C1D-8C73-CA7DB0EE288B}"/>
                </a:ext>
              </a:extLst>
            </p:cNvPr>
            <p:cNvCxnSpPr>
              <a:cxnSpLocks/>
            </p:cNvCxnSpPr>
            <p:nvPr/>
          </p:nvCxnSpPr>
          <p:spPr>
            <a:xfrm>
              <a:off x="11023515" y="2324130"/>
              <a:ext cx="0" cy="864000"/>
            </a:xfrm>
            <a:prstGeom prst="line">
              <a:avLst/>
            </a:prstGeom>
            <a:ln w="15875">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01566B9-5C68-48F3-BD0F-E5A9F3BB685F}"/>
                </a:ext>
              </a:extLst>
            </p:cNvPr>
            <p:cNvCxnSpPr>
              <a:cxnSpLocks/>
            </p:cNvCxnSpPr>
            <p:nvPr/>
          </p:nvCxnSpPr>
          <p:spPr>
            <a:xfrm flipH="1">
              <a:off x="9570986" y="2324130"/>
              <a:ext cx="1452529" cy="0"/>
            </a:xfrm>
            <a:prstGeom prst="line">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2" name="Straight Connector 31">
            <a:extLst>
              <a:ext uri="{FF2B5EF4-FFF2-40B4-BE49-F238E27FC236}">
                <a16:creationId xmlns:a16="http://schemas.microsoft.com/office/drawing/2014/main" id="{D8AD6944-0974-45C1-91BC-CA42065651A1}"/>
              </a:ext>
            </a:extLst>
          </p:cNvPr>
          <p:cNvCxnSpPr>
            <a:cxnSpLocks/>
          </p:cNvCxnSpPr>
          <p:nvPr/>
        </p:nvCxnSpPr>
        <p:spPr>
          <a:xfrm>
            <a:off x="8407317" y="2710719"/>
            <a:ext cx="0" cy="593590"/>
          </a:xfrm>
          <a:prstGeom prst="line">
            <a:avLst/>
          </a:prstGeom>
          <a:ln w="158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AA0B19D-B414-4543-832F-5CCD09AFCEB5}"/>
              </a:ext>
            </a:extLst>
          </p:cNvPr>
          <p:cNvSpPr txBox="1"/>
          <p:nvPr/>
        </p:nvSpPr>
        <p:spPr>
          <a:xfrm>
            <a:off x="5432489" y="3259181"/>
            <a:ext cx="3063753"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Data Consumer’s Tenant</a:t>
            </a:r>
          </a:p>
        </p:txBody>
      </p:sp>
      <p:sp>
        <p:nvSpPr>
          <p:cNvPr id="34" name="Rounded Rectangle 33">
            <a:extLst>
              <a:ext uri="{FF2B5EF4-FFF2-40B4-BE49-F238E27FC236}">
                <a16:creationId xmlns:a16="http://schemas.microsoft.com/office/drawing/2014/main" id="{525BF479-EEDE-4E18-BFDB-A438C58498C7}"/>
              </a:ext>
            </a:extLst>
          </p:cNvPr>
          <p:cNvSpPr/>
          <p:nvPr/>
        </p:nvSpPr>
        <p:spPr bwMode="auto">
          <a:xfrm>
            <a:off x="5432490" y="3555543"/>
            <a:ext cx="3436326" cy="2716376"/>
          </a:xfrm>
          <a:prstGeom prst="roundRect">
            <a:avLst>
              <a:gd name="adj" fmla="val 2737"/>
            </a:avLst>
          </a:prstGeom>
          <a:solidFill>
            <a:schemeClr val="bg2"/>
          </a:solidFill>
          <a:ln w="6350" cap="flat" cmpd="sng" algn="ctr">
            <a:solidFill>
              <a:schemeClr val="bg1">
                <a:lumMod val="9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0A7BEF49-B0D2-4900-9E90-464B66D180AB}"/>
              </a:ext>
            </a:extLst>
          </p:cNvPr>
          <p:cNvSpPr/>
          <p:nvPr/>
        </p:nvSpPr>
        <p:spPr>
          <a:xfrm>
            <a:off x="5665759" y="3590496"/>
            <a:ext cx="1991487" cy="276999"/>
          </a:xfrm>
          <a:prstGeom prst="rect">
            <a:avLst/>
          </a:prstGeom>
          <a:ln>
            <a:noFill/>
          </a:ln>
        </p:spPr>
        <p:txBody>
          <a:bodyPr wrap="square" lIns="0" tIns="0" rIns="0" bIns="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Market data from </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provider 1</a:t>
            </a:r>
          </a:p>
        </p:txBody>
      </p:sp>
      <p:sp>
        <p:nvSpPr>
          <p:cNvPr id="37" name="TextBox 36">
            <a:extLst>
              <a:ext uri="{FF2B5EF4-FFF2-40B4-BE49-F238E27FC236}">
                <a16:creationId xmlns:a16="http://schemas.microsoft.com/office/drawing/2014/main" id="{7B533DF8-0978-4C5D-BFC4-44583C4892CC}"/>
              </a:ext>
            </a:extLst>
          </p:cNvPr>
          <p:cNvSpPr txBox="1"/>
          <p:nvPr/>
        </p:nvSpPr>
        <p:spPr>
          <a:xfrm>
            <a:off x="5432489" y="1567557"/>
            <a:ext cx="3063753"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Data Provider’s Tenant</a:t>
            </a:r>
          </a:p>
        </p:txBody>
      </p:sp>
      <p:sp>
        <p:nvSpPr>
          <p:cNvPr id="38" name="Rounded Rectangle 37">
            <a:extLst>
              <a:ext uri="{FF2B5EF4-FFF2-40B4-BE49-F238E27FC236}">
                <a16:creationId xmlns:a16="http://schemas.microsoft.com/office/drawing/2014/main" id="{56FC42DC-0A24-4F58-AFDE-9AEF718CD3E4}"/>
              </a:ext>
            </a:extLst>
          </p:cNvPr>
          <p:cNvSpPr/>
          <p:nvPr/>
        </p:nvSpPr>
        <p:spPr bwMode="auto">
          <a:xfrm>
            <a:off x="5432489" y="1851050"/>
            <a:ext cx="3277051" cy="934498"/>
          </a:xfrm>
          <a:prstGeom prst="roundRect">
            <a:avLst>
              <a:gd name="adj" fmla="val 7956"/>
            </a:avLst>
          </a:prstGeom>
          <a:solidFill>
            <a:schemeClr val="bg2"/>
          </a:solidFill>
          <a:ln w="6350" cap="flat" cmpd="sng" algn="ctr">
            <a:solidFill>
              <a:schemeClr val="bg1">
                <a:lumMod val="9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200" kern="0">
              <a:solidFill>
                <a:srgbClr val="000000"/>
              </a:solidFill>
              <a:latin typeface="Segoe UI"/>
              <a:cs typeface="Segoe UI" pitchFamily="34" charset="0"/>
            </a:endParaRPr>
          </a:p>
        </p:txBody>
      </p:sp>
      <p:pic>
        <p:nvPicPr>
          <p:cNvPr id="39" name="Graphic 38">
            <a:extLst>
              <a:ext uri="{FF2B5EF4-FFF2-40B4-BE49-F238E27FC236}">
                <a16:creationId xmlns:a16="http://schemas.microsoft.com/office/drawing/2014/main" id="{FAA58A1D-3758-4D16-9DAE-5897A86D0B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48526" y="2207630"/>
            <a:ext cx="457200" cy="457200"/>
          </a:xfrm>
          <a:prstGeom prst="rect">
            <a:avLst/>
          </a:prstGeom>
        </p:spPr>
      </p:pic>
      <p:sp>
        <p:nvSpPr>
          <p:cNvPr id="41" name="Rectangle 40">
            <a:extLst>
              <a:ext uri="{FF2B5EF4-FFF2-40B4-BE49-F238E27FC236}">
                <a16:creationId xmlns:a16="http://schemas.microsoft.com/office/drawing/2014/main" id="{7DD14B1E-5DD4-4E96-969F-A005796A0E8B}"/>
              </a:ext>
            </a:extLst>
          </p:cNvPr>
          <p:cNvSpPr/>
          <p:nvPr/>
        </p:nvSpPr>
        <p:spPr>
          <a:xfrm>
            <a:off x="5648526" y="1978559"/>
            <a:ext cx="894947" cy="138499"/>
          </a:xfrm>
          <a:prstGeom prst="rect">
            <a:avLst/>
          </a:prstGeom>
          <a:ln>
            <a:noFill/>
          </a:ln>
        </p:spPr>
        <p:txBody>
          <a:bodyPr wrap="square" lIns="0" tIns="0" rIns="0" bIns="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Market data</a:t>
            </a:r>
          </a:p>
        </p:txBody>
      </p:sp>
      <p:pic>
        <p:nvPicPr>
          <p:cNvPr id="42" name="Graphic 41">
            <a:extLst>
              <a:ext uri="{FF2B5EF4-FFF2-40B4-BE49-F238E27FC236}">
                <a16:creationId xmlns:a16="http://schemas.microsoft.com/office/drawing/2014/main" id="{9F12E48A-26AC-41DE-BC02-032B9740BC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48526" y="3896167"/>
            <a:ext cx="457200" cy="457200"/>
          </a:xfrm>
          <a:prstGeom prst="rect">
            <a:avLst/>
          </a:prstGeom>
        </p:spPr>
      </p:pic>
      <p:sp>
        <p:nvSpPr>
          <p:cNvPr id="43" name="Rectangle 42">
            <a:extLst>
              <a:ext uri="{FF2B5EF4-FFF2-40B4-BE49-F238E27FC236}">
                <a16:creationId xmlns:a16="http://schemas.microsoft.com/office/drawing/2014/main" id="{D0FC0A71-0CBE-4FC8-9A62-CE5399D89AB3}"/>
              </a:ext>
            </a:extLst>
          </p:cNvPr>
          <p:cNvSpPr/>
          <p:nvPr/>
        </p:nvSpPr>
        <p:spPr>
          <a:xfrm>
            <a:off x="5596094" y="5337155"/>
            <a:ext cx="1593509" cy="276999"/>
          </a:xfrm>
          <a:prstGeom prst="rect">
            <a:avLst/>
          </a:prstGeom>
          <a:ln>
            <a:noFill/>
          </a:ln>
        </p:spPr>
        <p:txBody>
          <a:bodyPr wrap="square" lIns="0" tIns="0" rIns="0" bIns="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Market data from </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provider 2</a:t>
            </a:r>
          </a:p>
        </p:txBody>
      </p:sp>
      <p:pic>
        <p:nvPicPr>
          <p:cNvPr id="44" name="Graphic 43">
            <a:extLst>
              <a:ext uri="{FF2B5EF4-FFF2-40B4-BE49-F238E27FC236}">
                <a16:creationId xmlns:a16="http://schemas.microsoft.com/office/drawing/2014/main" id="{8BB1C1A2-E21F-477C-BA84-CD1A6066C0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48526" y="4834186"/>
            <a:ext cx="457200" cy="457200"/>
          </a:xfrm>
          <a:prstGeom prst="rect">
            <a:avLst/>
          </a:prstGeom>
        </p:spPr>
      </p:pic>
      <p:sp>
        <p:nvSpPr>
          <p:cNvPr id="45" name="Rectangle 44">
            <a:extLst>
              <a:ext uri="{FF2B5EF4-FFF2-40B4-BE49-F238E27FC236}">
                <a16:creationId xmlns:a16="http://schemas.microsoft.com/office/drawing/2014/main" id="{9416AD20-84F6-4725-B50A-95E7E915844E}"/>
              </a:ext>
            </a:extLst>
          </p:cNvPr>
          <p:cNvSpPr/>
          <p:nvPr/>
        </p:nvSpPr>
        <p:spPr>
          <a:xfrm>
            <a:off x="5596094" y="4497458"/>
            <a:ext cx="1647164" cy="276999"/>
          </a:xfrm>
          <a:prstGeom prst="rect">
            <a:avLst/>
          </a:prstGeom>
          <a:ln>
            <a:noFill/>
          </a:ln>
        </p:spPr>
        <p:txBody>
          <a:bodyPr wrap="square" lIns="0" tIns="0" rIns="0" bIns="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Company Financials</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(private dataset)</a:t>
            </a:r>
          </a:p>
        </p:txBody>
      </p:sp>
      <p:pic>
        <p:nvPicPr>
          <p:cNvPr id="62" name="Graphic 61">
            <a:extLst>
              <a:ext uri="{FF2B5EF4-FFF2-40B4-BE49-F238E27FC236}">
                <a16:creationId xmlns:a16="http://schemas.microsoft.com/office/drawing/2014/main" id="{2F2157A9-3DC4-4C26-91D5-9E5E0AD683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48526" y="5623115"/>
            <a:ext cx="457200" cy="457200"/>
          </a:xfrm>
          <a:prstGeom prst="rect">
            <a:avLst/>
          </a:prstGeom>
        </p:spPr>
      </p:pic>
      <p:sp>
        <p:nvSpPr>
          <p:cNvPr id="63" name="TextBox 62">
            <a:extLst>
              <a:ext uri="{FF2B5EF4-FFF2-40B4-BE49-F238E27FC236}">
                <a16:creationId xmlns:a16="http://schemas.microsoft.com/office/drawing/2014/main" id="{EC29BCD8-7FDA-49DD-8C79-4D0756087245}"/>
              </a:ext>
            </a:extLst>
          </p:cNvPr>
          <p:cNvSpPr txBox="1"/>
          <p:nvPr/>
        </p:nvSpPr>
        <p:spPr>
          <a:xfrm>
            <a:off x="9153029" y="3280234"/>
            <a:ext cx="2624916"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Other Data Consumers</a:t>
            </a:r>
          </a:p>
        </p:txBody>
      </p:sp>
      <p:sp>
        <p:nvSpPr>
          <p:cNvPr id="70" name="Rounded Rectangle 69">
            <a:extLst>
              <a:ext uri="{FF2B5EF4-FFF2-40B4-BE49-F238E27FC236}">
                <a16:creationId xmlns:a16="http://schemas.microsoft.com/office/drawing/2014/main" id="{719A8B2F-1E59-4512-98E6-28CB606358BD}"/>
              </a:ext>
            </a:extLst>
          </p:cNvPr>
          <p:cNvSpPr/>
          <p:nvPr/>
        </p:nvSpPr>
        <p:spPr bwMode="auto">
          <a:xfrm>
            <a:off x="9153029" y="3563726"/>
            <a:ext cx="1187076" cy="2716376"/>
          </a:xfrm>
          <a:prstGeom prst="roundRect">
            <a:avLst>
              <a:gd name="adj" fmla="val 5734"/>
            </a:avLst>
          </a:prstGeom>
          <a:solidFill>
            <a:schemeClr val="bg2"/>
          </a:solidFill>
          <a:ln w="6350" cap="flat" cmpd="sng" algn="ctr">
            <a:solidFill>
              <a:schemeClr val="bg1">
                <a:lumMod val="9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F5B87FB-00B3-482A-9B92-7C543622EA1A}"/>
              </a:ext>
            </a:extLst>
          </p:cNvPr>
          <p:cNvSpPr/>
          <p:nvPr/>
        </p:nvSpPr>
        <p:spPr>
          <a:xfrm>
            <a:off x="9375860" y="5413929"/>
            <a:ext cx="894947" cy="138499"/>
          </a:xfrm>
          <a:prstGeom prst="rect">
            <a:avLst/>
          </a:prstGeom>
          <a:ln>
            <a:noFill/>
          </a:ln>
        </p:spPr>
        <p:txBody>
          <a:bodyPr wrap="square" lIns="0" tIns="0" rIns="0" bIns="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Market data</a:t>
            </a:r>
          </a:p>
        </p:txBody>
      </p:sp>
      <p:pic>
        <p:nvPicPr>
          <p:cNvPr id="74" name="Graphic 73">
            <a:extLst>
              <a:ext uri="{FF2B5EF4-FFF2-40B4-BE49-F238E27FC236}">
                <a16:creationId xmlns:a16="http://schemas.microsoft.com/office/drawing/2014/main" id="{E24B203E-DCE5-4B2A-AB40-BE669344D6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5860" y="5634007"/>
            <a:ext cx="457200" cy="457200"/>
          </a:xfrm>
          <a:prstGeom prst="rect">
            <a:avLst/>
          </a:prstGeom>
        </p:spPr>
      </p:pic>
      <p:sp>
        <p:nvSpPr>
          <p:cNvPr id="75" name="Rectangle 74">
            <a:extLst>
              <a:ext uri="{FF2B5EF4-FFF2-40B4-BE49-F238E27FC236}">
                <a16:creationId xmlns:a16="http://schemas.microsoft.com/office/drawing/2014/main" id="{123216D1-CEB7-481B-90A2-E6DDC2E89FB9}"/>
              </a:ext>
            </a:extLst>
          </p:cNvPr>
          <p:cNvSpPr/>
          <p:nvPr/>
        </p:nvSpPr>
        <p:spPr>
          <a:xfrm>
            <a:off x="7679382" y="4482672"/>
            <a:ext cx="772468" cy="169655"/>
          </a:xfrm>
          <a:prstGeom prst="rect">
            <a:avLst/>
          </a:prstGeom>
          <a:ln>
            <a:noFill/>
          </a:ln>
        </p:spPr>
        <p:txBody>
          <a:bodyPr wrap="square" lIns="0" tIns="0" rIns="0" bIns="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Analyze</a:t>
            </a:r>
          </a:p>
        </p:txBody>
      </p:sp>
      <p:sp>
        <p:nvSpPr>
          <p:cNvPr id="76" name="Rounded Rectangle 75">
            <a:extLst>
              <a:ext uri="{FF2B5EF4-FFF2-40B4-BE49-F238E27FC236}">
                <a16:creationId xmlns:a16="http://schemas.microsoft.com/office/drawing/2014/main" id="{0BAC5DFF-3BFB-457C-923B-10F5E08E9E36}"/>
              </a:ext>
            </a:extLst>
          </p:cNvPr>
          <p:cNvSpPr/>
          <p:nvPr/>
        </p:nvSpPr>
        <p:spPr bwMode="auto">
          <a:xfrm>
            <a:off x="10428742" y="3563726"/>
            <a:ext cx="1187076" cy="2716376"/>
          </a:xfrm>
          <a:prstGeom prst="roundRect">
            <a:avLst>
              <a:gd name="adj" fmla="val 5734"/>
            </a:avLst>
          </a:prstGeom>
          <a:solidFill>
            <a:schemeClr val="bg2"/>
          </a:solidFill>
          <a:ln w="6350" cap="flat" cmpd="sng" algn="ctr">
            <a:solidFill>
              <a:schemeClr val="bg1">
                <a:lumMod val="9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3E34D30F-F471-4F49-8026-A82934DDA2CD}"/>
              </a:ext>
            </a:extLst>
          </p:cNvPr>
          <p:cNvSpPr/>
          <p:nvPr/>
        </p:nvSpPr>
        <p:spPr>
          <a:xfrm>
            <a:off x="10651573" y="5413929"/>
            <a:ext cx="894947" cy="138499"/>
          </a:xfrm>
          <a:prstGeom prst="rect">
            <a:avLst/>
          </a:prstGeom>
          <a:ln>
            <a:noFill/>
          </a:ln>
        </p:spPr>
        <p:txBody>
          <a:bodyPr wrap="square" lIns="0" tIns="0" rIns="0" bIns="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Market data</a:t>
            </a:r>
          </a:p>
        </p:txBody>
      </p:sp>
      <p:pic>
        <p:nvPicPr>
          <p:cNvPr id="79" name="Graphic 78">
            <a:extLst>
              <a:ext uri="{FF2B5EF4-FFF2-40B4-BE49-F238E27FC236}">
                <a16:creationId xmlns:a16="http://schemas.microsoft.com/office/drawing/2014/main" id="{F60490E8-3BC7-4DA0-AFEB-BDCF105C61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51573" y="5634007"/>
            <a:ext cx="457200" cy="457200"/>
          </a:xfrm>
          <a:prstGeom prst="rect">
            <a:avLst/>
          </a:prstGeom>
        </p:spPr>
      </p:pic>
      <p:cxnSp>
        <p:nvCxnSpPr>
          <p:cNvPr id="81" name="Straight Connector 80">
            <a:extLst>
              <a:ext uri="{FF2B5EF4-FFF2-40B4-BE49-F238E27FC236}">
                <a16:creationId xmlns:a16="http://schemas.microsoft.com/office/drawing/2014/main" id="{DE73E2F6-787F-4599-80D9-8ADE604C67F6}"/>
              </a:ext>
            </a:extLst>
          </p:cNvPr>
          <p:cNvCxnSpPr>
            <a:cxnSpLocks/>
          </p:cNvCxnSpPr>
          <p:nvPr/>
        </p:nvCxnSpPr>
        <p:spPr>
          <a:xfrm>
            <a:off x="6392849" y="5016935"/>
            <a:ext cx="1028844" cy="0"/>
          </a:xfrm>
          <a:prstGeom prst="line">
            <a:avLst/>
          </a:prstGeom>
          <a:ln w="15875">
            <a:solidFill>
              <a:schemeClr val="bg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Elbow Connector 16">
            <a:extLst>
              <a:ext uri="{FF2B5EF4-FFF2-40B4-BE49-F238E27FC236}">
                <a16:creationId xmlns:a16="http://schemas.microsoft.com/office/drawing/2014/main" id="{6E2D7724-355B-47F9-A94D-85C8973A9F30}"/>
              </a:ext>
            </a:extLst>
          </p:cNvPr>
          <p:cNvCxnSpPr>
            <a:cxnSpLocks/>
          </p:cNvCxnSpPr>
          <p:nvPr/>
        </p:nvCxnSpPr>
        <p:spPr>
          <a:xfrm>
            <a:off x="6392849" y="4015754"/>
            <a:ext cx="1028844" cy="813210"/>
          </a:xfrm>
          <a:prstGeom prst="bentConnector3">
            <a:avLst>
              <a:gd name="adj1" fmla="val 56183"/>
            </a:avLst>
          </a:prstGeom>
          <a:ln w="15875">
            <a:solidFill>
              <a:schemeClr val="bg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Elbow Connector 98">
            <a:extLst>
              <a:ext uri="{FF2B5EF4-FFF2-40B4-BE49-F238E27FC236}">
                <a16:creationId xmlns:a16="http://schemas.microsoft.com/office/drawing/2014/main" id="{D17C05D3-2246-4FDE-937E-48AF69BF157F}"/>
              </a:ext>
            </a:extLst>
          </p:cNvPr>
          <p:cNvCxnSpPr>
            <a:cxnSpLocks/>
          </p:cNvCxnSpPr>
          <p:nvPr/>
        </p:nvCxnSpPr>
        <p:spPr>
          <a:xfrm flipV="1">
            <a:off x="6392849" y="5216305"/>
            <a:ext cx="1028844" cy="584610"/>
          </a:xfrm>
          <a:prstGeom prst="bentConnector3">
            <a:avLst>
              <a:gd name="adj1" fmla="val 56183"/>
            </a:avLst>
          </a:prstGeom>
          <a:ln w="15875">
            <a:solidFill>
              <a:schemeClr val="bg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9D3C9410-7787-FEA5-7247-9B477A3791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047" y="1992920"/>
            <a:ext cx="276423" cy="276423"/>
          </a:xfrm>
          <a:prstGeom prst="rect">
            <a:avLst/>
          </a:prstGeom>
        </p:spPr>
      </p:pic>
      <p:pic>
        <p:nvPicPr>
          <p:cNvPr id="8" name="Graphic 7">
            <a:extLst>
              <a:ext uri="{FF2B5EF4-FFF2-40B4-BE49-F238E27FC236}">
                <a16:creationId xmlns:a16="http://schemas.microsoft.com/office/drawing/2014/main" id="{6293B9D5-7080-6997-E797-63DF4DA69BE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41284" y="3684573"/>
            <a:ext cx="457201" cy="457201"/>
          </a:xfrm>
          <a:prstGeom prst="rect">
            <a:avLst/>
          </a:prstGeom>
        </p:spPr>
      </p:pic>
      <p:pic>
        <p:nvPicPr>
          <p:cNvPr id="10" name="Graphic 9">
            <a:extLst>
              <a:ext uri="{FF2B5EF4-FFF2-40B4-BE49-F238E27FC236}">
                <a16:creationId xmlns:a16="http://schemas.microsoft.com/office/drawing/2014/main" id="{4CABDB06-B8C3-9E38-8DF2-CE206148A34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04971" y="3684573"/>
            <a:ext cx="457201" cy="457201"/>
          </a:xfrm>
          <a:prstGeom prst="rect">
            <a:avLst/>
          </a:prstGeom>
        </p:spPr>
      </p:pic>
      <p:pic>
        <p:nvPicPr>
          <p:cNvPr id="11" name="Graphic 10">
            <a:extLst>
              <a:ext uri="{FF2B5EF4-FFF2-40B4-BE49-F238E27FC236}">
                <a16:creationId xmlns:a16="http://schemas.microsoft.com/office/drawing/2014/main" id="{5A5E880A-9DEF-5E9E-A6F6-68D0910D8F2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89319" y="3684573"/>
            <a:ext cx="457201" cy="457201"/>
          </a:xfrm>
          <a:prstGeom prst="rect">
            <a:avLst/>
          </a:prstGeom>
        </p:spPr>
      </p:pic>
      <p:sp>
        <p:nvSpPr>
          <p:cNvPr id="13" name="Rectangle 12">
            <a:extLst>
              <a:ext uri="{FF2B5EF4-FFF2-40B4-BE49-F238E27FC236}">
                <a16:creationId xmlns:a16="http://schemas.microsoft.com/office/drawing/2014/main" id="{0AF80A10-EEE2-82E4-FD58-47569C66F759}"/>
              </a:ext>
            </a:extLst>
          </p:cNvPr>
          <p:cNvSpPr/>
          <p:nvPr/>
        </p:nvSpPr>
        <p:spPr>
          <a:xfrm>
            <a:off x="7718484" y="5364981"/>
            <a:ext cx="772468" cy="169655"/>
          </a:xfrm>
          <a:prstGeom prst="rect">
            <a:avLst/>
          </a:prstGeom>
          <a:ln>
            <a:noFill/>
          </a:ln>
        </p:spPr>
        <p:txBody>
          <a:bodyPr wrap="square" lIns="0" tIns="0" rIns="0" bIns="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KQL DB</a:t>
            </a:r>
          </a:p>
        </p:txBody>
      </p:sp>
      <p:sp>
        <p:nvSpPr>
          <p:cNvPr id="14" name="Rectangle 13">
            <a:extLst>
              <a:ext uri="{FF2B5EF4-FFF2-40B4-BE49-F238E27FC236}">
                <a16:creationId xmlns:a16="http://schemas.microsoft.com/office/drawing/2014/main" id="{DFC7F10E-F1EC-810F-2F04-3BA6BE8830D6}"/>
              </a:ext>
            </a:extLst>
          </p:cNvPr>
          <p:cNvSpPr/>
          <p:nvPr/>
        </p:nvSpPr>
        <p:spPr>
          <a:xfrm>
            <a:off x="7700792" y="3684573"/>
            <a:ext cx="1170446" cy="276999"/>
          </a:xfrm>
          <a:prstGeom prst="rect">
            <a:avLst/>
          </a:prstGeom>
          <a:ln>
            <a:noFill/>
          </a:ln>
        </p:spPr>
        <p:txBody>
          <a:bodyPr wrap="square" lIns="0" tIns="0" rIns="0" bIns="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Microsoft </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Fabric</a:t>
            </a:r>
          </a:p>
        </p:txBody>
      </p:sp>
      <p:sp>
        <p:nvSpPr>
          <p:cNvPr id="15" name="Rectangle 14">
            <a:extLst>
              <a:ext uri="{FF2B5EF4-FFF2-40B4-BE49-F238E27FC236}">
                <a16:creationId xmlns:a16="http://schemas.microsoft.com/office/drawing/2014/main" id="{82ED4112-10D7-4D7B-E344-5FDDDDADA4CA}"/>
              </a:ext>
            </a:extLst>
          </p:cNvPr>
          <p:cNvSpPr/>
          <p:nvPr/>
        </p:nvSpPr>
        <p:spPr>
          <a:xfrm>
            <a:off x="7586085" y="1980455"/>
            <a:ext cx="1078587" cy="276999"/>
          </a:xfrm>
          <a:prstGeom prst="rect">
            <a:avLst/>
          </a:prstGeom>
          <a:ln>
            <a:noFill/>
          </a:ln>
        </p:spPr>
        <p:txBody>
          <a:bodyPr wrap="square" lIns="0" tIns="0" rIns="0" bIns="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Azure Data </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Explorer</a:t>
            </a:r>
          </a:p>
        </p:txBody>
      </p:sp>
      <p:sp>
        <p:nvSpPr>
          <p:cNvPr id="16" name="Rectangle 15">
            <a:extLst>
              <a:ext uri="{FF2B5EF4-FFF2-40B4-BE49-F238E27FC236}">
                <a16:creationId xmlns:a16="http://schemas.microsoft.com/office/drawing/2014/main" id="{67DD2098-488B-3A81-4210-7F9DFC34AA20}"/>
              </a:ext>
            </a:extLst>
          </p:cNvPr>
          <p:cNvSpPr/>
          <p:nvPr/>
        </p:nvSpPr>
        <p:spPr>
          <a:xfrm>
            <a:off x="9283105" y="3684573"/>
            <a:ext cx="772468" cy="276999"/>
          </a:xfrm>
          <a:prstGeom prst="rect">
            <a:avLst/>
          </a:prstGeom>
          <a:ln>
            <a:noFill/>
          </a:ln>
        </p:spPr>
        <p:txBody>
          <a:bodyPr wrap="square" lIns="0" tIns="0" rIns="0" bIns="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Microsoft </a:t>
            </a:r>
            <a:r>
              <a:rPr kumimoji="0" lang="en-US" sz="9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Fabric</a:t>
            </a:r>
          </a:p>
        </p:txBody>
      </p:sp>
      <p:sp>
        <p:nvSpPr>
          <p:cNvPr id="17" name="Rectangle 16">
            <a:extLst>
              <a:ext uri="{FF2B5EF4-FFF2-40B4-BE49-F238E27FC236}">
                <a16:creationId xmlns:a16="http://schemas.microsoft.com/office/drawing/2014/main" id="{A295044A-2B8A-A472-59B3-15D9F65DC5E2}"/>
              </a:ext>
            </a:extLst>
          </p:cNvPr>
          <p:cNvSpPr/>
          <p:nvPr/>
        </p:nvSpPr>
        <p:spPr>
          <a:xfrm>
            <a:off x="10545451" y="3684573"/>
            <a:ext cx="772468" cy="276999"/>
          </a:xfrm>
          <a:prstGeom prst="rect">
            <a:avLst/>
          </a:prstGeom>
          <a:ln>
            <a:noFill/>
          </a:ln>
        </p:spPr>
        <p:txBody>
          <a:bodyPr wrap="square" lIns="0" tIns="0" rIns="0" bIns="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Microsoft Fabric</a:t>
            </a:r>
          </a:p>
        </p:txBody>
      </p:sp>
      <p:sp>
        <p:nvSpPr>
          <p:cNvPr id="3" name="TextBox 2">
            <a:extLst>
              <a:ext uri="{FF2B5EF4-FFF2-40B4-BE49-F238E27FC236}">
                <a16:creationId xmlns:a16="http://schemas.microsoft.com/office/drawing/2014/main" id="{6223A4F9-F602-9392-E19E-E0AF21167E60}"/>
              </a:ext>
            </a:extLst>
          </p:cNvPr>
          <p:cNvSpPr txBox="1"/>
          <p:nvPr/>
        </p:nvSpPr>
        <p:spPr>
          <a:xfrm>
            <a:off x="7487527" y="2394298"/>
            <a:ext cx="787395" cy="230832"/>
          </a:xfrm>
          <a:prstGeom prst="rect">
            <a:avLst/>
          </a:prstGeom>
          <a:noFill/>
        </p:spPr>
        <p:txBody>
          <a:bodyPr wrap="none" rtlCol="0">
            <a:spAutoFit/>
          </a:bodyPr>
          <a:lstStyle/>
          <a:p>
            <a:r>
              <a:rPr lang="en-GB" sz="900" err="1">
                <a:solidFill>
                  <a:srgbClr val="000000"/>
                </a:solidFill>
                <a:latin typeface="Segoe UI Semibold"/>
                <a:cs typeface="Segoe UI Semibold" panose="020B0702040204020203" pitchFamily="34" charset="0"/>
              </a:rPr>
              <a:t>Eventhouse</a:t>
            </a:r>
            <a:endParaRPr lang="en-SG" sz="900">
              <a:solidFill>
                <a:srgbClr val="000000"/>
              </a:solidFill>
              <a:latin typeface="Segoe UI Semibold"/>
              <a:cs typeface="Segoe UI Semibold" panose="020B0702040204020203" pitchFamily="34" charset="0"/>
            </a:endParaRPr>
          </a:p>
        </p:txBody>
      </p:sp>
      <p:pic>
        <p:nvPicPr>
          <p:cNvPr id="6" name="Picture 5" descr="A white square with blue arrow and a blue arrow pointing to the top&#10;&#10;AI-generated content may be incorrect.">
            <a:extLst>
              <a:ext uri="{FF2B5EF4-FFF2-40B4-BE49-F238E27FC236}">
                <a16:creationId xmlns:a16="http://schemas.microsoft.com/office/drawing/2014/main" id="{DA5AF0B6-0E30-A3D7-7433-DC97D2977FD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45762" y="2324047"/>
            <a:ext cx="371250" cy="371250"/>
          </a:xfrm>
          <a:prstGeom prst="rect">
            <a:avLst/>
          </a:prstGeom>
        </p:spPr>
      </p:pic>
      <p:pic>
        <p:nvPicPr>
          <p:cNvPr id="12" name="Picture 11" descr="A white square with blue and black logo&#10;&#10;AI-generated content may be incorrect.">
            <a:extLst>
              <a:ext uri="{FF2B5EF4-FFF2-40B4-BE49-F238E27FC236}">
                <a16:creationId xmlns:a16="http://schemas.microsoft.com/office/drawing/2014/main" id="{3954B757-5667-AB7E-52C9-DA3DAB98F81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19661" y="4793836"/>
            <a:ext cx="429636" cy="429636"/>
          </a:xfrm>
          <a:prstGeom prst="rect">
            <a:avLst/>
          </a:prstGeom>
        </p:spPr>
      </p:pic>
      <p:pic>
        <p:nvPicPr>
          <p:cNvPr id="18" name="Picture 17" descr="A white square with blue and black logo&#10;&#10;AI-generated content may be incorrect.">
            <a:extLst>
              <a:ext uri="{FF2B5EF4-FFF2-40B4-BE49-F238E27FC236}">
                <a16:creationId xmlns:a16="http://schemas.microsoft.com/office/drawing/2014/main" id="{04A490AE-F0C7-54B9-2446-AB0C77C4528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12633" y="4781603"/>
            <a:ext cx="429636" cy="429636"/>
          </a:xfrm>
          <a:prstGeom prst="rect">
            <a:avLst/>
          </a:prstGeom>
        </p:spPr>
      </p:pic>
      <p:pic>
        <p:nvPicPr>
          <p:cNvPr id="19" name="Picture 18" descr="A white square with blue and black logo&#10;&#10;AI-generated content may be incorrect.">
            <a:extLst>
              <a:ext uri="{FF2B5EF4-FFF2-40B4-BE49-F238E27FC236}">
                <a16:creationId xmlns:a16="http://schemas.microsoft.com/office/drawing/2014/main" id="{0336699F-FCB9-B5DA-7B4E-B3FF4AD2501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781894" y="4793836"/>
            <a:ext cx="429636" cy="429636"/>
          </a:xfrm>
          <a:prstGeom prst="rect">
            <a:avLst/>
          </a:prstGeom>
        </p:spPr>
      </p:pic>
      <p:sp>
        <p:nvSpPr>
          <p:cNvPr id="20" name="Slide Number Placeholder 19">
            <a:extLst>
              <a:ext uri="{FF2B5EF4-FFF2-40B4-BE49-F238E27FC236}">
                <a16:creationId xmlns:a16="http://schemas.microsoft.com/office/drawing/2014/main" id="{CA83AE77-7D7C-6BBD-6E98-9351E01AB750}"/>
              </a:ext>
            </a:extLst>
          </p:cNvPr>
          <p:cNvSpPr>
            <a:spLocks noGrp="1"/>
          </p:cNvSpPr>
          <p:nvPr>
            <p:ph type="sldNum" sz="quarter" idx="29"/>
          </p:nvPr>
        </p:nvSpPr>
        <p:spPr/>
        <p:txBody>
          <a:bodyPr/>
          <a:lstStyle/>
          <a:p>
            <a:fld id="{B1356FBF-028C-F74E-A7B4-9B8ED246DD1B}" type="slidenum">
              <a:rPr lang="en-US" smtClean="0"/>
              <a:pPr/>
              <a:t>20</a:t>
            </a:fld>
            <a:endParaRPr lang="en-US"/>
          </a:p>
        </p:txBody>
      </p:sp>
    </p:spTree>
    <p:extLst>
      <p:ext uri="{BB962C8B-B14F-4D97-AF65-F5344CB8AC3E}">
        <p14:creationId xmlns:p14="http://schemas.microsoft.com/office/powerpoint/2010/main" val="151748786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39DD1-D08D-0387-5BE3-8D96AD512417}"/>
              </a:ext>
            </a:extLst>
          </p:cNvPr>
          <p:cNvSpPr>
            <a:spLocks noGrp="1"/>
          </p:cNvSpPr>
          <p:nvPr>
            <p:ph type="title"/>
          </p:nvPr>
        </p:nvSpPr>
        <p:spPr/>
        <p:txBody>
          <a:bodyPr/>
          <a:lstStyle/>
          <a:p>
            <a:r>
              <a:rPr lang="en-GB" err="1"/>
              <a:t>OneLake</a:t>
            </a:r>
            <a:r>
              <a:rPr lang="en-GB"/>
              <a:t> Availability</a:t>
            </a:r>
            <a:endParaRPr lang="en-US"/>
          </a:p>
        </p:txBody>
      </p:sp>
      <p:sp>
        <p:nvSpPr>
          <p:cNvPr id="5" name="Text Placeholder 4">
            <a:extLst>
              <a:ext uri="{FF2B5EF4-FFF2-40B4-BE49-F238E27FC236}">
                <a16:creationId xmlns:a16="http://schemas.microsoft.com/office/drawing/2014/main" id="{9295A01D-0588-C27B-D752-B54F4A46C4DB}"/>
              </a:ext>
            </a:extLst>
          </p:cNvPr>
          <p:cNvSpPr>
            <a:spLocks noGrp="1"/>
          </p:cNvSpPr>
          <p:nvPr>
            <p:ph type="body" sz="quarter" idx="27"/>
          </p:nvPr>
        </p:nvSpPr>
        <p:spPr>
          <a:xfrm>
            <a:off x="563563" y="1820863"/>
            <a:ext cx="9175423" cy="4359275"/>
          </a:xfrm>
        </p:spPr>
        <p:txBody>
          <a:bodyPr>
            <a:normAutofit/>
          </a:bodyPr>
          <a:lstStyle/>
          <a:p>
            <a:r>
              <a:rPr lang="en-GB" sz="1600"/>
              <a:t>Mirroring of </a:t>
            </a:r>
            <a:r>
              <a:rPr lang="en-GB" sz="1600" err="1"/>
              <a:t>Eventhouse</a:t>
            </a:r>
            <a:r>
              <a:rPr lang="en-GB" sz="1600"/>
              <a:t> natively ingested data into </a:t>
            </a:r>
            <a:r>
              <a:rPr lang="en-GB" sz="1600" err="1"/>
              <a:t>OneLake</a:t>
            </a:r>
            <a:r>
              <a:rPr lang="en-GB" sz="1600"/>
              <a:t> as Delta tables</a:t>
            </a:r>
          </a:p>
          <a:p>
            <a:pPr lvl="1"/>
            <a:r>
              <a:rPr lang="en-GB" sz="1400"/>
              <a:t>Scoped to Database or Tables</a:t>
            </a:r>
          </a:p>
          <a:p>
            <a:pPr lvl="1">
              <a:spcAft>
                <a:spcPts val="900"/>
              </a:spcAft>
            </a:pPr>
            <a:r>
              <a:rPr lang="en-GB" sz="1400"/>
              <a:t>Does not apply to Materialized Views</a:t>
            </a:r>
          </a:p>
          <a:p>
            <a:pPr>
              <a:spcAft>
                <a:spcPts val="900"/>
              </a:spcAft>
            </a:pPr>
            <a:r>
              <a:rPr lang="en-GB" sz="1600"/>
              <a:t>Accessible by creating a shortcut from a Lakehouse to </a:t>
            </a:r>
            <a:r>
              <a:rPr lang="en-GB" sz="1600" err="1"/>
              <a:t>Eventhouse</a:t>
            </a:r>
            <a:endParaRPr lang="en-US" sz="1600"/>
          </a:p>
          <a:p>
            <a:pPr>
              <a:spcAft>
                <a:spcPts val="900"/>
              </a:spcAft>
            </a:pPr>
            <a:r>
              <a:rPr lang="en-US" sz="1600"/>
              <a:t>Backfill for existing data and tables</a:t>
            </a:r>
          </a:p>
          <a:p>
            <a:pPr>
              <a:spcAft>
                <a:spcPts val="900"/>
              </a:spcAft>
            </a:pPr>
            <a:r>
              <a:rPr lang="en-US" sz="1600"/>
              <a:t>Turn ON/OFF soft-deletes data</a:t>
            </a:r>
          </a:p>
          <a:p>
            <a:r>
              <a:rPr lang="en-US" sz="1600"/>
              <a:t>Adaptive </a:t>
            </a:r>
            <a:r>
              <a:rPr lang="en-US" sz="1600" err="1"/>
              <a:t>behaviour</a:t>
            </a:r>
            <a:r>
              <a:rPr lang="en-US" sz="1600"/>
              <a:t> based on data volume</a:t>
            </a:r>
          </a:p>
          <a:p>
            <a:pPr lvl="1"/>
            <a:r>
              <a:rPr lang="en-US" sz="1400"/>
              <a:t>By default, the write operation can take up to 3 hours or until files of sufficient size (typically 200-256 MB) are created.</a:t>
            </a:r>
          </a:p>
          <a:p>
            <a:pPr lvl="1"/>
            <a:r>
              <a:rPr lang="en-US" sz="1400"/>
              <a:t>You can adjust the delay to a value between 5 minutes and 3 hours.</a:t>
            </a:r>
          </a:p>
        </p:txBody>
      </p:sp>
      <p:sp>
        <p:nvSpPr>
          <p:cNvPr id="4" name="Slide Number Placeholder 3">
            <a:extLst>
              <a:ext uri="{FF2B5EF4-FFF2-40B4-BE49-F238E27FC236}">
                <a16:creationId xmlns:a16="http://schemas.microsoft.com/office/drawing/2014/main" id="{EF0C3E38-C7D3-67BE-E546-4681E148BE06}"/>
              </a:ext>
            </a:extLst>
          </p:cNvPr>
          <p:cNvSpPr>
            <a:spLocks noGrp="1"/>
          </p:cNvSpPr>
          <p:nvPr>
            <p:ph type="sldNum" sz="quarter" idx="29"/>
          </p:nvPr>
        </p:nvSpPr>
        <p:spPr/>
        <p:txBody>
          <a:bodyPr/>
          <a:lstStyle/>
          <a:p>
            <a:fld id="{B1356FBF-028C-F74E-A7B4-9B8ED246DD1B}" type="slidenum">
              <a:rPr lang="en-US" smtClean="0"/>
              <a:pPr/>
              <a:t>21</a:t>
            </a:fld>
            <a:endParaRPr lang="en-US"/>
          </a:p>
        </p:txBody>
      </p:sp>
    </p:spTree>
    <p:extLst>
      <p:ext uri="{BB962C8B-B14F-4D97-AF65-F5344CB8AC3E}">
        <p14:creationId xmlns:p14="http://schemas.microsoft.com/office/powerpoint/2010/main" val="448966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8092D-DAC1-6FAE-C7AD-EB9498056729}"/>
            </a:ext>
          </a:extLst>
        </p:cNvPr>
        <p:cNvGrpSpPr/>
        <p:nvPr/>
      </p:nvGrpSpPr>
      <p:grpSpPr>
        <a:xfrm>
          <a:off x="0" y="0"/>
          <a:ext cx="0" cy="0"/>
          <a:chOff x="0" y="0"/>
          <a:chExt cx="0" cy="0"/>
        </a:xfrm>
      </p:grpSpPr>
      <p:sp>
        <p:nvSpPr>
          <p:cNvPr id="1058" name="TextBox 1057">
            <a:extLst>
              <a:ext uri="{FF2B5EF4-FFF2-40B4-BE49-F238E27FC236}">
                <a16:creationId xmlns:a16="http://schemas.microsoft.com/office/drawing/2014/main" id="{0DEF1A72-696C-6BD7-CA40-D0D63A37CADF}"/>
              </a:ext>
            </a:extLst>
          </p:cNvPr>
          <p:cNvSpPr txBox="1"/>
          <p:nvPr/>
        </p:nvSpPr>
        <p:spPr>
          <a:xfrm>
            <a:off x="5213961" y="2445346"/>
            <a:ext cx="90145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ptos" panose="02110004020202020204"/>
                <a:ea typeface="+mn-ea"/>
                <a:cs typeface="+mn-cs"/>
              </a:rPr>
              <a:t>Update Policies</a:t>
            </a:r>
          </a:p>
        </p:txBody>
      </p:sp>
      <p:sp>
        <p:nvSpPr>
          <p:cNvPr id="2" name="Title 1">
            <a:extLst>
              <a:ext uri="{FF2B5EF4-FFF2-40B4-BE49-F238E27FC236}">
                <a16:creationId xmlns:a16="http://schemas.microsoft.com/office/drawing/2014/main" id="{0BA9625F-95C5-5E1B-FB9A-578EB6808267}"/>
              </a:ext>
            </a:extLst>
          </p:cNvPr>
          <p:cNvSpPr>
            <a:spLocks noGrp="1"/>
          </p:cNvSpPr>
          <p:nvPr>
            <p:ph type="title"/>
          </p:nvPr>
        </p:nvSpPr>
        <p:spPr/>
        <p:txBody>
          <a:bodyPr/>
          <a:lstStyle/>
          <a:p>
            <a:r>
              <a:rPr lang="en-US" err="1"/>
              <a:t>Eventhouse</a:t>
            </a:r>
            <a:r>
              <a:rPr lang="en-US"/>
              <a:t> (incl. KQL Databases)</a:t>
            </a:r>
          </a:p>
        </p:txBody>
      </p:sp>
      <p:sp>
        <p:nvSpPr>
          <p:cNvPr id="1051" name="Rounded Rectangle 1050">
            <a:extLst>
              <a:ext uri="{FF2B5EF4-FFF2-40B4-BE49-F238E27FC236}">
                <a16:creationId xmlns:a16="http://schemas.microsoft.com/office/drawing/2014/main" id="{19A46F20-BCDA-7345-DED4-A1822DA36BD9}"/>
              </a:ext>
            </a:extLst>
          </p:cNvPr>
          <p:cNvSpPr/>
          <p:nvPr/>
        </p:nvSpPr>
        <p:spPr bwMode="auto">
          <a:xfrm>
            <a:off x="3233485" y="1307098"/>
            <a:ext cx="5434441" cy="4913788"/>
          </a:xfrm>
          <a:prstGeom prst="roundRect">
            <a:avLst>
              <a:gd name="adj" fmla="val 2045"/>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solidFill>
                  <a:schemeClr val="accent2"/>
                </a:solidFill>
                <a:effectLst/>
                <a:uLnTx/>
                <a:uFillTx/>
                <a:latin typeface="Segoe UI"/>
                <a:ea typeface="Segoe UI" pitchFamily="34" charset="0"/>
                <a:cs typeface="Segoe UI" pitchFamily="34" charset="0"/>
              </a:rPr>
              <a:t>Eventhouse</a:t>
            </a:r>
            <a:endParaRPr kumimoji="0" lang="en-US" sz="1400" b="0" i="0" u="none" strike="noStrike" kern="1200" cap="none" spc="0" normalizeH="0" baseline="0" noProof="0">
              <a:ln>
                <a:noFill/>
              </a:ln>
              <a:solidFill>
                <a:schemeClr val="accent2"/>
              </a:solidFill>
              <a:effectLst/>
              <a:uLnTx/>
              <a:uFillTx/>
              <a:latin typeface="Segoe UI"/>
              <a:ea typeface="Segoe UI" pitchFamily="34" charset="0"/>
              <a:cs typeface="Segoe UI" pitchFamily="34" charset="0"/>
            </a:endParaRPr>
          </a:p>
        </p:txBody>
      </p:sp>
      <p:sp>
        <p:nvSpPr>
          <p:cNvPr id="1052" name="Rounded Rectangle 1051">
            <a:extLst>
              <a:ext uri="{FF2B5EF4-FFF2-40B4-BE49-F238E27FC236}">
                <a16:creationId xmlns:a16="http://schemas.microsoft.com/office/drawing/2014/main" id="{FE9894FD-1E03-B663-90C0-B9B8BC26B543}"/>
              </a:ext>
            </a:extLst>
          </p:cNvPr>
          <p:cNvSpPr/>
          <p:nvPr/>
        </p:nvSpPr>
        <p:spPr bwMode="auto">
          <a:xfrm>
            <a:off x="4498984" y="1777783"/>
            <a:ext cx="3838075" cy="2711894"/>
          </a:xfrm>
          <a:prstGeom prst="roundRect">
            <a:avLst>
              <a:gd name="adj" fmla="val 6181"/>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accent2"/>
                </a:solidFill>
                <a:effectLst/>
                <a:uLnTx/>
                <a:uFillTx/>
                <a:latin typeface="Segoe UI"/>
                <a:ea typeface="Segoe UI" pitchFamily="34" charset="0"/>
                <a:cs typeface="Segoe UI" pitchFamily="34" charset="0"/>
              </a:rPr>
              <a:t>KQL Database (1… n)</a:t>
            </a:r>
          </a:p>
        </p:txBody>
      </p:sp>
      <p:pic>
        <p:nvPicPr>
          <p:cNvPr id="1053" name="Graphic 1052" descr="Table with solid fill">
            <a:extLst>
              <a:ext uri="{FF2B5EF4-FFF2-40B4-BE49-F238E27FC236}">
                <a16:creationId xmlns:a16="http://schemas.microsoft.com/office/drawing/2014/main" id="{2C2B22EA-CF06-B8A0-2D50-E5848D27DC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7914" y="2581637"/>
            <a:ext cx="539571" cy="539571"/>
          </a:xfrm>
          <a:prstGeom prst="rect">
            <a:avLst/>
          </a:prstGeom>
        </p:spPr>
      </p:pic>
      <p:pic>
        <p:nvPicPr>
          <p:cNvPr id="1054" name="Graphic 1053" descr="Table with solid fill">
            <a:extLst>
              <a:ext uri="{FF2B5EF4-FFF2-40B4-BE49-F238E27FC236}">
                <a16:creationId xmlns:a16="http://schemas.microsoft.com/office/drawing/2014/main" id="{2828B39A-F078-1958-7CE7-1BB0279954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79683" y="2588304"/>
            <a:ext cx="539571" cy="539571"/>
          </a:xfrm>
          <a:prstGeom prst="rect">
            <a:avLst/>
          </a:prstGeom>
        </p:spPr>
      </p:pic>
      <p:pic>
        <p:nvPicPr>
          <p:cNvPr id="1055" name="Graphic 1054" descr="Table with solid fill">
            <a:extLst>
              <a:ext uri="{FF2B5EF4-FFF2-40B4-BE49-F238E27FC236}">
                <a16:creationId xmlns:a16="http://schemas.microsoft.com/office/drawing/2014/main" id="{2C3CB0EA-C098-1869-0FF3-E17C63195F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85702" y="2588304"/>
            <a:ext cx="539571" cy="539571"/>
          </a:xfrm>
          <a:prstGeom prst="rect">
            <a:avLst/>
          </a:prstGeom>
        </p:spPr>
      </p:pic>
      <p:cxnSp>
        <p:nvCxnSpPr>
          <p:cNvPr id="1056" name="Straight Arrow Connector 1055">
            <a:extLst>
              <a:ext uri="{FF2B5EF4-FFF2-40B4-BE49-F238E27FC236}">
                <a16:creationId xmlns:a16="http://schemas.microsoft.com/office/drawing/2014/main" id="{DB72717B-C8BB-F33F-0FA4-87D2D696E6E8}"/>
              </a:ext>
            </a:extLst>
          </p:cNvPr>
          <p:cNvCxnSpPr>
            <a:cxnSpLocks/>
            <a:stCxn id="1053" idx="3"/>
            <a:endCxn id="1055" idx="1"/>
          </p:cNvCxnSpPr>
          <p:nvPr/>
        </p:nvCxnSpPr>
        <p:spPr>
          <a:xfrm>
            <a:off x="5287485" y="2851423"/>
            <a:ext cx="798217" cy="6667"/>
          </a:xfrm>
          <a:prstGeom prst="straightConnector1">
            <a:avLst/>
          </a:prstGeom>
          <a:ln>
            <a:solidFill>
              <a:schemeClr val="accent2"/>
            </a:solidFill>
            <a:tailEnd type="triangle"/>
          </a:ln>
        </p:spPr>
        <p:style>
          <a:lnRef idx="2">
            <a:schemeClr val="dk1"/>
          </a:lnRef>
          <a:fillRef idx="0">
            <a:schemeClr val="dk1"/>
          </a:fillRef>
          <a:effectRef idx="1">
            <a:schemeClr val="dk1"/>
          </a:effectRef>
          <a:fontRef idx="minor">
            <a:schemeClr val="tx1"/>
          </a:fontRef>
        </p:style>
      </p:cxnSp>
      <p:cxnSp>
        <p:nvCxnSpPr>
          <p:cNvPr id="1057" name="Straight Arrow Connector 1056">
            <a:extLst>
              <a:ext uri="{FF2B5EF4-FFF2-40B4-BE49-F238E27FC236}">
                <a16:creationId xmlns:a16="http://schemas.microsoft.com/office/drawing/2014/main" id="{7CD1756F-FED6-BCAB-4F22-80DB8855276B}"/>
              </a:ext>
            </a:extLst>
          </p:cNvPr>
          <p:cNvCxnSpPr>
            <a:cxnSpLocks/>
            <a:stCxn id="1055" idx="3"/>
            <a:endCxn id="1054" idx="1"/>
          </p:cNvCxnSpPr>
          <p:nvPr/>
        </p:nvCxnSpPr>
        <p:spPr>
          <a:xfrm>
            <a:off x="6625273" y="2858090"/>
            <a:ext cx="754410" cy="0"/>
          </a:xfrm>
          <a:prstGeom prst="straightConnector1">
            <a:avLst/>
          </a:prstGeom>
          <a:ln>
            <a:solidFill>
              <a:schemeClr val="accent2"/>
            </a:solidFill>
            <a:tailEnd type="triangle"/>
          </a:ln>
        </p:spPr>
        <p:style>
          <a:lnRef idx="2">
            <a:schemeClr val="dk1"/>
          </a:lnRef>
          <a:fillRef idx="0">
            <a:schemeClr val="dk1"/>
          </a:fillRef>
          <a:effectRef idx="1">
            <a:schemeClr val="dk1"/>
          </a:effectRef>
          <a:fontRef idx="minor">
            <a:schemeClr val="tx1"/>
          </a:fontRef>
        </p:style>
      </p:cxnSp>
      <p:pic>
        <p:nvPicPr>
          <p:cNvPr id="1059" name="Graphic 1058" descr="Table with solid fill">
            <a:extLst>
              <a:ext uri="{FF2B5EF4-FFF2-40B4-BE49-F238E27FC236}">
                <a16:creationId xmlns:a16="http://schemas.microsoft.com/office/drawing/2014/main" id="{695CDFFA-2614-ED2C-2698-3A751905D4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59891" y="3825564"/>
            <a:ext cx="539571" cy="539571"/>
          </a:xfrm>
          <a:prstGeom prst="rect">
            <a:avLst/>
          </a:prstGeom>
        </p:spPr>
      </p:pic>
      <p:sp>
        <p:nvSpPr>
          <p:cNvPr id="1060" name="TextBox 1059">
            <a:extLst>
              <a:ext uri="{FF2B5EF4-FFF2-40B4-BE49-F238E27FC236}">
                <a16:creationId xmlns:a16="http://schemas.microsoft.com/office/drawing/2014/main" id="{CA6BEBC7-0474-10F7-EC95-3848A64C7D09}"/>
              </a:ext>
            </a:extLst>
          </p:cNvPr>
          <p:cNvSpPr txBox="1"/>
          <p:nvPr/>
        </p:nvSpPr>
        <p:spPr>
          <a:xfrm>
            <a:off x="4507337" y="4230823"/>
            <a:ext cx="1061909"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ptos" panose="02110004020202020204"/>
                <a:ea typeface="+mn-ea"/>
                <a:cs typeface="+mn-cs"/>
              </a:rPr>
              <a:t>External Table</a:t>
            </a:r>
          </a:p>
        </p:txBody>
      </p:sp>
      <p:cxnSp>
        <p:nvCxnSpPr>
          <p:cNvPr id="1061" name="Connector: Elbow 46">
            <a:extLst>
              <a:ext uri="{FF2B5EF4-FFF2-40B4-BE49-F238E27FC236}">
                <a16:creationId xmlns:a16="http://schemas.microsoft.com/office/drawing/2014/main" id="{CEE7DA45-7AA3-961E-5D35-AD82DB9C0569}"/>
              </a:ext>
            </a:extLst>
          </p:cNvPr>
          <p:cNvCxnSpPr>
            <a:cxnSpLocks/>
            <a:stCxn id="1122" idx="3"/>
            <a:endCxn id="1059" idx="1"/>
          </p:cNvCxnSpPr>
          <p:nvPr/>
        </p:nvCxnSpPr>
        <p:spPr>
          <a:xfrm flipV="1">
            <a:off x="2960407" y="4095350"/>
            <a:ext cx="1799484" cy="165744"/>
          </a:xfrm>
          <a:prstGeom prst="bentConnector3">
            <a:avLst>
              <a:gd name="adj1" fmla="val 9627"/>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62" name="TextBox 1061">
            <a:extLst>
              <a:ext uri="{FF2B5EF4-FFF2-40B4-BE49-F238E27FC236}">
                <a16:creationId xmlns:a16="http://schemas.microsoft.com/office/drawing/2014/main" id="{EFADC316-48DE-FA32-2C50-3D9C896D3996}"/>
              </a:ext>
            </a:extLst>
          </p:cNvPr>
          <p:cNvSpPr txBox="1"/>
          <p:nvPr/>
        </p:nvSpPr>
        <p:spPr>
          <a:xfrm>
            <a:off x="3684345" y="3685691"/>
            <a:ext cx="967543"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Accelerated</a:t>
            </a:r>
            <a:r>
              <a:rPr kumimoji="0" lang="en-US" sz="1100" b="0" i="0" u="none" strike="noStrike" kern="1200" cap="none" spc="0" normalizeH="0" noProof="0">
                <a:ln>
                  <a:noFill/>
                </a:ln>
                <a:solidFill>
                  <a:prstClr val="black"/>
                </a:solidFill>
                <a:effectLst/>
                <a:uLnTx/>
                <a:uFillTx/>
                <a:latin typeface="Aptos" panose="02110004020202020204"/>
                <a:ea typeface="+mn-ea"/>
                <a:cs typeface="+mn-cs"/>
              </a:rPr>
              <a:t> </a:t>
            </a: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Shortcut</a:t>
            </a:r>
          </a:p>
        </p:txBody>
      </p:sp>
      <p:pic>
        <p:nvPicPr>
          <p:cNvPr id="1063" name="Graphic 1062" descr="Table with solid fill">
            <a:extLst>
              <a:ext uri="{FF2B5EF4-FFF2-40B4-BE49-F238E27FC236}">
                <a16:creationId xmlns:a16="http://schemas.microsoft.com/office/drawing/2014/main" id="{123BFBB0-A297-B596-44E6-9CD18A6055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97289" y="4900308"/>
            <a:ext cx="539571" cy="539571"/>
          </a:xfrm>
          <a:prstGeom prst="rect">
            <a:avLst/>
          </a:prstGeom>
        </p:spPr>
      </p:pic>
      <p:sp>
        <p:nvSpPr>
          <p:cNvPr id="1064" name="TextBox 1063">
            <a:extLst>
              <a:ext uri="{FF2B5EF4-FFF2-40B4-BE49-F238E27FC236}">
                <a16:creationId xmlns:a16="http://schemas.microsoft.com/office/drawing/2014/main" id="{C2EABA8B-6FD3-0E04-1BC0-4E0C171D71CF}"/>
              </a:ext>
            </a:extLst>
          </p:cNvPr>
          <p:cNvSpPr txBox="1"/>
          <p:nvPr/>
        </p:nvSpPr>
        <p:spPr>
          <a:xfrm>
            <a:off x="4616346" y="5366603"/>
            <a:ext cx="901459"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ptos" panose="02110004020202020204"/>
                <a:ea typeface="+mn-ea"/>
                <a:cs typeface="+mn-cs"/>
              </a:rPr>
              <a:t>Followed Table</a:t>
            </a:r>
          </a:p>
        </p:txBody>
      </p:sp>
      <p:cxnSp>
        <p:nvCxnSpPr>
          <p:cNvPr id="1065" name="Connector: Elbow 75">
            <a:extLst>
              <a:ext uri="{FF2B5EF4-FFF2-40B4-BE49-F238E27FC236}">
                <a16:creationId xmlns:a16="http://schemas.microsoft.com/office/drawing/2014/main" id="{2A3DE12F-5384-8A79-CFD2-1C221E075C0C}"/>
              </a:ext>
            </a:extLst>
          </p:cNvPr>
          <p:cNvCxnSpPr>
            <a:cxnSpLocks/>
            <a:stCxn id="1123" idx="3"/>
            <a:endCxn id="1063" idx="1"/>
          </p:cNvCxnSpPr>
          <p:nvPr/>
        </p:nvCxnSpPr>
        <p:spPr>
          <a:xfrm flipV="1">
            <a:off x="2960407" y="5170094"/>
            <a:ext cx="1836882" cy="151704"/>
          </a:xfrm>
          <a:prstGeom prst="bentConnector3">
            <a:avLst>
              <a:gd name="adj1" fmla="val 9085"/>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66" name="TextBox 1065">
            <a:extLst>
              <a:ext uri="{FF2B5EF4-FFF2-40B4-BE49-F238E27FC236}">
                <a16:creationId xmlns:a16="http://schemas.microsoft.com/office/drawing/2014/main" id="{6FEE430E-4037-7963-68E7-27748514C989}"/>
              </a:ext>
            </a:extLst>
          </p:cNvPr>
          <p:cNvSpPr txBox="1"/>
          <p:nvPr/>
        </p:nvSpPr>
        <p:spPr>
          <a:xfrm>
            <a:off x="3718535" y="4930037"/>
            <a:ext cx="90145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Shortcut</a:t>
            </a:r>
          </a:p>
        </p:txBody>
      </p:sp>
      <p:pic>
        <p:nvPicPr>
          <p:cNvPr id="1067" name="Picture 43" descr="Logo, company name&#10;&#10;Description automatically generated">
            <a:extLst>
              <a:ext uri="{FF2B5EF4-FFF2-40B4-BE49-F238E27FC236}">
                <a16:creationId xmlns:a16="http://schemas.microsoft.com/office/drawing/2014/main" id="{6D190552-B009-76FE-DF0E-A17DD2373D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9439" y="3983297"/>
            <a:ext cx="366336" cy="317491"/>
          </a:xfrm>
          <a:prstGeom prst="rect">
            <a:avLst/>
          </a:prstGeom>
          <a:noFill/>
          <a:extLst>
            <a:ext uri="{909E8E84-426E-40DD-AFC4-6F175D3DCCD1}">
              <a14:hiddenFill xmlns:a14="http://schemas.microsoft.com/office/drawing/2010/main">
                <a:solidFill>
                  <a:srgbClr val="FFFFFF"/>
                </a:solidFill>
              </a14:hiddenFill>
            </a:ext>
          </a:extLst>
        </p:spPr>
      </p:pic>
      <p:pic>
        <p:nvPicPr>
          <p:cNvPr id="1068" name="Graphic 1067" descr="Repeat with solid fill">
            <a:extLst>
              <a:ext uri="{FF2B5EF4-FFF2-40B4-BE49-F238E27FC236}">
                <a16:creationId xmlns:a16="http://schemas.microsoft.com/office/drawing/2014/main" id="{3820766D-776E-2A4B-70D5-5570858D2FE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4989" y="2515626"/>
            <a:ext cx="275472" cy="275472"/>
          </a:xfrm>
          <a:prstGeom prst="rect">
            <a:avLst/>
          </a:prstGeom>
        </p:spPr>
      </p:pic>
      <p:pic>
        <p:nvPicPr>
          <p:cNvPr id="1069" name="Graphic 1068">
            <a:extLst>
              <a:ext uri="{FF2B5EF4-FFF2-40B4-BE49-F238E27FC236}">
                <a16:creationId xmlns:a16="http://schemas.microsoft.com/office/drawing/2014/main" id="{6B630D99-7C96-1447-B2C4-1E1130BE58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29879" y="3082876"/>
            <a:ext cx="470366" cy="470366"/>
          </a:xfrm>
          <a:prstGeom prst="rect">
            <a:avLst/>
          </a:prstGeom>
        </p:spPr>
      </p:pic>
      <p:pic>
        <p:nvPicPr>
          <p:cNvPr id="1070" name="Graphic 1069">
            <a:extLst>
              <a:ext uri="{FF2B5EF4-FFF2-40B4-BE49-F238E27FC236}">
                <a16:creationId xmlns:a16="http://schemas.microsoft.com/office/drawing/2014/main" id="{12E31290-344E-7780-416C-EE732AA2B13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07833" y="1920087"/>
            <a:ext cx="470366" cy="470366"/>
          </a:xfrm>
          <a:prstGeom prst="rect">
            <a:avLst/>
          </a:prstGeom>
        </p:spPr>
      </p:pic>
      <p:pic>
        <p:nvPicPr>
          <p:cNvPr id="1071" name="Graphic 1070">
            <a:extLst>
              <a:ext uri="{FF2B5EF4-FFF2-40B4-BE49-F238E27FC236}">
                <a16:creationId xmlns:a16="http://schemas.microsoft.com/office/drawing/2014/main" id="{CBC2ACD6-6AC1-98D5-E5A6-5B0264BCE8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07833" y="3076614"/>
            <a:ext cx="470366" cy="470366"/>
          </a:xfrm>
          <a:prstGeom prst="rect">
            <a:avLst/>
          </a:prstGeom>
        </p:spPr>
      </p:pic>
      <p:sp>
        <p:nvSpPr>
          <p:cNvPr id="1072" name="TextBox 1071">
            <a:extLst>
              <a:ext uri="{FF2B5EF4-FFF2-40B4-BE49-F238E27FC236}">
                <a16:creationId xmlns:a16="http://schemas.microsoft.com/office/drawing/2014/main" id="{67C94E91-30F0-D4E5-8B7C-031B1DB7E651}"/>
              </a:ext>
            </a:extLst>
          </p:cNvPr>
          <p:cNvSpPr txBox="1"/>
          <p:nvPr/>
        </p:nvSpPr>
        <p:spPr>
          <a:xfrm>
            <a:off x="9556487" y="2052137"/>
            <a:ext cx="901459" cy="230832"/>
          </a:xfrm>
          <a:prstGeom prst="rect">
            <a:avLst/>
          </a:prstGeom>
          <a:noFill/>
        </p:spPr>
        <p:txBody>
          <a:bodyPr wrap="square" rtlCol="0">
            <a:spAutoFit/>
          </a:bodyPr>
          <a:lstStyle/>
          <a:p>
            <a:pPr>
              <a:defRPr/>
            </a:pPr>
            <a:r>
              <a:rPr lang="en-US" sz="900">
                <a:latin typeface="Aptos" panose="02110004020202020204"/>
              </a:rPr>
              <a:t>KQL </a:t>
            </a:r>
            <a:r>
              <a:rPr lang="en-US" sz="900" err="1">
                <a:latin typeface="Aptos" panose="02110004020202020204"/>
              </a:rPr>
              <a:t>Queryset</a:t>
            </a:r>
            <a:endParaRPr lang="en-US" sz="900">
              <a:latin typeface="Aptos" panose="02110004020202020204"/>
            </a:endParaRPr>
          </a:p>
        </p:txBody>
      </p:sp>
      <p:sp>
        <p:nvSpPr>
          <p:cNvPr id="1073" name="TextBox 1072">
            <a:extLst>
              <a:ext uri="{FF2B5EF4-FFF2-40B4-BE49-F238E27FC236}">
                <a16:creationId xmlns:a16="http://schemas.microsoft.com/office/drawing/2014/main" id="{4219C331-BF96-CB8B-9BE6-BD74AFC0D288}"/>
              </a:ext>
            </a:extLst>
          </p:cNvPr>
          <p:cNvSpPr txBox="1"/>
          <p:nvPr/>
        </p:nvSpPr>
        <p:spPr>
          <a:xfrm>
            <a:off x="8894419" y="3517152"/>
            <a:ext cx="901459" cy="369332"/>
          </a:xfrm>
          <a:prstGeom prst="rect">
            <a:avLst/>
          </a:prstGeom>
          <a:noFill/>
        </p:spPr>
        <p:txBody>
          <a:bodyPr wrap="square" rtlCol="0">
            <a:spAutoFit/>
          </a:bodyPr>
          <a:lstStyle/>
          <a:p>
            <a:pPr algn="ctr">
              <a:defRPr/>
            </a:pPr>
            <a:r>
              <a:rPr lang="en-US" sz="900">
                <a:latin typeface="Aptos" panose="02110004020202020204"/>
              </a:rPr>
              <a:t>Semantic Model</a:t>
            </a:r>
          </a:p>
        </p:txBody>
      </p:sp>
      <p:sp>
        <p:nvSpPr>
          <p:cNvPr id="1074" name="TextBox 1073">
            <a:extLst>
              <a:ext uri="{FF2B5EF4-FFF2-40B4-BE49-F238E27FC236}">
                <a16:creationId xmlns:a16="http://schemas.microsoft.com/office/drawing/2014/main" id="{35BC3D68-4CAF-34A9-664C-9756A271FA80}"/>
              </a:ext>
            </a:extLst>
          </p:cNvPr>
          <p:cNvSpPr txBox="1"/>
          <p:nvPr/>
        </p:nvSpPr>
        <p:spPr>
          <a:xfrm>
            <a:off x="9714332" y="3517152"/>
            <a:ext cx="901459" cy="369332"/>
          </a:xfrm>
          <a:prstGeom prst="rect">
            <a:avLst/>
          </a:prstGeom>
          <a:noFill/>
        </p:spPr>
        <p:txBody>
          <a:bodyPr wrap="square" rtlCol="0">
            <a:spAutoFit/>
          </a:bodyPr>
          <a:lstStyle/>
          <a:p>
            <a:pPr algn="ctr">
              <a:defRPr/>
            </a:pPr>
            <a:r>
              <a:rPr lang="en-US" sz="900">
                <a:latin typeface="Aptos" panose="02110004020202020204"/>
              </a:rPr>
              <a:t>Power BI Report</a:t>
            </a:r>
          </a:p>
        </p:txBody>
      </p:sp>
      <p:sp>
        <p:nvSpPr>
          <p:cNvPr id="1075" name="TextBox 1074">
            <a:extLst>
              <a:ext uri="{FF2B5EF4-FFF2-40B4-BE49-F238E27FC236}">
                <a16:creationId xmlns:a16="http://schemas.microsoft.com/office/drawing/2014/main" id="{F2DD734B-E384-3DF0-009A-4706F3F6C1FF}"/>
              </a:ext>
            </a:extLst>
          </p:cNvPr>
          <p:cNvSpPr txBox="1"/>
          <p:nvPr/>
        </p:nvSpPr>
        <p:spPr>
          <a:xfrm>
            <a:off x="4566971" y="3022625"/>
            <a:ext cx="879015"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ptos" panose="02110004020202020204"/>
                <a:ea typeface="+mn-ea"/>
                <a:cs typeface="+mn-cs"/>
              </a:rPr>
              <a:t>Native Table</a:t>
            </a:r>
          </a:p>
        </p:txBody>
      </p:sp>
      <p:sp>
        <p:nvSpPr>
          <p:cNvPr id="1076" name="TextBox 1075">
            <a:extLst>
              <a:ext uri="{FF2B5EF4-FFF2-40B4-BE49-F238E27FC236}">
                <a16:creationId xmlns:a16="http://schemas.microsoft.com/office/drawing/2014/main" id="{B17C2918-F5EC-513A-301E-3FE5166103FE}"/>
              </a:ext>
            </a:extLst>
          </p:cNvPr>
          <p:cNvSpPr txBox="1"/>
          <p:nvPr/>
        </p:nvSpPr>
        <p:spPr>
          <a:xfrm>
            <a:off x="5915978" y="3022625"/>
            <a:ext cx="879015"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ptos" panose="02110004020202020204"/>
                <a:ea typeface="+mn-ea"/>
                <a:cs typeface="+mn-cs"/>
              </a:rPr>
              <a:t>Native Table</a:t>
            </a:r>
          </a:p>
        </p:txBody>
      </p:sp>
      <p:sp>
        <p:nvSpPr>
          <p:cNvPr id="1077" name="TextBox 1076">
            <a:extLst>
              <a:ext uri="{FF2B5EF4-FFF2-40B4-BE49-F238E27FC236}">
                <a16:creationId xmlns:a16="http://schemas.microsoft.com/office/drawing/2014/main" id="{66DF771E-AB48-A4C5-1D4E-46C8C1F06300}"/>
              </a:ext>
            </a:extLst>
          </p:cNvPr>
          <p:cNvSpPr txBox="1"/>
          <p:nvPr/>
        </p:nvSpPr>
        <p:spPr>
          <a:xfrm>
            <a:off x="7158106" y="3022625"/>
            <a:ext cx="982721"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ptos" panose="02110004020202020204"/>
                <a:ea typeface="+mn-ea"/>
                <a:cs typeface="+mn-cs"/>
              </a:rPr>
              <a:t>Materialized View</a:t>
            </a:r>
          </a:p>
        </p:txBody>
      </p:sp>
      <p:cxnSp>
        <p:nvCxnSpPr>
          <p:cNvPr id="1078" name="Connector: Elbow 1030">
            <a:extLst>
              <a:ext uri="{FF2B5EF4-FFF2-40B4-BE49-F238E27FC236}">
                <a16:creationId xmlns:a16="http://schemas.microsoft.com/office/drawing/2014/main" id="{B5B640BE-C0A7-EDE5-DF65-C3D0A9086F24}"/>
              </a:ext>
            </a:extLst>
          </p:cNvPr>
          <p:cNvCxnSpPr>
            <a:cxnSpLocks/>
            <a:stCxn id="1121" idx="3"/>
            <a:endCxn id="1053" idx="1"/>
          </p:cNvCxnSpPr>
          <p:nvPr/>
        </p:nvCxnSpPr>
        <p:spPr>
          <a:xfrm>
            <a:off x="2960407" y="2545043"/>
            <a:ext cx="1787507" cy="306380"/>
          </a:xfrm>
          <a:prstGeom prst="bentConnector3">
            <a:avLst>
              <a:gd name="adj1" fmla="val 9356"/>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79" name="TextBox 1078">
            <a:extLst>
              <a:ext uri="{FF2B5EF4-FFF2-40B4-BE49-F238E27FC236}">
                <a16:creationId xmlns:a16="http://schemas.microsoft.com/office/drawing/2014/main" id="{F9B744A1-CBFC-7ADE-8408-698A79978AF4}"/>
              </a:ext>
            </a:extLst>
          </p:cNvPr>
          <p:cNvSpPr txBox="1"/>
          <p:nvPr/>
        </p:nvSpPr>
        <p:spPr>
          <a:xfrm>
            <a:off x="3701953" y="2604390"/>
            <a:ext cx="90145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prstClr val="black"/>
                </a:solidFill>
                <a:latin typeface="Aptos" panose="02110004020202020204"/>
              </a:rPr>
              <a:t>Ingestion</a:t>
            </a:r>
            <a:endParaRPr kumimoji="0" lang="en-US" sz="11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80" name="TextBox 1079">
            <a:extLst>
              <a:ext uri="{FF2B5EF4-FFF2-40B4-BE49-F238E27FC236}">
                <a16:creationId xmlns:a16="http://schemas.microsoft.com/office/drawing/2014/main" id="{23E3B174-D3AC-1120-82AE-6B1F72F93F0B}"/>
              </a:ext>
            </a:extLst>
          </p:cNvPr>
          <p:cNvSpPr txBox="1"/>
          <p:nvPr/>
        </p:nvSpPr>
        <p:spPr>
          <a:xfrm>
            <a:off x="1020700" y="3499127"/>
            <a:ext cx="1823814" cy="169277"/>
          </a:xfrm>
          <a:prstGeom prst="rect">
            <a:avLst/>
          </a:prstGeom>
          <a:noFill/>
        </p:spPr>
        <p:txBody>
          <a:bodyPr wrap="square" lIns="0" tIns="0" rIns="0" bIns="0" rtlCol="0">
            <a:spAutoFit/>
          </a:bodyPr>
          <a:lstStyle/>
          <a:p>
            <a:pPr algn="ctr"/>
            <a:r>
              <a:rPr lang="en-US" sz="1100"/>
              <a:t>SDKs &amp; Logging Frameworks</a:t>
            </a:r>
          </a:p>
        </p:txBody>
      </p:sp>
      <p:pic>
        <p:nvPicPr>
          <p:cNvPr id="1081" name="Graphic 1080">
            <a:extLst>
              <a:ext uri="{FF2B5EF4-FFF2-40B4-BE49-F238E27FC236}">
                <a16:creationId xmlns:a16="http://schemas.microsoft.com/office/drawing/2014/main" id="{96C49FA1-636C-A1B2-5E22-E904C1B7889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17795" y="3948374"/>
            <a:ext cx="450443" cy="450443"/>
          </a:xfrm>
          <a:prstGeom prst="rect">
            <a:avLst/>
          </a:prstGeom>
        </p:spPr>
      </p:pic>
      <p:sp>
        <p:nvSpPr>
          <p:cNvPr id="1082" name="TextBox 1081">
            <a:extLst>
              <a:ext uri="{FF2B5EF4-FFF2-40B4-BE49-F238E27FC236}">
                <a16:creationId xmlns:a16="http://schemas.microsoft.com/office/drawing/2014/main" id="{3853D794-A2FE-F65D-5251-38363476446B}"/>
              </a:ext>
            </a:extLst>
          </p:cNvPr>
          <p:cNvSpPr txBox="1"/>
          <p:nvPr/>
        </p:nvSpPr>
        <p:spPr>
          <a:xfrm>
            <a:off x="9556487" y="4032948"/>
            <a:ext cx="1602507" cy="230832"/>
          </a:xfrm>
          <a:prstGeom prst="rect">
            <a:avLst/>
          </a:prstGeom>
          <a:noFill/>
        </p:spPr>
        <p:txBody>
          <a:bodyPr wrap="square" rtlCol="0">
            <a:spAutoFit/>
          </a:bodyPr>
          <a:lstStyle/>
          <a:p>
            <a:pPr>
              <a:defRPr/>
            </a:pPr>
            <a:r>
              <a:rPr lang="en-US" sz="900">
                <a:latin typeface="Aptos" panose="02110004020202020204"/>
              </a:rPr>
              <a:t>Python + Spark Notebook</a:t>
            </a:r>
          </a:p>
        </p:txBody>
      </p:sp>
      <p:sp>
        <p:nvSpPr>
          <p:cNvPr id="1083" name="TextBox 1082">
            <a:extLst>
              <a:ext uri="{FF2B5EF4-FFF2-40B4-BE49-F238E27FC236}">
                <a16:creationId xmlns:a16="http://schemas.microsoft.com/office/drawing/2014/main" id="{2717815D-5322-F723-79AA-02EF163DEEEB}"/>
              </a:ext>
            </a:extLst>
          </p:cNvPr>
          <p:cNvSpPr txBox="1"/>
          <p:nvPr/>
        </p:nvSpPr>
        <p:spPr>
          <a:xfrm>
            <a:off x="9556487" y="2636709"/>
            <a:ext cx="1326129" cy="230832"/>
          </a:xfrm>
          <a:prstGeom prst="rect">
            <a:avLst/>
          </a:prstGeom>
          <a:noFill/>
        </p:spPr>
        <p:txBody>
          <a:bodyPr wrap="squar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a:latin typeface="Aptos" panose="02110004020202020204"/>
              </a:rPr>
              <a:t>Real-Time</a:t>
            </a:r>
            <a:r>
              <a:rPr kumimoji="0" lang="en-US" sz="900" b="0" i="0" u="none" strike="noStrike" kern="1200" cap="none" spc="0" normalizeH="0" baseline="0" noProof="0">
                <a:ln>
                  <a:noFill/>
                </a:ln>
                <a:effectLst/>
                <a:uLnTx/>
                <a:uFillTx/>
                <a:latin typeface="Aptos" panose="02110004020202020204"/>
                <a:ea typeface="+mn-ea"/>
                <a:cs typeface="+mn-cs"/>
              </a:rPr>
              <a:t> Dashboard</a:t>
            </a:r>
          </a:p>
        </p:txBody>
      </p:sp>
      <p:pic>
        <p:nvPicPr>
          <p:cNvPr id="1084" name="Graphic 1083">
            <a:extLst>
              <a:ext uri="{FF2B5EF4-FFF2-40B4-BE49-F238E27FC236}">
                <a16:creationId xmlns:a16="http://schemas.microsoft.com/office/drawing/2014/main" id="{E41DD23F-26C3-56A2-20E6-ED0DD314D06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107833" y="2485797"/>
            <a:ext cx="470366" cy="470366"/>
          </a:xfrm>
          <a:prstGeom prst="rect">
            <a:avLst/>
          </a:prstGeom>
        </p:spPr>
      </p:pic>
      <p:sp>
        <p:nvSpPr>
          <p:cNvPr id="1085" name="Rounded Rectangle 1084">
            <a:extLst>
              <a:ext uri="{FF2B5EF4-FFF2-40B4-BE49-F238E27FC236}">
                <a16:creationId xmlns:a16="http://schemas.microsoft.com/office/drawing/2014/main" id="{F9419FC5-AAAA-A186-54D1-F9E30E166884}"/>
              </a:ext>
            </a:extLst>
          </p:cNvPr>
          <p:cNvSpPr/>
          <p:nvPr/>
        </p:nvSpPr>
        <p:spPr bwMode="auto">
          <a:xfrm>
            <a:off x="4500836" y="4686185"/>
            <a:ext cx="3838075" cy="1208211"/>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2B4"/>
                </a:solidFill>
                <a:effectLst/>
                <a:uLnTx/>
                <a:uFillTx/>
                <a:latin typeface="Segoe UI"/>
                <a:ea typeface="Segoe UI" pitchFamily="34" charset="0"/>
                <a:cs typeface="Segoe UI" pitchFamily="34" charset="0"/>
              </a:rPr>
              <a:t>KQL Database (1… n)</a:t>
            </a:r>
          </a:p>
        </p:txBody>
      </p:sp>
      <p:grpSp>
        <p:nvGrpSpPr>
          <p:cNvPr id="1086" name="Group 1085">
            <a:extLst>
              <a:ext uri="{FF2B5EF4-FFF2-40B4-BE49-F238E27FC236}">
                <a16:creationId xmlns:a16="http://schemas.microsoft.com/office/drawing/2014/main" id="{BFAC896E-4B50-55A0-7D48-9D82EF1E2421}"/>
              </a:ext>
            </a:extLst>
          </p:cNvPr>
          <p:cNvGrpSpPr/>
          <p:nvPr/>
        </p:nvGrpSpPr>
        <p:grpSpPr>
          <a:xfrm>
            <a:off x="1251509" y="4869689"/>
            <a:ext cx="1362196" cy="496914"/>
            <a:chOff x="1227638" y="5090606"/>
            <a:chExt cx="1362196" cy="496914"/>
          </a:xfrm>
        </p:grpSpPr>
        <p:pic>
          <p:nvPicPr>
            <p:cNvPr id="1087" name="Picture 1086" descr="ADX logo">
              <a:extLst>
                <a:ext uri="{FF2B5EF4-FFF2-40B4-BE49-F238E27FC236}">
                  <a16:creationId xmlns:a16="http://schemas.microsoft.com/office/drawing/2014/main" id="{72AA2FEE-3443-01DC-6B4A-9E16FAE7D3F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227638" y="5165715"/>
              <a:ext cx="623672" cy="327428"/>
            </a:xfrm>
            <a:prstGeom prst="rect">
              <a:avLst/>
            </a:prstGeom>
          </p:spPr>
        </p:pic>
        <p:pic>
          <p:nvPicPr>
            <p:cNvPr id="1088" name="Picture 1087" descr="A white square with blue arrow and a blue arrow pointing to the top&#10;&#10;AI-generated content may be incorrect.">
              <a:extLst>
                <a:ext uri="{FF2B5EF4-FFF2-40B4-BE49-F238E27FC236}">
                  <a16:creationId xmlns:a16="http://schemas.microsoft.com/office/drawing/2014/main" id="{74261717-69CB-2845-E70C-544F985FC98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092918" y="5090606"/>
              <a:ext cx="496916" cy="496914"/>
            </a:xfrm>
            <a:prstGeom prst="rect">
              <a:avLst/>
            </a:prstGeom>
          </p:spPr>
        </p:pic>
      </p:grpSp>
      <p:grpSp>
        <p:nvGrpSpPr>
          <p:cNvPr id="1089" name="Group 1088">
            <a:extLst>
              <a:ext uri="{FF2B5EF4-FFF2-40B4-BE49-F238E27FC236}">
                <a16:creationId xmlns:a16="http://schemas.microsoft.com/office/drawing/2014/main" id="{6C90BEF6-A84A-C734-D6A7-50EF8C457E6D}"/>
              </a:ext>
            </a:extLst>
          </p:cNvPr>
          <p:cNvGrpSpPr/>
          <p:nvPr/>
        </p:nvGrpSpPr>
        <p:grpSpPr>
          <a:xfrm>
            <a:off x="1048758" y="1372163"/>
            <a:ext cx="1768341" cy="2119840"/>
            <a:chOff x="790845" y="1635187"/>
            <a:chExt cx="1768341" cy="2119840"/>
          </a:xfrm>
        </p:grpSpPr>
        <p:pic>
          <p:nvPicPr>
            <p:cNvPr id="1090" name="Graphic 1089">
              <a:extLst>
                <a:ext uri="{FF2B5EF4-FFF2-40B4-BE49-F238E27FC236}">
                  <a16:creationId xmlns:a16="http://schemas.microsoft.com/office/drawing/2014/main" id="{8B7E47C5-E64E-FBDE-26F7-6D01782E569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48192" y="1696861"/>
              <a:ext cx="261104" cy="261104"/>
            </a:xfrm>
            <a:prstGeom prst="rect">
              <a:avLst/>
            </a:prstGeom>
          </p:spPr>
        </p:pic>
        <p:pic>
          <p:nvPicPr>
            <p:cNvPr id="1091" name="Graphic 1090">
              <a:extLst>
                <a:ext uri="{FF2B5EF4-FFF2-40B4-BE49-F238E27FC236}">
                  <a16:creationId xmlns:a16="http://schemas.microsoft.com/office/drawing/2014/main" id="{85B79CA4-D46C-9DF9-E957-E062F63AE7D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307212" y="1685911"/>
              <a:ext cx="261104" cy="261104"/>
            </a:xfrm>
            <a:prstGeom prst="rect">
              <a:avLst/>
            </a:prstGeom>
          </p:spPr>
        </p:pic>
        <p:pic>
          <p:nvPicPr>
            <p:cNvPr id="1092" name="Graphic 1091">
              <a:extLst>
                <a:ext uri="{FF2B5EF4-FFF2-40B4-BE49-F238E27FC236}">
                  <a16:creationId xmlns:a16="http://schemas.microsoft.com/office/drawing/2014/main" id="{CD94FAEC-8E4E-6D16-AB1F-90B84C90A98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87150" y="2019138"/>
              <a:ext cx="417766" cy="417766"/>
            </a:xfrm>
            <a:prstGeom prst="rect">
              <a:avLst/>
            </a:prstGeom>
          </p:spPr>
        </p:pic>
        <p:pic>
          <p:nvPicPr>
            <p:cNvPr id="1093" name="Graphic 1092">
              <a:extLst>
                <a:ext uri="{FF2B5EF4-FFF2-40B4-BE49-F238E27FC236}">
                  <a16:creationId xmlns:a16="http://schemas.microsoft.com/office/drawing/2014/main" id="{7BA36D3A-5132-C758-9E2F-85A74F73067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427163" y="2019138"/>
              <a:ext cx="417766" cy="417766"/>
            </a:xfrm>
            <a:prstGeom prst="rect">
              <a:avLst/>
            </a:prstGeom>
          </p:spPr>
        </p:pic>
        <p:pic>
          <p:nvPicPr>
            <p:cNvPr id="1094" name="Graphic 1093">
              <a:extLst>
                <a:ext uri="{FF2B5EF4-FFF2-40B4-BE49-F238E27FC236}">
                  <a16:creationId xmlns:a16="http://schemas.microsoft.com/office/drawing/2014/main" id="{0F07354C-73F6-C8EA-1D8F-C8CDD2DC9DB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113025" y="1685911"/>
              <a:ext cx="300961" cy="300961"/>
            </a:xfrm>
            <a:prstGeom prst="rect">
              <a:avLst/>
            </a:prstGeom>
          </p:spPr>
        </p:pic>
        <p:pic>
          <p:nvPicPr>
            <p:cNvPr id="1095" name="Picture 34" descr="Power Automate - Microsoft Community Hub">
              <a:extLst>
                <a:ext uri="{FF2B5EF4-FFF2-40B4-BE49-F238E27FC236}">
                  <a16:creationId xmlns:a16="http://schemas.microsoft.com/office/drawing/2014/main" id="{F8C54CFF-DF19-621C-1A0A-1058B4AC6D18}"/>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659337" y="1635187"/>
              <a:ext cx="395175" cy="395175"/>
            </a:xfrm>
            <a:prstGeom prst="rect">
              <a:avLst/>
            </a:prstGeom>
            <a:noFill/>
            <a:extLst>
              <a:ext uri="{909E8E84-426E-40DD-AFC4-6F175D3DCCD1}">
                <a14:hiddenFill xmlns:a14="http://schemas.microsoft.com/office/drawing/2010/main">
                  <a:solidFill>
                    <a:srgbClr val="FFFFFF"/>
                  </a:solidFill>
                </a14:hiddenFill>
              </a:ext>
            </a:extLst>
          </p:spPr>
        </p:pic>
        <p:pic>
          <p:nvPicPr>
            <p:cNvPr id="1096" name="Graphic 1095">
              <a:extLst>
                <a:ext uri="{FF2B5EF4-FFF2-40B4-BE49-F238E27FC236}">
                  <a16:creationId xmlns:a16="http://schemas.microsoft.com/office/drawing/2014/main" id="{79BBDB13-A457-D738-58F0-ABF3C37FFF6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833361" y="2034974"/>
              <a:ext cx="401930" cy="401930"/>
            </a:xfrm>
            <a:prstGeom prst="rect">
              <a:avLst/>
            </a:prstGeom>
          </p:spPr>
        </p:pic>
        <p:pic>
          <p:nvPicPr>
            <p:cNvPr id="1097" name="Picture 2">
              <a:extLst>
                <a:ext uri="{FF2B5EF4-FFF2-40B4-BE49-F238E27FC236}">
                  <a16:creationId xmlns:a16="http://schemas.microsoft.com/office/drawing/2014/main" id="{BE4BB309-A8B7-EFB0-488A-4090EDCDC06A}"/>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790845" y="2984708"/>
              <a:ext cx="308519" cy="127445"/>
            </a:xfrm>
            <a:prstGeom prst="rect">
              <a:avLst/>
            </a:prstGeom>
            <a:noFill/>
            <a:extLst>
              <a:ext uri="{909E8E84-426E-40DD-AFC4-6F175D3DCCD1}">
                <a14:hiddenFill xmlns:a14="http://schemas.microsoft.com/office/drawing/2010/main">
                  <a:solidFill>
                    <a:srgbClr val="FFFFFF"/>
                  </a:solidFill>
                </a14:hiddenFill>
              </a:ext>
            </a:extLst>
          </p:spPr>
        </p:pic>
        <p:pic>
          <p:nvPicPr>
            <p:cNvPr id="1098" name="Picture 6" descr="Install Fluent Bit on Linux | Snap Store">
              <a:extLst>
                <a:ext uri="{FF2B5EF4-FFF2-40B4-BE49-F238E27FC236}">
                  <a16:creationId xmlns:a16="http://schemas.microsoft.com/office/drawing/2014/main" id="{59011EBF-6763-6D87-5F7E-F1C511576D81}"/>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1503261" y="2927113"/>
              <a:ext cx="249975" cy="182169"/>
            </a:xfrm>
            <a:prstGeom prst="rect">
              <a:avLst/>
            </a:prstGeom>
            <a:noFill/>
            <a:extLst>
              <a:ext uri="{909E8E84-426E-40DD-AFC4-6F175D3DCCD1}">
                <a14:hiddenFill xmlns:a14="http://schemas.microsoft.com/office/drawing/2010/main">
                  <a:solidFill>
                    <a:srgbClr val="FFFFFF"/>
                  </a:solidFill>
                </a14:hiddenFill>
              </a:ext>
            </a:extLst>
          </p:spPr>
        </p:pic>
        <p:pic>
          <p:nvPicPr>
            <p:cNvPr id="1099" name="Picture 8">
              <a:extLst>
                <a:ext uri="{FF2B5EF4-FFF2-40B4-BE49-F238E27FC236}">
                  <a16:creationId xmlns:a16="http://schemas.microsoft.com/office/drawing/2014/main" id="{AC0C3413-814E-1103-A31D-2325DA27BF88}"/>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1204446" y="2990655"/>
              <a:ext cx="242868" cy="119005"/>
            </a:xfrm>
            <a:prstGeom prst="rect">
              <a:avLst/>
            </a:prstGeom>
            <a:noFill/>
            <a:extLst>
              <a:ext uri="{909E8E84-426E-40DD-AFC4-6F175D3DCCD1}">
                <a14:hiddenFill xmlns:a14="http://schemas.microsoft.com/office/drawing/2010/main">
                  <a:solidFill>
                    <a:srgbClr val="FFFFFF"/>
                  </a:solidFill>
                </a14:hiddenFill>
              </a:ext>
            </a:extLst>
          </p:spPr>
        </p:pic>
        <p:pic>
          <p:nvPicPr>
            <p:cNvPr id="1100" name="Picture 10" descr="Logstash - Coralogix">
              <a:extLst>
                <a:ext uri="{FF2B5EF4-FFF2-40B4-BE49-F238E27FC236}">
                  <a16:creationId xmlns:a16="http://schemas.microsoft.com/office/drawing/2014/main" id="{AE746323-305C-1BB6-B92D-364F8CC4EF78}"/>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839984" y="2897501"/>
              <a:ext cx="259047" cy="259047"/>
            </a:xfrm>
            <a:prstGeom prst="rect">
              <a:avLst/>
            </a:prstGeom>
            <a:noFill/>
            <a:extLst>
              <a:ext uri="{909E8E84-426E-40DD-AFC4-6F175D3DCCD1}">
                <a14:hiddenFill xmlns:a14="http://schemas.microsoft.com/office/drawing/2010/main">
                  <a:solidFill>
                    <a:srgbClr val="FFFFFF"/>
                  </a:solidFill>
                </a14:hiddenFill>
              </a:ext>
            </a:extLst>
          </p:spPr>
        </p:pic>
        <p:pic>
          <p:nvPicPr>
            <p:cNvPr id="1101" name="Picture 12" descr="OpenTelemetry">
              <a:extLst>
                <a:ext uri="{FF2B5EF4-FFF2-40B4-BE49-F238E27FC236}">
                  <a16:creationId xmlns:a16="http://schemas.microsoft.com/office/drawing/2014/main" id="{5043FB97-D9E2-8548-BBFA-0A41EB24360E}"/>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2167018" y="2924196"/>
              <a:ext cx="392168" cy="205327"/>
            </a:xfrm>
            <a:prstGeom prst="rect">
              <a:avLst/>
            </a:prstGeom>
            <a:noFill/>
            <a:extLst>
              <a:ext uri="{909E8E84-426E-40DD-AFC4-6F175D3DCCD1}">
                <a14:hiddenFill xmlns:a14="http://schemas.microsoft.com/office/drawing/2010/main">
                  <a:solidFill>
                    <a:srgbClr val="FFFFFF"/>
                  </a:solidFill>
                </a14:hiddenFill>
              </a:ext>
            </a:extLst>
          </p:spPr>
        </p:pic>
        <p:pic>
          <p:nvPicPr>
            <p:cNvPr id="1102" name="Picture 16" descr="Increasing Data Utilization with LogStream Platform | Cribl">
              <a:extLst>
                <a:ext uri="{FF2B5EF4-FFF2-40B4-BE49-F238E27FC236}">
                  <a16:creationId xmlns:a16="http://schemas.microsoft.com/office/drawing/2014/main" id="{E716D2B6-9BBE-4832-142F-EB1184B148F4}"/>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1008049" y="3313413"/>
              <a:ext cx="348166" cy="91801"/>
            </a:xfrm>
            <a:prstGeom prst="rect">
              <a:avLst/>
            </a:prstGeom>
            <a:noFill/>
            <a:extLst>
              <a:ext uri="{909E8E84-426E-40DD-AFC4-6F175D3DCCD1}">
                <a14:hiddenFill xmlns:a14="http://schemas.microsoft.com/office/drawing/2010/main">
                  <a:solidFill>
                    <a:srgbClr val="FFFFFF"/>
                  </a:solidFill>
                </a14:hiddenFill>
              </a:ext>
            </a:extLst>
          </p:spPr>
        </p:pic>
        <p:pic>
          <p:nvPicPr>
            <p:cNvPr id="1103" name="Picture 18" descr="SQL Server Care - Monitoring - dbnauts.io - SQL Server ...">
              <a:extLst>
                <a:ext uri="{FF2B5EF4-FFF2-40B4-BE49-F238E27FC236}">
                  <a16:creationId xmlns:a16="http://schemas.microsoft.com/office/drawing/2014/main" id="{AA0928AC-2DA3-93DE-93A1-59F3C357D7EC}"/>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1852290" y="3330937"/>
              <a:ext cx="376734" cy="84078"/>
            </a:xfrm>
            <a:prstGeom prst="rect">
              <a:avLst/>
            </a:prstGeom>
            <a:noFill/>
            <a:extLst>
              <a:ext uri="{909E8E84-426E-40DD-AFC4-6F175D3DCCD1}">
                <a14:hiddenFill xmlns:a14="http://schemas.microsoft.com/office/drawing/2010/main">
                  <a:solidFill>
                    <a:srgbClr val="FFFFFF"/>
                  </a:solidFill>
                </a14:hiddenFill>
              </a:ext>
            </a:extLst>
          </p:spPr>
        </p:pic>
        <p:pic>
          <p:nvPicPr>
            <p:cNvPr id="1104" name="Picture 20">
              <a:extLst>
                <a:ext uri="{FF2B5EF4-FFF2-40B4-BE49-F238E27FC236}">
                  <a16:creationId xmlns:a16="http://schemas.microsoft.com/office/drawing/2014/main" id="{346BDAA7-61F6-7A40-E5C2-1331F7BCF563}"/>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1424621" y="3319927"/>
              <a:ext cx="349669" cy="105778"/>
            </a:xfrm>
            <a:prstGeom prst="rect">
              <a:avLst/>
            </a:prstGeom>
            <a:noFill/>
            <a:extLst>
              <a:ext uri="{909E8E84-426E-40DD-AFC4-6F175D3DCCD1}">
                <a14:hiddenFill xmlns:a14="http://schemas.microsoft.com/office/drawing/2010/main">
                  <a:solidFill>
                    <a:srgbClr val="FFFFFF"/>
                  </a:solidFill>
                </a14:hiddenFill>
              </a:ext>
            </a:extLst>
          </p:spPr>
        </p:pic>
        <p:sp>
          <p:nvSpPr>
            <p:cNvPr id="1105" name="TextBox 1104">
              <a:extLst>
                <a:ext uri="{FF2B5EF4-FFF2-40B4-BE49-F238E27FC236}">
                  <a16:creationId xmlns:a16="http://schemas.microsoft.com/office/drawing/2014/main" id="{D868EF30-1D3B-E329-5BAE-C2436714B4D2}"/>
                </a:ext>
              </a:extLst>
            </p:cNvPr>
            <p:cNvSpPr txBox="1"/>
            <p:nvPr/>
          </p:nvSpPr>
          <p:spPr>
            <a:xfrm>
              <a:off x="914700" y="3493417"/>
              <a:ext cx="71343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Serilog</a:t>
              </a:r>
            </a:p>
          </p:txBody>
        </p:sp>
        <p:sp>
          <p:nvSpPr>
            <p:cNvPr id="1106" name="TextBox 1105">
              <a:extLst>
                <a:ext uri="{FF2B5EF4-FFF2-40B4-BE49-F238E27FC236}">
                  <a16:creationId xmlns:a16="http://schemas.microsoft.com/office/drawing/2014/main" id="{0B2D1714-B422-662B-B117-03E99A78C8E6}"/>
                </a:ext>
              </a:extLst>
            </p:cNvPr>
            <p:cNvSpPr txBox="1"/>
            <p:nvPr/>
          </p:nvSpPr>
          <p:spPr>
            <a:xfrm>
              <a:off x="1572767" y="3493417"/>
              <a:ext cx="71343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Nlog</a:t>
              </a:r>
            </a:p>
          </p:txBody>
        </p:sp>
        <p:pic>
          <p:nvPicPr>
            <p:cNvPr id="1107" name="Picture 24" descr="Microsoft .NET — Wikipédia">
              <a:extLst>
                <a:ext uri="{FF2B5EF4-FFF2-40B4-BE49-F238E27FC236}">
                  <a16:creationId xmlns:a16="http://schemas.microsoft.com/office/drawing/2014/main" id="{160CAA12-A473-E26D-D7CD-A9162570F413}"/>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941520" y="2556979"/>
              <a:ext cx="189379" cy="189379"/>
            </a:xfrm>
            <a:prstGeom prst="rect">
              <a:avLst/>
            </a:prstGeom>
            <a:noFill/>
            <a:extLst>
              <a:ext uri="{909E8E84-426E-40DD-AFC4-6F175D3DCCD1}">
                <a14:hiddenFill xmlns:a14="http://schemas.microsoft.com/office/drawing/2010/main">
                  <a:solidFill>
                    <a:srgbClr val="FFFFFF"/>
                  </a:solidFill>
                </a14:hiddenFill>
              </a:ext>
            </a:extLst>
          </p:spPr>
        </p:pic>
        <p:pic>
          <p:nvPicPr>
            <p:cNvPr id="1108" name="Picture 26">
              <a:extLst>
                <a:ext uri="{FF2B5EF4-FFF2-40B4-BE49-F238E27FC236}">
                  <a16:creationId xmlns:a16="http://schemas.microsoft.com/office/drawing/2014/main" id="{92787437-1E02-0BF2-9B6E-A1D55DFC14F1}"/>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229310" y="2491923"/>
              <a:ext cx="170348" cy="317200"/>
            </a:xfrm>
            <a:prstGeom prst="rect">
              <a:avLst/>
            </a:prstGeom>
            <a:noFill/>
            <a:extLst>
              <a:ext uri="{909E8E84-426E-40DD-AFC4-6F175D3DCCD1}">
                <a14:hiddenFill xmlns:a14="http://schemas.microsoft.com/office/drawing/2010/main">
                  <a:solidFill>
                    <a:srgbClr val="FFFFFF"/>
                  </a:solidFill>
                </a14:hiddenFill>
              </a:ext>
            </a:extLst>
          </p:spPr>
        </p:pic>
        <p:pic>
          <p:nvPicPr>
            <p:cNvPr id="1109" name="Graphic 1108">
              <a:extLst>
                <a:ext uri="{FF2B5EF4-FFF2-40B4-BE49-F238E27FC236}">
                  <a16:creationId xmlns:a16="http://schemas.microsoft.com/office/drawing/2014/main" id="{6824DAFA-08F5-430A-77BA-AB4944FA10A4}"/>
                </a:ext>
              </a:extLst>
            </p:cNvPr>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463196" y="2602826"/>
              <a:ext cx="265162" cy="132582"/>
            </a:xfrm>
            <a:prstGeom prst="rect">
              <a:avLst/>
            </a:prstGeom>
          </p:spPr>
        </p:pic>
        <p:pic>
          <p:nvPicPr>
            <p:cNvPr id="1110" name="Picture 30">
              <a:extLst>
                <a:ext uri="{FF2B5EF4-FFF2-40B4-BE49-F238E27FC236}">
                  <a16:creationId xmlns:a16="http://schemas.microsoft.com/office/drawing/2014/main" id="{C65D34CE-7E14-A2EF-C2F4-E5CD03442E6B}"/>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1843198" y="2568516"/>
              <a:ext cx="185686" cy="203492"/>
            </a:xfrm>
            <a:prstGeom prst="rect">
              <a:avLst/>
            </a:prstGeom>
            <a:noFill/>
            <a:extLst>
              <a:ext uri="{909E8E84-426E-40DD-AFC4-6F175D3DCCD1}">
                <a14:hiddenFill xmlns:a14="http://schemas.microsoft.com/office/drawing/2010/main">
                  <a:solidFill>
                    <a:srgbClr val="FFFFFF"/>
                  </a:solidFill>
                </a14:hiddenFill>
              </a:ext>
            </a:extLst>
          </p:spPr>
        </p:pic>
        <p:pic>
          <p:nvPicPr>
            <p:cNvPr id="1111" name="Picture 32" descr="Node.js&quot; Icon - Download for free – Iconduck">
              <a:extLst>
                <a:ext uri="{FF2B5EF4-FFF2-40B4-BE49-F238E27FC236}">
                  <a16:creationId xmlns:a16="http://schemas.microsoft.com/office/drawing/2014/main" id="{C3950736-6F8A-6CEC-AEBE-6595A8EE8DEC}"/>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2125278" y="2542686"/>
              <a:ext cx="189327" cy="213514"/>
            </a:xfrm>
            <a:prstGeom prst="rect">
              <a:avLst/>
            </a:prstGeom>
            <a:noFill/>
            <a:extLst>
              <a:ext uri="{909E8E84-426E-40DD-AFC4-6F175D3DCCD1}">
                <a14:hiddenFill xmlns:a14="http://schemas.microsoft.com/office/drawing/2010/main">
                  <a:solidFill>
                    <a:srgbClr val="FFFFFF"/>
                  </a:solidFill>
                </a14:hiddenFill>
              </a:ext>
            </a:extLst>
          </p:spPr>
        </p:pic>
      </p:grpSp>
      <p:pic>
        <p:nvPicPr>
          <p:cNvPr id="1112" name="Graphic 1111">
            <a:extLst>
              <a:ext uri="{FF2B5EF4-FFF2-40B4-BE49-F238E27FC236}">
                <a16:creationId xmlns:a16="http://schemas.microsoft.com/office/drawing/2014/main" id="{7B25FAA1-82C0-B02E-B3BC-DE2F4EAAB403}"/>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107834" y="5634450"/>
            <a:ext cx="470364" cy="470364"/>
          </a:xfrm>
          <a:prstGeom prst="rect">
            <a:avLst/>
          </a:prstGeom>
        </p:spPr>
      </p:pic>
      <p:sp>
        <p:nvSpPr>
          <p:cNvPr id="1113" name="TextBox 1112">
            <a:extLst>
              <a:ext uri="{FF2B5EF4-FFF2-40B4-BE49-F238E27FC236}">
                <a16:creationId xmlns:a16="http://schemas.microsoft.com/office/drawing/2014/main" id="{BF64201D-52A6-958D-6ED3-4F669301CC11}"/>
              </a:ext>
            </a:extLst>
          </p:cNvPr>
          <p:cNvSpPr txBox="1"/>
          <p:nvPr/>
        </p:nvSpPr>
        <p:spPr>
          <a:xfrm>
            <a:off x="9141641" y="1471629"/>
            <a:ext cx="843654" cy="289441"/>
          </a:xfrm>
          <a:prstGeom prst="roundRect">
            <a:avLst/>
          </a:prstGeom>
          <a:solidFill>
            <a:schemeClr val="tx1"/>
          </a:solidFill>
          <a:ln>
            <a:noFill/>
          </a:ln>
        </p:spPr>
        <p:txBody>
          <a:bodyPr wrap="square" rtlCol="0">
            <a:spAutoFit/>
          </a:bodyPr>
          <a:lstStyle/>
          <a:p>
            <a:pPr algn="ctr"/>
            <a:r>
              <a:rPr lang="en-GB" sz="1100">
                <a:solidFill>
                  <a:schemeClr val="bg1"/>
                </a:solidFill>
              </a:rPr>
              <a:t>REST API</a:t>
            </a:r>
            <a:endParaRPr lang="en-US" sz="1100">
              <a:solidFill>
                <a:schemeClr val="bg1"/>
              </a:solidFill>
            </a:endParaRPr>
          </a:p>
        </p:txBody>
      </p:sp>
      <p:pic>
        <p:nvPicPr>
          <p:cNvPr id="1114" name="Picture 1113" descr="A rainbow colored logo on a black background&#10;&#10;AI-generated content may be incorrect.">
            <a:extLst>
              <a:ext uri="{FF2B5EF4-FFF2-40B4-BE49-F238E27FC236}">
                <a16:creationId xmlns:a16="http://schemas.microsoft.com/office/drawing/2014/main" id="{CAE4E00A-EA17-5B60-FDA0-31CDF892F840}"/>
              </a:ext>
            </a:extLst>
          </p:cNvPr>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9160519" y="5112298"/>
            <a:ext cx="364994" cy="364994"/>
          </a:xfrm>
          <a:prstGeom prst="rect">
            <a:avLst/>
          </a:prstGeom>
        </p:spPr>
      </p:pic>
      <p:pic>
        <p:nvPicPr>
          <p:cNvPr id="1115" name="Picture 1114" descr="A white square with green hexagons&#10;&#10;AI-generated content may be incorrect.">
            <a:extLst>
              <a:ext uri="{FF2B5EF4-FFF2-40B4-BE49-F238E27FC236}">
                <a16:creationId xmlns:a16="http://schemas.microsoft.com/office/drawing/2014/main" id="{1737225C-4F9E-73A0-07B8-B670C37AB8FA}"/>
              </a:ext>
            </a:extLst>
          </p:cNvPr>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9107834" y="4520375"/>
            <a:ext cx="470365" cy="470365"/>
          </a:xfrm>
          <a:prstGeom prst="rect">
            <a:avLst/>
          </a:prstGeom>
        </p:spPr>
      </p:pic>
      <p:sp>
        <p:nvSpPr>
          <p:cNvPr id="1116" name="TextBox 1115">
            <a:extLst>
              <a:ext uri="{FF2B5EF4-FFF2-40B4-BE49-F238E27FC236}">
                <a16:creationId xmlns:a16="http://schemas.microsoft.com/office/drawing/2014/main" id="{635C0CF5-07B3-2B13-38DD-54C770D4A506}"/>
              </a:ext>
            </a:extLst>
          </p:cNvPr>
          <p:cNvSpPr txBox="1"/>
          <p:nvPr/>
        </p:nvSpPr>
        <p:spPr>
          <a:xfrm>
            <a:off x="9556487" y="4656783"/>
            <a:ext cx="1326129" cy="230832"/>
          </a:xfrm>
          <a:prstGeom prst="rect">
            <a:avLst/>
          </a:prstGeom>
          <a:noFill/>
        </p:spPr>
        <p:txBody>
          <a:bodyPr wrap="squar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a:latin typeface="Aptos" panose="02110004020202020204"/>
              </a:rPr>
              <a:t>Data Agent</a:t>
            </a:r>
            <a:endParaRPr kumimoji="0" lang="en-US" sz="900" b="0" i="0" u="none" strike="noStrike" kern="1200" cap="none" spc="0" normalizeH="0" baseline="0" noProof="0">
              <a:ln>
                <a:noFill/>
              </a:ln>
              <a:effectLst/>
              <a:uLnTx/>
              <a:uFillTx/>
              <a:latin typeface="Aptos" panose="02110004020202020204"/>
            </a:endParaRPr>
          </a:p>
        </p:txBody>
      </p:sp>
      <p:sp>
        <p:nvSpPr>
          <p:cNvPr id="1117" name="TextBox 1116">
            <a:extLst>
              <a:ext uri="{FF2B5EF4-FFF2-40B4-BE49-F238E27FC236}">
                <a16:creationId xmlns:a16="http://schemas.microsoft.com/office/drawing/2014/main" id="{4F4FE4A1-065E-94A2-CB7F-0C1F43AF33CA}"/>
              </a:ext>
            </a:extLst>
          </p:cNvPr>
          <p:cNvSpPr txBox="1"/>
          <p:nvPr/>
        </p:nvSpPr>
        <p:spPr>
          <a:xfrm>
            <a:off x="9556487" y="5131919"/>
            <a:ext cx="1326129" cy="230832"/>
          </a:xfrm>
          <a:prstGeom prst="rect">
            <a:avLst/>
          </a:prstGeom>
          <a:noFill/>
        </p:spPr>
        <p:txBody>
          <a:bodyPr wrap="squar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a:latin typeface="Aptos" panose="02110004020202020204"/>
              </a:rPr>
              <a:t>Copilot</a:t>
            </a:r>
            <a:endParaRPr kumimoji="0" lang="en-US" sz="900" b="0" i="0" u="none" strike="noStrike" kern="1200" cap="none" spc="0" normalizeH="0" baseline="0" noProof="0">
              <a:ln>
                <a:noFill/>
              </a:ln>
              <a:effectLst/>
              <a:uLnTx/>
              <a:uFillTx/>
              <a:latin typeface="Aptos" panose="02110004020202020204"/>
            </a:endParaRPr>
          </a:p>
        </p:txBody>
      </p:sp>
      <p:sp>
        <p:nvSpPr>
          <p:cNvPr id="1118" name="TextBox 1117">
            <a:extLst>
              <a:ext uri="{FF2B5EF4-FFF2-40B4-BE49-F238E27FC236}">
                <a16:creationId xmlns:a16="http://schemas.microsoft.com/office/drawing/2014/main" id="{E88A4E86-A0A9-A4A9-C741-D83A0E1B14FC}"/>
              </a:ext>
            </a:extLst>
          </p:cNvPr>
          <p:cNvSpPr txBox="1"/>
          <p:nvPr/>
        </p:nvSpPr>
        <p:spPr>
          <a:xfrm>
            <a:off x="9556487" y="5744156"/>
            <a:ext cx="1326129" cy="230832"/>
          </a:xfrm>
          <a:prstGeom prst="rect">
            <a:avLst/>
          </a:prstGeom>
          <a:noFill/>
        </p:spPr>
        <p:txBody>
          <a:bodyPr wrap="squar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err="1">
                <a:latin typeface="Aptos" panose="02110004020202020204"/>
              </a:rPr>
              <a:t>Eventstream</a:t>
            </a:r>
            <a:endParaRPr kumimoji="0" lang="en-US" sz="900" b="0" i="0" u="none" strike="noStrike" kern="1200" cap="none" spc="0" normalizeH="0" baseline="0" noProof="0">
              <a:ln>
                <a:noFill/>
              </a:ln>
              <a:effectLst/>
              <a:uLnTx/>
              <a:uFillTx/>
              <a:latin typeface="Aptos" panose="02110004020202020204"/>
            </a:endParaRPr>
          </a:p>
        </p:txBody>
      </p:sp>
      <p:sp>
        <p:nvSpPr>
          <p:cNvPr id="1119" name="Rectangle: Rounded Corners 25">
            <a:extLst>
              <a:ext uri="{FF2B5EF4-FFF2-40B4-BE49-F238E27FC236}">
                <a16:creationId xmlns:a16="http://schemas.microsoft.com/office/drawing/2014/main" id="{A507EA3C-4338-CC11-3DB1-216956ADF774}"/>
              </a:ext>
            </a:extLst>
          </p:cNvPr>
          <p:cNvSpPr/>
          <p:nvPr/>
        </p:nvSpPr>
        <p:spPr>
          <a:xfrm>
            <a:off x="8942454" y="1316061"/>
            <a:ext cx="2344739" cy="4913789"/>
          </a:xfrm>
          <a:prstGeom prst="roundRect">
            <a:avLst>
              <a:gd name="adj" fmla="val 4583"/>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tx1"/>
              </a:solidFill>
            </a:endParaRPr>
          </a:p>
        </p:txBody>
      </p:sp>
      <p:cxnSp>
        <p:nvCxnSpPr>
          <p:cNvPr id="1120" name="Connector: Elbow 28">
            <a:extLst>
              <a:ext uri="{FF2B5EF4-FFF2-40B4-BE49-F238E27FC236}">
                <a16:creationId xmlns:a16="http://schemas.microsoft.com/office/drawing/2014/main" id="{0DB8B519-06A2-BAE0-3BBE-B1BC8283E169}"/>
              </a:ext>
            </a:extLst>
          </p:cNvPr>
          <p:cNvCxnSpPr>
            <a:cxnSpLocks/>
            <a:endCxn id="1119" idx="1"/>
          </p:cNvCxnSpPr>
          <p:nvPr/>
        </p:nvCxnSpPr>
        <p:spPr>
          <a:xfrm>
            <a:off x="8597966" y="3671303"/>
            <a:ext cx="344488" cy="101653"/>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21" name="Rounded Rectangle 3">
            <a:extLst>
              <a:ext uri="{FF2B5EF4-FFF2-40B4-BE49-F238E27FC236}">
                <a16:creationId xmlns:a16="http://schemas.microsoft.com/office/drawing/2014/main" id="{977DD1FA-22F4-2B9F-BFB6-734A1ECC250D}"/>
              </a:ext>
              <a:ext uri="{C183D7F6-B498-43B3-948B-1728B52AA6E4}">
                <adec:decorative xmlns:adec="http://schemas.microsoft.com/office/drawing/2017/decorative" val="1"/>
              </a:ext>
            </a:extLst>
          </p:cNvPr>
          <p:cNvSpPr/>
          <p:nvPr/>
        </p:nvSpPr>
        <p:spPr bwMode="auto">
          <a:xfrm>
            <a:off x="905449" y="1316062"/>
            <a:ext cx="2054958" cy="2457961"/>
          </a:xfrm>
          <a:prstGeom prst="roundRect">
            <a:avLst>
              <a:gd name="adj" fmla="val 6296"/>
            </a:avLst>
          </a:prstGeom>
          <a:noFill/>
          <a:ln w="12700">
            <a:solidFill>
              <a:schemeClr val="accent3"/>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091F2C"/>
              </a:solidFill>
              <a:effectLst/>
              <a:uLnTx/>
              <a:uFillTx/>
              <a:latin typeface="Segoe Sans Text"/>
              <a:ea typeface="+mn-ea"/>
              <a:cs typeface="Segoe UI" panose="020B0502040204020203" pitchFamily="34" charset="0"/>
            </a:endParaRPr>
          </a:p>
        </p:txBody>
      </p:sp>
      <p:sp>
        <p:nvSpPr>
          <p:cNvPr id="1122" name="Rounded Rectangle 3">
            <a:extLst>
              <a:ext uri="{FF2B5EF4-FFF2-40B4-BE49-F238E27FC236}">
                <a16:creationId xmlns:a16="http://schemas.microsoft.com/office/drawing/2014/main" id="{D829E20F-9CF5-B157-9306-7E185C0EF758}"/>
              </a:ext>
              <a:ext uri="{C183D7F6-B498-43B3-948B-1728B52AA6E4}">
                <adec:decorative xmlns:adec="http://schemas.microsoft.com/office/drawing/2017/decorative" val="1"/>
              </a:ext>
            </a:extLst>
          </p:cNvPr>
          <p:cNvSpPr/>
          <p:nvPr/>
        </p:nvSpPr>
        <p:spPr bwMode="auto">
          <a:xfrm>
            <a:off x="904807" y="3871655"/>
            <a:ext cx="2055600" cy="778878"/>
          </a:xfrm>
          <a:prstGeom prst="roundRect">
            <a:avLst>
              <a:gd name="adj" fmla="val 12737"/>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091F2C"/>
              </a:solidFill>
              <a:effectLst/>
              <a:uLnTx/>
              <a:uFillTx/>
              <a:latin typeface="Segoe Sans Text"/>
              <a:ea typeface="+mn-ea"/>
              <a:cs typeface="Segoe UI" panose="020B0502040204020203" pitchFamily="34" charset="0"/>
            </a:endParaRPr>
          </a:p>
        </p:txBody>
      </p:sp>
      <p:sp>
        <p:nvSpPr>
          <p:cNvPr id="1123" name="Rounded Rectangle 3">
            <a:extLst>
              <a:ext uri="{FF2B5EF4-FFF2-40B4-BE49-F238E27FC236}">
                <a16:creationId xmlns:a16="http://schemas.microsoft.com/office/drawing/2014/main" id="{67BA2D09-BF41-C293-6DB9-7B89DE2A644C}"/>
              </a:ext>
              <a:ext uri="{C183D7F6-B498-43B3-948B-1728B52AA6E4}">
                <adec:decorative xmlns:adec="http://schemas.microsoft.com/office/drawing/2017/decorative" val="1"/>
              </a:ext>
            </a:extLst>
          </p:cNvPr>
          <p:cNvSpPr/>
          <p:nvPr/>
        </p:nvSpPr>
        <p:spPr bwMode="auto">
          <a:xfrm>
            <a:off x="904807" y="4786055"/>
            <a:ext cx="2055600" cy="1071486"/>
          </a:xfrm>
          <a:prstGeom prst="roundRect">
            <a:avLst>
              <a:gd name="adj" fmla="val 10977"/>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091F2C"/>
              </a:solidFill>
              <a:effectLst/>
              <a:uLnTx/>
              <a:uFillTx/>
              <a:latin typeface="Segoe Sans Text"/>
              <a:ea typeface="+mn-ea"/>
              <a:cs typeface="Segoe UI" panose="020B0502040204020203" pitchFamily="34" charset="0"/>
            </a:endParaRPr>
          </a:p>
        </p:txBody>
      </p:sp>
      <p:sp>
        <p:nvSpPr>
          <p:cNvPr id="1124" name="TextBox 1123">
            <a:extLst>
              <a:ext uri="{FF2B5EF4-FFF2-40B4-BE49-F238E27FC236}">
                <a16:creationId xmlns:a16="http://schemas.microsoft.com/office/drawing/2014/main" id="{0273B154-C238-5011-6850-1DC597A6E576}"/>
              </a:ext>
            </a:extLst>
          </p:cNvPr>
          <p:cNvSpPr txBox="1"/>
          <p:nvPr/>
        </p:nvSpPr>
        <p:spPr>
          <a:xfrm>
            <a:off x="1020700" y="4375637"/>
            <a:ext cx="1823814" cy="169277"/>
          </a:xfrm>
          <a:prstGeom prst="rect">
            <a:avLst/>
          </a:prstGeom>
          <a:noFill/>
        </p:spPr>
        <p:txBody>
          <a:bodyPr wrap="square" lIns="0" tIns="0" rIns="0" bIns="0" rtlCol="0">
            <a:spAutoFit/>
          </a:bodyPr>
          <a:lstStyle/>
          <a:p>
            <a:pPr algn="ctr"/>
            <a:r>
              <a:rPr lang="en-US" sz="1100" err="1"/>
              <a:t>OneLake</a:t>
            </a:r>
            <a:r>
              <a:rPr lang="en-US" sz="1100"/>
              <a:t> Delta Tables</a:t>
            </a:r>
          </a:p>
        </p:txBody>
      </p:sp>
      <p:sp>
        <p:nvSpPr>
          <p:cNvPr id="1125" name="TextBox 1124">
            <a:extLst>
              <a:ext uri="{FF2B5EF4-FFF2-40B4-BE49-F238E27FC236}">
                <a16:creationId xmlns:a16="http://schemas.microsoft.com/office/drawing/2014/main" id="{571B2A57-5E71-5CAF-E294-8D7FB6C75564}"/>
              </a:ext>
            </a:extLst>
          </p:cNvPr>
          <p:cNvSpPr txBox="1"/>
          <p:nvPr/>
        </p:nvSpPr>
        <p:spPr>
          <a:xfrm>
            <a:off x="1020700" y="5413368"/>
            <a:ext cx="1823814" cy="338554"/>
          </a:xfrm>
          <a:prstGeom prst="rect">
            <a:avLst/>
          </a:prstGeom>
          <a:noFill/>
        </p:spPr>
        <p:txBody>
          <a:bodyPr wrap="square" lIns="0" tIns="0" rIns="0" bIns="0" rtlCol="0">
            <a:spAutoFit/>
          </a:bodyPr>
          <a:lstStyle/>
          <a:p>
            <a:pPr algn="ctr"/>
            <a:r>
              <a:rPr lang="en-US" sz="1100"/>
              <a:t>Azure Data Explorer </a:t>
            </a:r>
          </a:p>
          <a:p>
            <a:pPr algn="ctr"/>
            <a:r>
              <a:rPr lang="en-US" sz="1100"/>
              <a:t>or </a:t>
            </a:r>
            <a:r>
              <a:rPr lang="en-US" sz="1100" err="1"/>
              <a:t>Eventhouse</a:t>
            </a:r>
            <a:endParaRPr lang="en-US" sz="1100"/>
          </a:p>
        </p:txBody>
      </p:sp>
      <p:pic>
        <p:nvPicPr>
          <p:cNvPr id="1126" name="Graphic 1125" descr="Badge Tick with solid fill">
            <a:extLst>
              <a:ext uri="{FF2B5EF4-FFF2-40B4-BE49-F238E27FC236}">
                <a16:creationId xmlns:a16="http://schemas.microsoft.com/office/drawing/2014/main" id="{D75DCB68-9E97-B0E7-AF27-A912B8EAB85E}"/>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973925" y="2309436"/>
            <a:ext cx="357515" cy="357515"/>
          </a:xfrm>
          <a:prstGeom prst="rect">
            <a:avLst/>
          </a:prstGeom>
        </p:spPr>
      </p:pic>
      <p:pic>
        <p:nvPicPr>
          <p:cNvPr id="1127" name="Graphic 1126" descr="Badge Tick with solid fill">
            <a:extLst>
              <a:ext uri="{FF2B5EF4-FFF2-40B4-BE49-F238E27FC236}">
                <a16:creationId xmlns:a16="http://schemas.microsoft.com/office/drawing/2014/main" id="{A9EB8C23-CFA4-6F5B-FBF1-1FB9A4F5401E}"/>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973925" y="3413791"/>
            <a:ext cx="357515" cy="357515"/>
          </a:xfrm>
          <a:prstGeom prst="rect">
            <a:avLst/>
          </a:prstGeom>
        </p:spPr>
      </p:pic>
      <p:pic>
        <p:nvPicPr>
          <p:cNvPr id="1128" name="Graphic 1127" descr="Badge Tick with solid fill">
            <a:extLst>
              <a:ext uri="{FF2B5EF4-FFF2-40B4-BE49-F238E27FC236}">
                <a16:creationId xmlns:a16="http://schemas.microsoft.com/office/drawing/2014/main" id="{2B5CB373-8A96-3B6E-A65B-457B63876A4B}"/>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973925" y="4636457"/>
            <a:ext cx="357515" cy="357515"/>
          </a:xfrm>
          <a:prstGeom prst="rect">
            <a:avLst/>
          </a:prstGeom>
        </p:spPr>
      </p:pic>
      <p:pic>
        <p:nvPicPr>
          <p:cNvPr id="1129" name="Graphic 1128" descr="Badge Tick with solid fill">
            <a:extLst>
              <a:ext uri="{FF2B5EF4-FFF2-40B4-BE49-F238E27FC236}">
                <a16:creationId xmlns:a16="http://schemas.microsoft.com/office/drawing/2014/main" id="{23BBC469-2499-F84B-63A9-276B05DF03BA}"/>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5485933" y="2166087"/>
            <a:ext cx="357515" cy="357515"/>
          </a:xfrm>
          <a:prstGeom prst="rect">
            <a:avLst/>
          </a:prstGeom>
        </p:spPr>
      </p:pic>
      <p:pic>
        <p:nvPicPr>
          <p:cNvPr id="1130" name="Graphic 1129" descr="Badge Tick with solid fill">
            <a:extLst>
              <a:ext uri="{FF2B5EF4-FFF2-40B4-BE49-F238E27FC236}">
                <a16:creationId xmlns:a16="http://schemas.microsoft.com/office/drawing/2014/main" id="{1D8D3047-D51F-9CAF-DCED-BE107945E2DC}"/>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7470709" y="3409033"/>
            <a:ext cx="357515" cy="357515"/>
          </a:xfrm>
          <a:prstGeom prst="rect">
            <a:avLst/>
          </a:prstGeom>
        </p:spPr>
      </p:pic>
      <p:sp>
        <p:nvSpPr>
          <p:cNvPr id="4" name="Slide Number Placeholder 3">
            <a:extLst>
              <a:ext uri="{FF2B5EF4-FFF2-40B4-BE49-F238E27FC236}">
                <a16:creationId xmlns:a16="http://schemas.microsoft.com/office/drawing/2014/main" id="{3D9C4145-FA2A-9623-04EF-8DFF46E2FA7E}"/>
              </a:ext>
            </a:extLst>
          </p:cNvPr>
          <p:cNvSpPr>
            <a:spLocks noGrp="1"/>
          </p:cNvSpPr>
          <p:nvPr>
            <p:ph type="sldNum" sz="quarter" idx="11"/>
          </p:nvPr>
        </p:nvSpPr>
        <p:spPr/>
        <p:txBody>
          <a:bodyPr/>
          <a:lstStyle/>
          <a:p>
            <a:fld id="{B1356FBF-028C-F74E-A7B4-9B8ED246DD1B}" type="slidenum">
              <a:rPr lang="en-US" smtClean="0"/>
              <a:pPr/>
              <a:t>22</a:t>
            </a:fld>
            <a:endParaRPr lang="en-US"/>
          </a:p>
        </p:txBody>
      </p:sp>
    </p:spTree>
    <p:extLst>
      <p:ext uri="{BB962C8B-B14F-4D97-AF65-F5344CB8AC3E}">
        <p14:creationId xmlns:p14="http://schemas.microsoft.com/office/powerpoint/2010/main" val="1850982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6A616-E506-47C7-8652-E3BFFFD066D7}"/>
              </a:ext>
            </a:extLst>
          </p:cNvPr>
          <p:cNvSpPr>
            <a:spLocks noGrp="1"/>
          </p:cNvSpPr>
          <p:nvPr>
            <p:ph type="title"/>
          </p:nvPr>
        </p:nvSpPr>
        <p:spPr>
          <a:xfrm>
            <a:off x="563880" y="503396"/>
            <a:ext cx="11064240" cy="724535"/>
          </a:xfrm>
        </p:spPr>
        <p:txBody>
          <a:bodyPr/>
          <a:lstStyle/>
          <a:p>
            <a:r>
              <a:rPr lang="en-US"/>
              <a:t>Optimizations and Tuning</a:t>
            </a:r>
          </a:p>
        </p:txBody>
      </p:sp>
      <p:sp>
        <p:nvSpPr>
          <p:cNvPr id="9" name="Content Placeholder 2">
            <a:extLst>
              <a:ext uri="{FF2B5EF4-FFF2-40B4-BE49-F238E27FC236}">
                <a16:creationId xmlns:a16="http://schemas.microsoft.com/office/drawing/2014/main" id="{52D859E7-F162-4A93-BC06-8EA8BC87A283}"/>
              </a:ext>
            </a:extLst>
          </p:cNvPr>
          <p:cNvSpPr txBox="1">
            <a:spLocks/>
          </p:cNvSpPr>
          <p:nvPr/>
        </p:nvSpPr>
        <p:spPr>
          <a:xfrm>
            <a:off x="563880" y="1447801"/>
            <a:ext cx="11056620" cy="2936310"/>
          </a:xfrm>
          <a:prstGeom prst="rect">
            <a:avLst/>
          </a:prstGeom>
        </p:spPr>
        <p:txBody>
          <a:bodyPr vert="horz" wrap="square" lIns="108000" tIns="91440" rIns="0" bIns="91440" numCol="3" spcCol="29160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200000"/>
              </a:lnSpc>
            </a:pPr>
            <a:r>
              <a:rPr lang="en-US" sz="2000" b="1">
                <a:solidFill>
                  <a:srgbClr val="00B050"/>
                </a:solidFill>
                <a:latin typeface="+mn-lt"/>
              </a:rPr>
              <a:t>Cache</a:t>
            </a:r>
            <a:endParaRPr lang="en-US" sz="2000">
              <a:latin typeface="+mn-lt"/>
            </a:endParaRPr>
          </a:p>
          <a:p>
            <a:pPr>
              <a:lnSpc>
                <a:spcPct val="200000"/>
              </a:lnSpc>
            </a:pPr>
            <a:r>
              <a:rPr lang="en-US" sz="2000">
                <a:latin typeface="+mn-lt"/>
              </a:rPr>
              <a:t>Callout</a:t>
            </a:r>
          </a:p>
          <a:p>
            <a:pPr>
              <a:lnSpc>
                <a:spcPct val="200000"/>
              </a:lnSpc>
            </a:pPr>
            <a:r>
              <a:rPr lang="en-US" sz="2000">
                <a:latin typeface="+mn-lt"/>
              </a:rPr>
              <a:t>Capacity </a:t>
            </a:r>
          </a:p>
          <a:p>
            <a:pPr>
              <a:lnSpc>
                <a:spcPct val="200000"/>
              </a:lnSpc>
            </a:pPr>
            <a:r>
              <a:rPr lang="en-US" sz="2000" b="1">
                <a:solidFill>
                  <a:srgbClr val="00B050"/>
                </a:solidFill>
                <a:latin typeface="+mn-lt"/>
              </a:rPr>
              <a:t>Ingestion batching </a:t>
            </a:r>
            <a:endParaRPr lang="en-US" sz="2000">
              <a:latin typeface="+mn-lt"/>
            </a:endParaRPr>
          </a:p>
          <a:p>
            <a:pPr>
              <a:lnSpc>
                <a:spcPct val="200000"/>
              </a:lnSpc>
            </a:pPr>
            <a:r>
              <a:rPr lang="en-US" sz="2000">
                <a:latin typeface="+mn-lt"/>
              </a:rPr>
              <a:t>Ingestion time</a:t>
            </a:r>
          </a:p>
          <a:p>
            <a:pPr>
              <a:lnSpc>
                <a:spcPct val="200000"/>
              </a:lnSpc>
            </a:pPr>
            <a:r>
              <a:rPr lang="en-US" sz="2000">
                <a:latin typeface="+mn-lt"/>
              </a:rPr>
              <a:t>Merge</a:t>
            </a:r>
          </a:p>
          <a:p>
            <a:pPr>
              <a:lnSpc>
                <a:spcPct val="200000"/>
              </a:lnSpc>
            </a:pPr>
            <a:r>
              <a:rPr lang="en-US" sz="2000">
                <a:solidFill>
                  <a:schemeClr val="tx1"/>
                </a:solidFill>
                <a:latin typeface="Segoe Sans Display Semibold"/>
                <a:cs typeface="Segoe Sans Display Semibold"/>
              </a:rPr>
              <a:t>Partitioning</a:t>
            </a:r>
          </a:p>
          <a:p>
            <a:pPr>
              <a:lnSpc>
                <a:spcPct val="200000"/>
              </a:lnSpc>
            </a:pPr>
            <a:r>
              <a:rPr lang="en-US" sz="2000" b="1">
                <a:solidFill>
                  <a:srgbClr val="00B050"/>
                </a:solidFill>
                <a:latin typeface="+mn-lt"/>
              </a:rPr>
              <a:t>Retention</a:t>
            </a:r>
            <a:endParaRPr lang="en-US" sz="2000">
              <a:latin typeface="+mn-lt"/>
            </a:endParaRPr>
          </a:p>
          <a:p>
            <a:pPr>
              <a:lnSpc>
                <a:spcPct val="200000"/>
              </a:lnSpc>
            </a:pPr>
            <a:r>
              <a:rPr lang="en-US" sz="2000">
                <a:latin typeface="+mn-lt"/>
              </a:rPr>
              <a:t>Extent tags retention </a:t>
            </a:r>
          </a:p>
          <a:p>
            <a:pPr>
              <a:lnSpc>
                <a:spcPct val="200000"/>
              </a:lnSpc>
            </a:pPr>
            <a:r>
              <a:rPr lang="en-US" sz="2000">
                <a:solidFill>
                  <a:schemeClr val="tx1"/>
                </a:solidFill>
                <a:latin typeface="Segoe Sans Display Semibold"/>
                <a:cs typeface="Segoe Sans Display Semibold"/>
              </a:rPr>
              <a:t>Query Results Cache</a:t>
            </a:r>
          </a:p>
          <a:p>
            <a:pPr>
              <a:lnSpc>
                <a:spcPct val="200000"/>
              </a:lnSpc>
            </a:pPr>
            <a:r>
              <a:rPr lang="en-US" sz="2000">
                <a:solidFill>
                  <a:schemeClr val="tx1"/>
                </a:solidFill>
                <a:latin typeface="Segoe Sans Display Semibold"/>
                <a:cs typeface="Segoe Sans Display Semibold"/>
              </a:rPr>
              <a:t>Row level security</a:t>
            </a:r>
          </a:p>
          <a:p>
            <a:pPr>
              <a:lnSpc>
                <a:spcPct val="200000"/>
              </a:lnSpc>
            </a:pPr>
            <a:r>
              <a:rPr lang="en-US" sz="2000" b="1">
                <a:solidFill>
                  <a:srgbClr val="00B050"/>
                </a:solidFill>
                <a:latin typeface="+mn-lt"/>
              </a:rPr>
              <a:t>Streaming ingestion</a:t>
            </a:r>
            <a:endParaRPr lang="en-US" sz="2000">
              <a:latin typeface="+mn-lt"/>
            </a:endParaRPr>
          </a:p>
          <a:p>
            <a:pPr>
              <a:lnSpc>
                <a:spcPct val="200000"/>
              </a:lnSpc>
            </a:pPr>
            <a:r>
              <a:rPr lang="en-US" sz="2000" b="1">
                <a:solidFill>
                  <a:srgbClr val="00B050"/>
                </a:solidFill>
                <a:latin typeface="+mn-lt"/>
              </a:rPr>
              <a:t>Update</a:t>
            </a:r>
            <a:endParaRPr lang="en-US" sz="2000">
              <a:latin typeface="+mn-lt"/>
            </a:endParaRPr>
          </a:p>
          <a:p>
            <a:pPr>
              <a:lnSpc>
                <a:spcPct val="200000"/>
              </a:lnSpc>
            </a:pPr>
            <a:r>
              <a:rPr lang="en-US" sz="2000">
                <a:latin typeface="+mn-lt"/>
              </a:rPr>
              <a:t>Query weak consistency</a:t>
            </a:r>
          </a:p>
          <a:p>
            <a:pPr>
              <a:lnSpc>
                <a:spcPct val="200000"/>
              </a:lnSpc>
            </a:pPr>
            <a:r>
              <a:rPr lang="en-US" sz="2000">
                <a:latin typeface="+mn-lt"/>
              </a:rPr>
              <a:t>Data Purge &amp; Soft Delete</a:t>
            </a:r>
            <a:endParaRPr lang="en-US" sz="2000" b="1">
              <a:latin typeface="+mn-lt"/>
            </a:endParaRPr>
          </a:p>
          <a:p>
            <a:pPr>
              <a:lnSpc>
                <a:spcPct val="200000"/>
              </a:lnSpc>
            </a:pPr>
            <a:r>
              <a:rPr lang="en-US" sz="2000">
                <a:solidFill>
                  <a:schemeClr val="tx1"/>
                </a:solidFill>
                <a:latin typeface="Segoe Sans Display Semibold"/>
                <a:cs typeface="Segoe Sans Display Semibold"/>
              </a:rPr>
              <a:t>Joins Performance</a:t>
            </a:r>
          </a:p>
          <a:p>
            <a:pPr>
              <a:lnSpc>
                <a:spcPct val="200000"/>
              </a:lnSpc>
            </a:pPr>
            <a:r>
              <a:rPr lang="en-US" sz="2000">
                <a:solidFill>
                  <a:schemeClr val="tx1"/>
                </a:solidFill>
                <a:latin typeface="Segoe Sans Display Semibold"/>
                <a:cs typeface="Segoe Sans Display Semibold"/>
              </a:rPr>
              <a:t>System Information</a:t>
            </a:r>
          </a:p>
        </p:txBody>
      </p:sp>
      <p:sp>
        <p:nvSpPr>
          <p:cNvPr id="4" name="Slide Number Placeholder 3">
            <a:extLst>
              <a:ext uri="{FF2B5EF4-FFF2-40B4-BE49-F238E27FC236}">
                <a16:creationId xmlns:a16="http://schemas.microsoft.com/office/drawing/2014/main" id="{94D88D1A-EEF6-8251-30D7-FA6F650BCBA6}"/>
              </a:ext>
            </a:extLst>
          </p:cNvPr>
          <p:cNvSpPr>
            <a:spLocks noGrp="1"/>
          </p:cNvSpPr>
          <p:nvPr>
            <p:ph type="sldNum" sz="quarter" idx="11"/>
          </p:nvPr>
        </p:nvSpPr>
        <p:spPr/>
        <p:txBody>
          <a:bodyPr/>
          <a:lstStyle/>
          <a:p>
            <a:fld id="{B1356FBF-028C-F74E-A7B4-9B8ED246DD1B}" type="slidenum">
              <a:rPr lang="en-US" smtClean="0"/>
              <a:pPr/>
              <a:t>23</a:t>
            </a:fld>
            <a:endParaRPr lang="en-US"/>
          </a:p>
        </p:txBody>
      </p:sp>
    </p:spTree>
    <p:extLst>
      <p:ext uri="{BB962C8B-B14F-4D97-AF65-F5344CB8AC3E}">
        <p14:creationId xmlns:p14="http://schemas.microsoft.com/office/powerpoint/2010/main" val="2454536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F664-18B5-4B8D-81BB-7768A27B1AB1}"/>
              </a:ext>
            </a:extLst>
          </p:cNvPr>
          <p:cNvSpPr>
            <a:spLocks noGrp="1"/>
          </p:cNvSpPr>
          <p:nvPr>
            <p:ph type="title"/>
          </p:nvPr>
        </p:nvSpPr>
        <p:spPr>
          <a:xfrm>
            <a:off x="563880" y="503396"/>
            <a:ext cx="11064240" cy="724535"/>
          </a:xfrm>
        </p:spPr>
        <p:txBody>
          <a:bodyPr/>
          <a:lstStyle/>
          <a:p>
            <a:r>
              <a:rPr lang="en-US"/>
              <a:t>Query results cache</a:t>
            </a:r>
          </a:p>
        </p:txBody>
      </p:sp>
      <p:sp>
        <p:nvSpPr>
          <p:cNvPr id="3" name="Content Placeholder 2">
            <a:extLst>
              <a:ext uri="{FF2B5EF4-FFF2-40B4-BE49-F238E27FC236}">
                <a16:creationId xmlns:a16="http://schemas.microsoft.com/office/drawing/2014/main" id="{58C1F1DC-9F2E-45AC-9DE0-CD4D0821F3C1}"/>
              </a:ext>
            </a:extLst>
          </p:cNvPr>
          <p:cNvSpPr>
            <a:spLocks noGrp="1"/>
          </p:cNvSpPr>
          <p:nvPr>
            <p:ph type="body" sz="quarter" idx="27"/>
          </p:nvPr>
        </p:nvSpPr>
        <p:spPr>
          <a:xfrm>
            <a:off x="563563" y="1447800"/>
            <a:ext cx="11295716" cy="4732338"/>
          </a:xfrm>
        </p:spPr>
        <p:txBody>
          <a:bodyPr>
            <a:noAutofit/>
          </a:bodyPr>
          <a:lstStyle/>
          <a:p>
            <a:pPr marL="0" indent="0">
              <a:buNone/>
            </a:pPr>
            <a:r>
              <a:rPr lang="en-US" sz="1800">
                <a:solidFill>
                  <a:schemeClr val="accent1"/>
                </a:solidFill>
                <a:latin typeface="Segoe Sans Display Semibold"/>
                <a:cs typeface="Segoe Sans Display Semibold"/>
              </a:rPr>
              <a:t>Basics</a:t>
            </a:r>
          </a:p>
          <a:p>
            <a:pPr marL="530225" indent="-342900">
              <a:spcBef>
                <a:spcPts val="500"/>
              </a:spcBef>
            </a:pPr>
            <a:r>
              <a:rPr lang="en-US" sz="1600"/>
              <a:t>Helps preserve cluster resources for frequently executed queries</a:t>
            </a:r>
          </a:p>
          <a:p>
            <a:pPr marL="530225" indent="-342900">
              <a:spcBef>
                <a:spcPts val="500"/>
              </a:spcBef>
            </a:pPr>
            <a:r>
              <a:rPr lang="en-US" sz="1600"/>
              <a:t>Improves responsiveness (user-perceived latencies)</a:t>
            </a:r>
          </a:p>
          <a:p>
            <a:pPr marL="530225" indent="-342900">
              <a:spcBef>
                <a:spcPts val="500"/>
              </a:spcBef>
            </a:pPr>
            <a:r>
              <a:rPr lang="en-US" sz="1600">
                <a:highlight>
                  <a:srgbClr val="FFFF00"/>
                </a:highlight>
              </a:rPr>
              <a:t>Queries must be the same</a:t>
            </a:r>
            <a:r>
              <a:rPr lang="en-US" sz="1600"/>
              <a:t>, letter-to-letter, to be served from cache</a:t>
            </a:r>
          </a:p>
          <a:p>
            <a:pPr marL="530225" indent="-342900">
              <a:spcBef>
                <a:spcPts val="500"/>
              </a:spcBef>
            </a:pPr>
            <a:r>
              <a:rPr lang="en-US" sz="1600"/>
              <a:t>Caching period is configurable</a:t>
            </a:r>
          </a:p>
          <a:p>
            <a:pPr marL="530225" indent="-342900">
              <a:spcBef>
                <a:spcPts val="500"/>
              </a:spcBef>
            </a:pPr>
            <a:r>
              <a:rPr lang="en-US" sz="1600"/>
              <a:t>Not compatible with tables that have row-level security enabled</a:t>
            </a:r>
          </a:p>
          <a:p>
            <a:pPr marL="530225" indent="-342900">
              <a:spcBef>
                <a:spcPts val="500"/>
              </a:spcBef>
            </a:pPr>
            <a:r>
              <a:rPr lang="en-US" sz="1600"/>
              <a:t>The cache </a:t>
            </a:r>
            <a:r>
              <a:rPr lang="en-US" sz="1600">
                <a:hlinkClick r:id="rId3"/>
              </a:rPr>
              <a:t>capacity</a:t>
            </a:r>
            <a:r>
              <a:rPr lang="en-US" sz="1600"/>
              <a:t> is currently fixed at </a:t>
            </a:r>
            <a:r>
              <a:rPr lang="en-US" sz="1600">
                <a:latin typeface="Segoe Sans Display Semibold"/>
                <a:cs typeface="Segoe Sans Display Semibold"/>
              </a:rPr>
              <a:t>1GB per node </a:t>
            </a:r>
            <a:r>
              <a:rPr lang="en-US" sz="1600"/>
              <a:t>and query results doesn’t exceed </a:t>
            </a:r>
            <a:r>
              <a:rPr lang="en-US" sz="1600">
                <a:latin typeface="Segoe Sans Display Semibold"/>
                <a:cs typeface="Segoe Sans Display Semibold"/>
              </a:rPr>
              <a:t>16MB.</a:t>
            </a:r>
          </a:p>
          <a:p>
            <a:pPr marL="0" indent="0">
              <a:spcBef>
                <a:spcPts val="500"/>
              </a:spcBef>
              <a:buNone/>
            </a:pPr>
            <a:r>
              <a:rPr lang="en-US" sz="1800">
                <a:solidFill>
                  <a:schemeClr val="accent1"/>
                </a:solidFill>
                <a:latin typeface="Segoe Sans Display Semibold"/>
                <a:cs typeface="Segoe Sans Display Semibold"/>
              </a:rPr>
              <a:t>Usage scenarios</a:t>
            </a:r>
          </a:p>
          <a:p>
            <a:pPr marL="465138" indent="-277813">
              <a:spcBef>
                <a:spcPts val="500"/>
              </a:spcBef>
            </a:pPr>
            <a:r>
              <a:rPr lang="en-US" sz="1600"/>
              <a:t>Populating dropdowns in dashboards</a:t>
            </a:r>
          </a:p>
          <a:p>
            <a:pPr marL="465138" indent="-277813">
              <a:spcBef>
                <a:spcPts val="500"/>
              </a:spcBef>
            </a:pPr>
            <a:r>
              <a:rPr lang="en-US" sz="1600"/>
              <a:t>Business reporting scenarios where staleness is acceptable</a:t>
            </a:r>
          </a:p>
          <a:p>
            <a:pPr marL="465138" indent="-277813">
              <a:spcBef>
                <a:spcPts val="500"/>
              </a:spcBef>
            </a:pPr>
            <a:r>
              <a:rPr lang="en-US" sz="1600"/>
              <a:t>Not a good fit for monitoring dashboards where reaction time to spike/dip is critical</a:t>
            </a:r>
          </a:p>
        </p:txBody>
      </p:sp>
      <p:grpSp>
        <p:nvGrpSpPr>
          <p:cNvPr id="21" name="Group 20">
            <a:extLst>
              <a:ext uri="{FF2B5EF4-FFF2-40B4-BE49-F238E27FC236}">
                <a16:creationId xmlns:a16="http://schemas.microsoft.com/office/drawing/2014/main" id="{EF23DDCD-AE30-4E1F-7066-2871EBB8E28A}"/>
              </a:ext>
            </a:extLst>
          </p:cNvPr>
          <p:cNvGrpSpPr/>
          <p:nvPr/>
        </p:nvGrpSpPr>
        <p:grpSpPr>
          <a:xfrm>
            <a:off x="622261" y="4763869"/>
            <a:ext cx="7014655" cy="1292662"/>
            <a:chOff x="657162" y="5247998"/>
            <a:chExt cx="7014655" cy="1292662"/>
          </a:xfrm>
        </p:grpSpPr>
        <p:sp>
          <p:nvSpPr>
            <p:cNvPr id="18" name="TextBox 17">
              <a:extLst>
                <a:ext uri="{FF2B5EF4-FFF2-40B4-BE49-F238E27FC236}">
                  <a16:creationId xmlns:a16="http://schemas.microsoft.com/office/drawing/2014/main" id="{EE626637-B363-2587-BC02-27F9EFFDA709}"/>
                </a:ext>
              </a:extLst>
            </p:cNvPr>
            <p:cNvSpPr txBox="1"/>
            <p:nvPr/>
          </p:nvSpPr>
          <p:spPr>
            <a:xfrm>
              <a:off x="657163" y="5247998"/>
              <a:ext cx="7014654" cy="369332"/>
            </a:xfrm>
            <a:prstGeom prst="rect">
              <a:avLst/>
            </a:prstGeom>
            <a:solidFill>
              <a:srgbClr val="FFFFFF">
                <a:lumMod val="85000"/>
              </a:srgb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a:rPr>
                <a:t>Kusto</a:t>
              </a:r>
              <a:endParaRPr kumimoji="0" lang="en-US" sz="1800" b="0" i="0" u="none" strike="noStrike" kern="0" cap="none" spc="0" normalizeH="0" baseline="0" noProof="0">
                <a:ln>
                  <a:noFill/>
                </a:ln>
                <a:solidFill>
                  <a:srgbClr val="000000"/>
                </a:solidFill>
                <a:effectLst/>
                <a:uLnTx/>
                <a:uFillTx/>
                <a:latin typeface="Segoe UI"/>
              </a:endParaRPr>
            </a:p>
          </p:txBody>
        </p:sp>
        <p:sp>
          <p:nvSpPr>
            <p:cNvPr id="19" name="TextBox 18">
              <a:extLst>
                <a:ext uri="{FF2B5EF4-FFF2-40B4-BE49-F238E27FC236}">
                  <a16:creationId xmlns:a16="http://schemas.microsoft.com/office/drawing/2014/main" id="{817AB3EF-08E4-A6F1-C41F-C024C3C2D1C0}"/>
                </a:ext>
              </a:extLst>
            </p:cNvPr>
            <p:cNvSpPr txBox="1"/>
            <p:nvPr/>
          </p:nvSpPr>
          <p:spPr>
            <a:xfrm>
              <a:off x="1149740" y="5617330"/>
              <a:ext cx="6522077" cy="923330"/>
            </a:xfrm>
            <a:prstGeom prst="rect">
              <a:avLst/>
            </a:prstGeom>
            <a:solidFill>
              <a:srgbClr val="FFFFFF">
                <a:lumMod val="95000"/>
              </a:srgb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set </a:t>
              </a:r>
              <a:r>
                <a:rPr kumimoji="0" lang="en-GB" sz="1800" b="0" i="0" u="none" strike="noStrike" kern="0" cap="none" spc="0" normalizeH="0" baseline="0" noProof="0" err="1">
                  <a:ln>
                    <a:noFill/>
                  </a:ln>
                  <a:solidFill>
                    <a:srgbClr val="000000"/>
                  </a:solidFill>
                  <a:effectLst/>
                  <a:uLnTx/>
                  <a:uFillTx/>
                  <a:latin typeface="Consolas" panose="020B0609020204030204" pitchFamily="49" charset="0"/>
                </a:rPr>
                <a:t>query_results_cache_max_age</a:t>
              </a:r>
              <a:r>
                <a:rPr kumimoji="0" lang="en-GB" sz="1800" b="0" i="0" u="none" strike="noStrike" kern="0" cap="none" spc="0" normalizeH="0" baseline="0" noProof="0">
                  <a:ln>
                    <a:noFill/>
                  </a:ln>
                  <a:solidFill>
                    <a:srgbClr val="000000"/>
                  </a:solidFill>
                  <a:effectLst/>
                  <a:uLnTx/>
                  <a:uFillTx/>
                  <a:latin typeface="Consolas" panose="020B0609020204030204" pitchFamily="49" charset="0"/>
                </a:rPr>
                <a:t> =</a:t>
              </a:r>
              <a:r>
                <a:rPr kumimoji="0" lang="en-GB"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 time(</a:t>
              </a:r>
              <a:r>
                <a:rPr kumimoji="0" lang="en-GB" sz="1800" b="0" i="0" u="none" strike="noStrike" kern="0" cap="none" spc="0" normalizeH="0" baseline="0" noProof="0">
                  <a:ln>
                    <a:noFill/>
                  </a:ln>
                  <a:solidFill>
                    <a:srgbClr val="000000"/>
                  </a:solidFill>
                  <a:effectLst/>
                  <a:uLnTx/>
                  <a:uFillTx/>
                  <a:latin typeface="Consolas" panose="020B0609020204030204" pitchFamily="49" charset="0"/>
                </a:rPr>
                <a:t>5m</a:t>
              </a:r>
              <a:r>
                <a:rPr kumimoji="0" lang="en-GB"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a:t>
              </a:r>
              <a:r>
                <a:rPr kumimoji="0" lang="en-GB" sz="1800" b="0" i="0" u="none" strike="noStrike" kern="0" cap="none" spc="0" normalizeH="0" baseline="0" noProof="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err="1">
                  <a:ln>
                    <a:noFill/>
                  </a:ln>
                  <a:solidFill>
                    <a:srgbClr val="000000"/>
                  </a:solidFill>
                  <a:effectLst/>
                  <a:uLnTx/>
                  <a:uFillTx/>
                  <a:latin typeface="Consolas" panose="020B0609020204030204" pitchFamily="49" charset="0"/>
                </a:rPr>
                <a:t>MyTable</a:t>
              </a:r>
              <a:endParaRPr kumimoji="0" lang="en-GB" sz="18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srgbClr val="000000"/>
                  </a:solidFill>
                  <a:effectLst/>
                  <a:uLnTx/>
                  <a:uFillTx/>
                  <a:latin typeface="Consolas" panose="020B0609020204030204" pitchFamily="49" charset="0"/>
                </a:rPr>
                <a:t>|</a:t>
              </a:r>
              <a:r>
                <a:rPr kumimoji="0" lang="en-GB"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 distinct </a:t>
              </a:r>
              <a:r>
                <a:rPr kumimoji="0" lang="en-GB" sz="1800" b="0" i="0" u="none" strike="noStrike" kern="0" cap="none" spc="0" normalizeH="0" baseline="0" noProof="0" err="1">
                  <a:ln>
                    <a:noFill/>
                  </a:ln>
                  <a:solidFill>
                    <a:srgbClr val="000000"/>
                  </a:solidFill>
                  <a:effectLst/>
                  <a:uLnTx/>
                  <a:uFillTx/>
                  <a:latin typeface="Consolas" panose="020B0609020204030204" pitchFamily="49" charset="0"/>
                </a:rPr>
                <a:t>MyColumn</a:t>
              </a:r>
              <a:r>
                <a:rPr kumimoji="0" lang="en-GB"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 </a:t>
              </a:r>
              <a:r>
                <a:rPr kumimoji="0" lang="en-GB" sz="1800" b="0" i="0" u="none" strike="noStrike" kern="0" cap="none" spc="0" normalizeH="0" baseline="0" noProof="0">
                  <a:ln>
                    <a:noFill/>
                  </a:ln>
                  <a:solidFill>
                    <a:srgbClr val="00B050"/>
                  </a:solidFill>
                  <a:effectLst/>
                  <a:uLnTx/>
                  <a:uFillTx/>
                  <a:latin typeface="Consolas" panose="020B0609020204030204" pitchFamily="49" charset="0"/>
                </a:rPr>
                <a:t>//your expensive query</a:t>
              </a:r>
            </a:p>
          </p:txBody>
        </p:sp>
        <p:sp>
          <p:nvSpPr>
            <p:cNvPr id="20" name="TextBox 19">
              <a:extLst>
                <a:ext uri="{FF2B5EF4-FFF2-40B4-BE49-F238E27FC236}">
                  <a16:creationId xmlns:a16="http://schemas.microsoft.com/office/drawing/2014/main" id="{5E555044-7C3B-8A2C-7869-628FAF16509B}"/>
                </a:ext>
              </a:extLst>
            </p:cNvPr>
            <p:cNvSpPr txBox="1"/>
            <p:nvPr/>
          </p:nvSpPr>
          <p:spPr>
            <a:xfrm>
              <a:off x="657162" y="5617330"/>
              <a:ext cx="492578" cy="923330"/>
            </a:xfrm>
            <a:prstGeom prst="rect">
              <a:avLst/>
            </a:prstGeom>
            <a:solidFill>
              <a:srgbClr val="FFFFFF">
                <a:lumMod val="95000"/>
              </a:srgbClr>
            </a:solidFill>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1</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2</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3</a:t>
              </a:r>
            </a:p>
          </p:txBody>
        </p:sp>
      </p:grpSp>
      <p:sp>
        <p:nvSpPr>
          <p:cNvPr id="5" name="Slide Number Placeholder 4">
            <a:extLst>
              <a:ext uri="{FF2B5EF4-FFF2-40B4-BE49-F238E27FC236}">
                <a16:creationId xmlns:a16="http://schemas.microsoft.com/office/drawing/2014/main" id="{D9B6DF03-68B2-AB90-35A4-A4C63F6BF38C}"/>
              </a:ext>
            </a:extLst>
          </p:cNvPr>
          <p:cNvSpPr>
            <a:spLocks noGrp="1"/>
          </p:cNvSpPr>
          <p:nvPr>
            <p:ph type="sldNum" sz="quarter" idx="29"/>
          </p:nvPr>
        </p:nvSpPr>
        <p:spPr/>
        <p:txBody>
          <a:bodyPr/>
          <a:lstStyle/>
          <a:p>
            <a:fld id="{B1356FBF-028C-F74E-A7B4-9B8ED246DD1B}" type="slidenum">
              <a:rPr lang="en-US" smtClean="0"/>
              <a:pPr/>
              <a:t>24</a:t>
            </a:fld>
            <a:endParaRPr lang="en-US"/>
          </a:p>
        </p:txBody>
      </p:sp>
    </p:spTree>
    <p:extLst>
      <p:ext uri="{BB962C8B-B14F-4D97-AF65-F5344CB8AC3E}">
        <p14:creationId xmlns:p14="http://schemas.microsoft.com/office/powerpoint/2010/main" val="25892267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700AB-C0EA-45A3-8D6E-2DCB9ED1B410}"/>
              </a:ext>
            </a:extLst>
          </p:cNvPr>
          <p:cNvSpPr>
            <a:spLocks noGrp="1"/>
          </p:cNvSpPr>
          <p:nvPr>
            <p:ph type="title"/>
          </p:nvPr>
        </p:nvSpPr>
        <p:spPr>
          <a:xfrm>
            <a:off x="563880" y="503396"/>
            <a:ext cx="11064240" cy="724535"/>
          </a:xfrm>
        </p:spPr>
        <p:txBody>
          <a:bodyPr/>
          <a:lstStyle/>
          <a:p>
            <a:r>
              <a:rPr lang="en-US"/>
              <a:t>Partitioning policy</a:t>
            </a:r>
          </a:p>
        </p:txBody>
      </p:sp>
      <p:sp>
        <p:nvSpPr>
          <p:cNvPr id="5" name="Text Placeholder 4">
            <a:extLst>
              <a:ext uri="{FF2B5EF4-FFF2-40B4-BE49-F238E27FC236}">
                <a16:creationId xmlns:a16="http://schemas.microsoft.com/office/drawing/2014/main" id="{8BAFCADA-2416-6D0B-C94E-92761667B236}"/>
              </a:ext>
            </a:extLst>
          </p:cNvPr>
          <p:cNvSpPr>
            <a:spLocks noGrp="1"/>
          </p:cNvSpPr>
          <p:nvPr>
            <p:ph type="body" sz="quarter" idx="27"/>
          </p:nvPr>
        </p:nvSpPr>
        <p:spPr>
          <a:xfrm>
            <a:off x="563563" y="1447800"/>
            <a:ext cx="11064875" cy="4732338"/>
          </a:xfrm>
        </p:spPr>
        <p:txBody>
          <a:bodyPr>
            <a:normAutofit/>
          </a:bodyPr>
          <a:lstStyle/>
          <a:p>
            <a:pPr marL="0" lvl="0" indent="0">
              <a:buNone/>
            </a:pPr>
            <a:r>
              <a:rPr lang="en-US" sz="1800">
                <a:solidFill>
                  <a:schemeClr val="accent1"/>
                </a:solidFill>
                <a:latin typeface="Segoe Sans Display Semibold"/>
                <a:cs typeface="Segoe Sans Display Semibold"/>
              </a:rPr>
              <a:t>Basics</a:t>
            </a:r>
          </a:p>
          <a:p>
            <a:pPr lvl="0"/>
            <a:r>
              <a:rPr lang="en-US" sz="1800"/>
              <a:t>Defines how </a:t>
            </a:r>
            <a:r>
              <a:rPr lang="en-US" sz="1800">
                <a:hlinkClick r:id="rId3"/>
              </a:rPr>
              <a:t>extents (data shards)</a:t>
            </a:r>
            <a:r>
              <a:rPr lang="en-US" sz="1800"/>
              <a:t> should be partitioned for a specific table or a </a:t>
            </a:r>
            <a:r>
              <a:rPr lang="en-US" sz="1800">
                <a:hlinkClick r:id="rId4"/>
              </a:rPr>
              <a:t>materialized view</a:t>
            </a:r>
            <a:r>
              <a:rPr lang="en-US" sz="1800"/>
              <a:t>.</a:t>
            </a:r>
          </a:p>
          <a:p>
            <a:pPr lvl="0">
              <a:spcAft>
                <a:spcPts val="900"/>
              </a:spcAft>
            </a:pPr>
            <a:r>
              <a:rPr lang="en-US" sz="1800"/>
              <a:t>By default, extents are partitioned by their ingestion time, and in most cases there's no need to set a partitioning policy.</a:t>
            </a:r>
          </a:p>
          <a:p>
            <a:pPr marL="0" indent="0">
              <a:buNone/>
            </a:pPr>
            <a:r>
              <a:rPr lang="en-US" sz="1800">
                <a:solidFill>
                  <a:schemeClr val="accent1"/>
                </a:solidFill>
                <a:latin typeface="Segoe Sans Display Semibold"/>
                <a:cs typeface="Segoe Sans Display Semibold"/>
              </a:rPr>
              <a:t>Usage scenarios</a:t>
            </a:r>
          </a:p>
          <a:p>
            <a:pPr lvl="0"/>
            <a:r>
              <a:rPr lang="en-US" sz="1800"/>
              <a:t>Filters on mid/high cardinality string column, </a:t>
            </a:r>
            <a:r>
              <a:rPr lang="en-US" sz="1800" err="1"/>
              <a:t>ie</a:t>
            </a:r>
            <a:r>
              <a:rPr lang="en-US" sz="1800"/>
              <a:t>. </a:t>
            </a:r>
            <a:r>
              <a:rPr lang="en-US" sz="1800" spc="-49" err="1">
                <a:solidFill>
                  <a:srgbClr val="000000"/>
                </a:solidFill>
                <a:highlight>
                  <a:srgbClr val="C0C0C0"/>
                </a:highlight>
                <a:latin typeface="Consolas" panose="020B0609020204030204" pitchFamily="49" charset="0"/>
                <a:cs typeface="+mn-cs"/>
              </a:rPr>
              <a:t>TenantId</a:t>
            </a:r>
            <a:r>
              <a:rPr lang="en-US" sz="1800"/>
              <a:t> or </a:t>
            </a:r>
            <a:r>
              <a:rPr lang="en-US" sz="1800" spc="-49" err="1">
                <a:solidFill>
                  <a:srgbClr val="000000"/>
                </a:solidFill>
                <a:highlight>
                  <a:srgbClr val="C0C0C0"/>
                </a:highlight>
                <a:latin typeface="Consolas" panose="020B0609020204030204" pitchFamily="49" charset="0"/>
                <a:cs typeface="+mn-cs"/>
              </a:rPr>
              <a:t>MetricId</a:t>
            </a:r>
            <a:r>
              <a:rPr lang="en-US" sz="1800"/>
              <a:t>.</a:t>
            </a:r>
          </a:p>
          <a:p>
            <a:pPr lvl="0"/>
            <a:r>
              <a:rPr lang="en-US" sz="1800" err="1"/>
              <a:t>Aggs</a:t>
            </a:r>
            <a:r>
              <a:rPr lang="en-US" sz="1800"/>
              <a:t> or joins on high cardinality group-by </a:t>
            </a:r>
            <a:r>
              <a:rPr lang="en-US" sz="1800" spc="-49">
                <a:solidFill>
                  <a:srgbClr val="000000"/>
                </a:solidFill>
                <a:highlight>
                  <a:srgbClr val="C0C0C0"/>
                </a:highlight>
                <a:latin typeface="Consolas" panose="020B0609020204030204" pitchFamily="49" charset="0"/>
                <a:cs typeface="+mn-cs"/>
              </a:rPr>
              <a:t>string</a:t>
            </a:r>
            <a:r>
              <a:rPr lang="en-US" sz="1800"/>
              <a:t> column, </a:t>
            </a:r>
            <a:r>
              <a:rPr lang="en-US" sz="1800" err="1"/>
              <a:t>ie</a:t>
            </a:r>
            <a:r>
              <a:rPr lang="en-US" sz="1800"/>
              <a:t>. At least </a:t>
            </a:r>
            <a:r>
              <a:rPr lang="en-US" sz="1800">
                <a:latin typeface="Segoe Sans Display Semibold"/>
                <a:cs typeface="Segoe Sans Display Semibold"/>
              </a:rPr>
              <a:t>10M distinct</a:t>
            </a:r>
            <a:r>
              <a:rPr lang="en-US" sz="1800"/>
              <a:t> values.</a:t>
            </a:r>
          </a:p>
          <a:p>
            <a:pPr lvl="0">
              <a:spcAft>
                <a:spcPts val="900"/>
              </a:spcAft>
            </a:pPr>
            <a:r>
              <a:rPr lang="en-US" sz="1800"/>
              <a:t>Filtering out-of-order data by </a:t>
            </a:r>
            <a:r>
              <a:rPr lang="en-US" sz="1800" spc="-49">
                <a:solidFill>
                  <a:srgbClr val="000000"/>
                </a:solidFill>
                <a:highlight>
                  <a:srgbClr val="C0C0C0"/>
                </a:highlight>
                <a:latin typeface="Consolas" panose="020B0609020204030204" pitchFamily="49" charset="0"/>
                <a:cs typeface="+mn-cs"/>
              </a:rPr>
              <a:t>datetime</a:t>
            </a:r>
            <a:r>
              <a:rPr lang="en-US" sz="1800"/>
              <a:t> column.</a:t>
            </a:r>
          </a:p>
          <a:p>
            <a:pPr marL="0" lvl="0" indent="0">
              <a:buNone/>
            </a:pPr>
            <a:r>
              <a:rPr lang="en-US" sz="1800">
                <a:solidFill>
                  <a:schemeClr val="accent1"/>
                </a:solidFill>
                <a:latin typeface="Segoe Sans Display Semibold"/>
                <a:cs typeface="Segoe Sans Display Semibold"/>
              </a:rPr>
              <a:t>Caution: </a:t>
            </a:r>
            <a:r>
              <a:rPr lang="en-US" sz="1800"/>
              <a:t>Adds overhead. Not recommended, if compressed data per partition is less than 1GB. Review the recommendations for </a:t>
            </a:r>
            <a:r>
              <a:rPr lang="en-US" sz="1800">
                <a:hlinkClick r:id="rId5"/>
              </a:rPr>
              <a:t>materialized views partitioning policy</a:t>
            </a:r>
            <a:r>
              <a:rPr lang="en-US" sz="1800"/>
              <a:t>.</a:t>
            </a:r>
          </a:p>
          <a:p>
            <a:pPr marL="0" indent="0">
              <a:buNone/>
            </a:pPr>
            <a:r>
              <a:rPr lang="en-US" sz="1800">
                <a:latin typeface="Segoe Sans Display Semibold"/>
                <a:cs typeface="Segoe Sans Display Semibold"/>
              </a:rPr>
              <a:t>See more: </a:t>
            </a:r>
            <a:r>
              <a:rPr lang="en-US" sz="1800">
                <a:solidFill>
                  <a:srgbClr val="000000"/>
                </a:solidFill>
                <a:latin typeface="Segoe UI"/>
                <a:hlinkClick r:id="rId6"/>
              </a:rPr>
              <a:t>.alter table partitioning policy</a:t>
            </a:r>
            <a:endParaRPr lang="en-US" sz="1800">
              <a:solidFill>
                <a:srgbClr val="000000"/>
              </a:solidFill>
              <a:latin typeface="Segoe UI"/>
            </a:endParaRPr>
          </a:p>
        </p:txBody>
      </p:sp>
      <p:sp>
        <p:nvSpPr>
          <p:cNvPr id="4" name="Slide Number Placeholder 3">
            <a:extLst>
              <a:ext uri="{FF2B5EF4-FFF2-40B4-BE49-F238E27FC236}">
                <a16:creationId xmlns:a16="http://schemas.microsoft.com/office/drawing/2014/main" id="{603DA41F-39DA-4727-78A5-3F46B2C04383}"/>
              </a:ext>
            </a:extLst>
          </p:cNvPr>
          <p:cNvSpPr>
            <a:spLocks noGrp="1"/>
          </p:cNvSpPr>
          <p:nvPr>
            <p:ph type="sldNum" sz="quarter" idx="29"/>
          </p:nvPr>
        </p:nvSpPr>
        <p:spPr/>
        <p:txBody>
          <a:bodyPr/>
          <a:lstStyle/>
          <a:p>
            <a:fld id="{B1356FBF-028C-F74E-A7B4-9B8ED246DD1B}" type="slidenum">
              <a:rPr lang="en-US" smtClean="0"/>
              <a:pPr/>
              <a:t>25</a:t>
            </a:fld>
            <a:endParaRPr lang="en-US"/>
          </a:p>
        </p:txBody>
      </p:sp>
    </p:spTree>
    <p:extLst>
      <p:ext uri="{BB962C8B-B14F-4D97-AF65-F5344CB8AC3E}">
        <p14:creationId xmlns:p14="http://schemas.microsoft.com/office/powerpoint/2010/main" val="37413351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3BC35-A6C6-E8AE-925F-A75AB4E02267}"/>
              </a:ext>
            </a:extLst>
          </p:cNvPr>
          <p:cNvSpPr>
            <a:spLocks noGrp="1"/>
          </p:cNvSpPr>
          <p:nvPr>
            <p:ph type="title"/>
          </p:nvPr>
        </p:nvSpPr>
        <p:spPr/>
        <p:txBody>
          <a:bodyPr/>
          <a:lstStyle/>
          <a:p>
            <a:r>
              <a:rPr lang="en-GB"/>
              <a:t>Customer’s production status now</a:t>
            </a:r>
            <a:endParaRPr lang="en-US"/>
          </a:p>
        </p:txBody>
      </p:sp>
      <p:pic>
        <p:nvPicPr>
          <p:cNvPr id="5" name="Picture 4">
            <a:extLst>
              <a:ext uri="{FF2B5EF4-FFF2-40B4-BE49-F238E27FC236}">
                <a16:creationId xmlns:a16="http://schemas.microsoft.com/office/drawing/2014/main" id="{D57EB7BF-692F-220A-1753-B4EA4B9957EF}"/>
              </a:ext>
            </a:extLst>
          </p:cNvPr>
          <p:cNvPicPr>
            <a:picLocks noChangeAspect="1"/>
          </p:cNvPicPr>
          <p:nvPr/>
        </p:nvPicPr>
        <p:blipFill>
          <a:blip r:embed="rId3"/>
          <a:srcRect l="705" t="2637" r="956" b="2420"/>
          <a:stretch>
            <a:fillRect/>
          </a:stretch>
        </p:blipFill>
        <p:spPr>
          <a:xfrm>
            <a:off x="2141999" y="1227931"/>
            <a:ext cx="5642410" cy="2555172"/>
          </a:xfrm>
          <a:prstGeom prst="roundRect">
            <a:avLst>
              <a:gd name="adj" fmla="val 4057"/>
            </a:avLst>
          </a:prstGeom>
          <a:solidFill>
            <a:schemeClr val="bg2"/>
          </a:solidFill>
          <a:ln w="6350" cap="flat" cmpd="sng" algn="ctr">
            <a:solidFill>
              <a:schemeClr val="bg1">
                <a:lumMod val="90000"/>
              </a:schemeClr>
            </a:solidFill>
            <a:prstDash val="solid"/>
            <a:headEnd type="none" w="med" len="med"/>
            <a:tailEnd type="none" w="med" len="med"/>
          </a:ln>
          <a:effectLst/>
        </p:spPr>
      </p:pic>
      <p:pic>
        <p:nvPicPr>
          <p:cNvPr id="10" name="Picture 9">
            <a:extLst>
              <a:ext uri="{FF2B5EF4-FFF2-40B4-BE49-F238E27FC236}">
                <a16:creationId xmlns:a16="http://schemas.microsoft.com/office/drawing/2014/main" id="{06640B5B-248F-A449-3C7F-E6B60C753278}"/>
              </a:ext>
            </a:extLst>
          </p:cNvPr>
          <p:cNvPicPr>
            <a:picLocks noChangeAspect="1"/>
          </p:cNvPicPr>
          <p:nvPr/>
        </p:nvPicPr>
        <p:blipFill>
          <a:blip r:embed="rId4"/>
          <a:srcRect l="956" t="1962" r="956" b="1962"/>
          <a:stretch>
            <a:fillRect/>
          </a:stretch>
        </p:blipFill>
        <p:spPr>
          <a:xfrm>
            <a:off x="2156442" y="3927278"/>
            <a:ext cx="5627968" cy="2340776"/>
          </a:xfrm>
          <a:prstGeom prst="roundRect">
            <a:avLst>
              <a:gd name="adj" fmla="val 4057"/>
            </a:avLst>
          </a:prstGeom>
          <a:solidFill>
            <a:schemeClr val="bg2"/>
          </a:solidFill>
          <a:ln w="6350" cap="flat" cmpd="sng" algn="ctr">
            <a:solidFill>
              <a:schemeClr val="bg1">
                <a:lumMod val="90000"/>
              </a:schemeClr>
            </a:solidFill>
            <a:prstDash val="solid"/>
            <a:headEnd type="none" w="med" len="med"/>
            <a:tailEnd type="none" w="med" len="med"/>
          </a:ln>
          <a:effectLst/>
        </p:spPr>
      </p:pic>
      <p:sp>
        <p:nvSpPr>
          <p:cNvPr id="7" name="Callout: Line 6">
            <a:extLst>
              <a:ext uri="{FF2B5EF4-FFF2-40B4-BE49-F238E27FC236}">
                <a16:creationId xmlns:a16="http://schemas.microsoft.com/office/drawing/2014/main" id="{72BEEBBB-D264-8021-234D-707D471BAD9C}"/>
              </a:ext>
            </a:extLst>
          </p:cNvPr>
          <p:cNvSpPr/>
          <p:nvPr/>
        </p:nvSpPr>
        <p:spPr bwMode="auto">
          <a:xfrm>
            <a:off x="8348289" y="1885936"/>
            <a:ext cx="2175163" cy="858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GB" sz="3600">
                <a:solidFill>
                  <a:schemeClr val="tx2"/>
                </a:solidFill>
                <a:cs typeface="Segoe UI" pitchFamily="34" charset="0"/>
              </a:rPr>
              <a:t>100GB</a:t>
            </a:r>
            <a:br>
              <a:rPr lang="en-GB" sz="3600">
                <a:solidFill>
                  <a:schemeClr val="tx2"/>
                </a:solidFill>
                <a:cs typeface="Segoe UI" pitchFamily="34" charset="0"/>
              </a:rPr>
            </a:br>
            <a:r>
              <a:rPr lang="en-GB" sz="2000">
                <a:solidFill>
                  <a:schemeClr val="tx1"/>
                </a:solidFill>
                <a:ea typeface="Segoe UI" pitchFamily="34" charset="0"/>
                <a:cs typeface="Segoe UI" pitchFamily="34" charset="0"/>
              </a:rPr>
              <a:t>/day</a:t>
            </a:r>
            <a:endParaRPr lang="en-US" sz="2000">
              <a:solidFill>
                <a:schemeClr val="tx1"/>
              </a:solidFill>
              <a:ea typeface="Segoe UI" pitchFamily="34" charset="0"/>
              <a:cs typeface="Segoe UI" pitchFamily="34" charset="0"/>
            </a:endParaRPr>
          </a:p>
        </p:txBody>
      </p:sp>
      <p:sp>
        <p:nvSpPr>
          <p:cNvPr id="8" name="Callout: Line 7">
            <a:extLst>
              <a:ext uri="{FF2B5EF4-FFF2-40B4-BE49-F238E27FC236}">
                <a16:creationId xmlns:a16="http://schemas.microsoft.com/office/drawing/2014/main" id="{418D2EE0-C1B7-1000-11A1-20E079AA7CFE}"/>
              </a:ext>
            </a:extLst>
          </p:cNvPr>
          <p:cNvSpPr/>
          <p:nvPr/>
        </p:nvSpPr>
        <p:spPr bwMode="auto">
          <a:xfrm>
            <a:off x="8348289" y="4441108"/>
            <a:ext cx="2175163" cy="8589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GB" sz="3600">
                <a:solidFill>
                  <a:schemeClr val="tx2"/>
                </a:solidFill>
                <a:cs typeface="Segoe UI" pitchFamily="34" charset="0"/>
              </a:rPr>
              <a:t>3M</a:t>
            </a:r>
            <a:br>
              <a:rPr lang="en-GB" sz="3600">
                <a:solidFill>
                  <a:schemeClr val="tx1"/>
                </a:solidFill>
                <a:cs typeface="Segoe UI" pitchFamily="34" charset="0"/>
              </a:rPr>
            </a:br>
            <a:r>
              <a:rPr lang="en-GB" sz="2000">
                <a:solidFill>
                  <a:schemeClr val="tx1"/>
                </a:solidFill>
                <a:ea typeface="Segoe UI" pitchFamily="34" charset="0"/>
                <a:cs typeface="Segoe UI" pitchFamily="34" charset="0"/>
              </a:rPr>
              <a:t>queries/day in &lt;0.8s</a:t>
            </a:r>
            <a:endParaRPr lang="en-US" sz="2000">
              <a:solidFill>
                <a:schemeClr val="tx1"/>
              </a:soli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3BC8B55C-0AF8-E012-1EFF-A8E74DABBA01}"/>
              </a:ext>
            </a:extLst>
          </p:cNvPr>
          <p:cNvCxnSpPr>
            <a:cxnSpLocks/>
          </p:cNvCxnSpPr>
          <p:nvPr/>
        </p:nvCxnSpPr>
        <p:spPr>
          <a:xfrm>
            <a:off x="7684030" y="2198748"/>
            <a:ext cx="720000" cy="0"/>
          </a:xfrm>
          <a:prstGeom prst="line">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578DC9E-A514-3210-0FE1-337C7F41F216}"/>
              </a:ext>
            </a:extLst>
          </p:cNvPr>
          <p:cNvCxnSpPr>
            <a:cxnSpLocks/>
          </p:cNvCxnSpPr>
          <p:nvPr/>
        </p:nvCxnSpPr>
        <p:spPr>
          <a:xfrm>
            <a:off x="7684030" y="4569153"/>
            <a:ext cx="720000" cy="0"/>
          </a:xfrm>
          <a:prstGeom prst="line">
            <a:avLst/>
          </a:prstGeom>
          <a:ln w="12700">
            <a:headEnd type="none"/>
            <a:tailEnd type="non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A5D676CC-A243-7D53-62AD-101AF9A97F61}"/>
              </a:ext>
            </a:extLst>
          </p:cNvPr>
          <p:cNvSpPr>
            <a:spLocks noGrp="1"/>
          </p:cNvSpPr>
          <p:nvPr>
            <p:ph type="sldNum" sz="quarter" idx="11"/>
          </p:nvPr>
        </p:nvSpPr>
        <p:spPr/>
        <p:txBody>
          <a:bodyPr/>
          <a:lstStyle/>
          <a:p>
            <a:fld id="{B1356FBF-028C-F74E-A7B4-9B8ED246DD1B}" type="slidenum">
              <a:rPr lang="en-US" smtClean="0"/>
              <a:pPr/>
              <a:t>26</a:t>
            </a:fld>
            <a:endParaRPr lang="en-US"/>
          </a:p>
        </p:txBody>
      </p:sp>
    </p:spTree>
    <p:extLst>
      <p:ext uri="{BB962C8B-B14F-4D97-AF65-F5344CB8AC3E}">
        <p14:creationId xmlns:p14="http://schemas.microsoft.com/office/powerpoint/2010/main" val="2595142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F664-18B5-4B8D-81BB-7768A27B1AB1}"/>
              </a:ext>
            </a:extLst>
          </p:cNvPr>
          <p:cNvSpPr>
            <a:spLocks noGrp="1"/>
          </p:cNvSpPr>
          <p:nvPr>
            <p:ph type="title"/>
          </p:nvPr>
        </p:nvSpPr>
        <p:spPr>
          <a:xfrm>
            <a:off x="563880" y="503396"/>
            <a:ext cx="11064240" cy="724535"/>
          </a:xfrm>
        </p:spPr>
        <p:txBody>
          <a:bodyPr/>
          <a:lstStyle/>
          <a:p>
            <a:r>
              <a:rPr lang="en-US"/>
              <a:t>Row Level Security (RLS)</a:t>
            </a:r>
          </a:p>
        </p:txBody>
      </p:sp>
      <p:sp>
        <p:nvSpPr>
          <p:cNvPr id="3" name="Content Placeholder 2">
            <a:extLst>
              <a:ext uri="{FF2B5EF4-FFF2-40B4-BE49-F238E27FC236}">
                <a16:creationId xmlns:a16="http://schemas.microsoft.com/office/drawing/2014/main" id="{58C1F1DC-9F2E-45AC-9DE0-CD4D0821F3C1}"/>
              </a:ext>
            </a:extLst>
          </p:cNvPr>
          <p:cNvSpPr>
            <a:spLocks noGrp="1"/>
          </p:cNvSpPr>
          <p:nvPr>
            <p:ph type="body" sz="quarter" idx="27"/>
          </p:nvPr>
        </p:nvSpPr>
        <p:spPr>
          <a:xfrm>
            <a:off x="563563" y="1447800"/>
            <a:ext cx="11064875" cy="4732338"/>
          </a:xfrm>
        </p:spPr>
        <p:txBody>
          <a:bodyPr>
            <a:noAutofit/>
          </a:bodyPr>
          <a:lstStyle/>
          <a:p>
            <a:pPr marL="0" indent="0">
              <a:buNone/>
            </a:pPr>
            <a:r>
              <a:rPr lang="en-US" sz="1800">
                <a:solidFill>
                  <a:schemeClr val="accent1"/>
                </a:solidFill>
                <a:latin typeface="Segoe Sans Display Semibold"/>
                <a:cs typeface="Segoe Sans Display Semibold"/>
              </a:rPr>
              <a:t>Basics</a:t>
            </a:r>
          </a:p>
          <a:p>
            <a:r>
              <a:rPr lang="en-US" sz="1800"/>
              <a:t>Evaluates a predicate based on AAD UPN or group membership and returns a restricted view of the underlying table.</a:t>
            </a:r>
          </a:p>
          <a:p>
            <a:r>
              <a:rPr lang="en-GB" sz="1800"/>
              <a:t>Access restriction logic sits in the database tier, rather than in application tier.</a:t>
            </a:r>
            <a:endParaRPr lang="en-US" sz="1800"/>
          </a:p>
          <a:p>
            <a:pPr>
              <a:spcAft>
                <a:spcPts val="900"/>
              </a:spcAft>
            </a:pPr>
            <a:r>
              <a:rPr lang="en-US" sz="1800"/>
              <a:t>Can’t be enabled on a table </a:t>
            </a:r>
            <a:r>
              <a:rPr lang="en-GB" sz="1800"/>
              <a:t>with </a:t>
            </a:r>
            <a:r>
              <a:rPr lang="en-GB" sz="1800">
                <a:hlinkClick r:id="rId3"/>
              </a:rPr>
              <a:t>continuous data export</a:t>
            </a:r>
            <a:r>
              <a:rPr lang="en-GB" sz="1800"/>
              <a:t>, referenced by a query of an </a:t>
            </a:r>
            <a:r>
              <a:rPr lang="en-GB" sz="1800">
                <a:hlinkClick r:id="rId4"/>
              </a:rPr>
              <a:t>update policy</a:t>
            </a:r>
            <a:r>
              <a:rPr lang="en-GB" sz="1800"/>
              <a:t>, on which </a:t>
            </a:r>
            <a:r>
              <a:rPr lang="en-GB" sz="1800">
                <a:hlinkClick r:id="rId5"/>
              </a:rPr>
              <a:t>restricted view access policy</a:t>
            </a:r>
            <a:r>
              <a:rPr lang="en-GB" sz="1800"/>
              <a:t> is configured or another RLS policy is enabled.</a:t>
            </a:r>
            <a:endParaRPr lang="en-US" sz="1800"/>
          </a:p>
          <a:p>
            <a:pPr marL="0" indent="0">
              <a:buNone/>
            </a:pPr>
            <a:r>
              <a:rPr lang="en-US" sz="1800">
                <a:solidFill>
                  <a:schemeClr val="accent1"/>
                </a:solidFill>
                <a:latin typeface="Segoe Sans Display Semibold"/>
                <a:cs typeface="Segoe Sans Display Semibold"/>
              </a:rPr>
              <a:t>Usage scenarios</a:t>
            </a:r>
          </a:p>
          <a:p>
            <a:r>
              <a:rPr lang="en-US" sz="1800"/>
              <a:t>Granting access to subset of data – e.g., we might want to restrict engineers to only app data they actively debug, or in a multitenant scenario to restrict tenants to see only their data in a shared table.</a:t>
            </a:r>
          </a:p>
          <a:p>
            <a:r>
              <a:rPr lang="en-US" sz="1800"/>
              <a:t>Data Masking – e.g., PII data, only last four digits of credit card</a:t>
            </a:r>
          </a:p>
        </p:txBody>
      </p:sp>
      <p:sp>
        <p:nvSpPr>
          <p:cNvPr id="5" name="Slide Number Placeholder 4">
            <a:extLst>
              <a:ext uri="{FF2B5EF4-FFF2-40B4-BE49-F238E27FC236}">
                <a16:creationId xmlns:a16="http://schemas.microsoft.com/office/drawing/2014/main" id="{2CA0F7DC-C521-AC00-7BAA-8EA3D0FDFA51}"/>
              </a:ext>
            </a:extLst>
          </p:cNvPr>
          <p:cNvSpPr>
            <a:spLocks noGrp="1"/>
          </p:cNvSpPr>
          <p:nvPr>
            <p:ph type="sldNum" sz="quarter" idx="29"/>
          </p:nvPr>
        </p:nvSpPr>
        <p:spPr/>
        <p:txBody>
          <a:bodyPr/>
          <a:lstStyle/>
          <a:p>
            <a:fld id="{B1356FBF-028C-F74E-A7B4-9B8ED246DD1B}" type="slidenum">
              <a:rPr lang="en-US" smtClean="0"/>
              <a:pPr/>
              <a:t>27</a:t>
            </a:fld>
            <a:endParaRPr lang="en-US"/>
          </a:p>
        </p:txBody>
      </p:sp>
    </p:spTree>
    <p:extLst>
      <p:ext uri="{BB962C8B-B14F-4D97-AF65-F5344CB8AC3E}">
        <p14:creationId xmlns:p14="http://schemas.microsoft.com/office/powerpoint/2010/main" val="142761355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F664-18B5-4B8D-81BB-7768A27B1AB1}"/>
              </a:ext>
            </a:extLst>
          </p:cNvPr>
          <p:cNvSpPr>
            <a:spLocks noGrp="1"/>
          </p:cNvSpPr>
          <p:nvPr>
            <p:ph type="title"/>
          </p:nvPr>
        </p:nvSpPr>
        <p:spPr/>
        <p:txBody>
          <a:bodyPr/>
          <a:lstStyle/>
          <a:p>
            <a:r>
              <a:rPr lang="en-US" sz="2700">
                <a:cs typeface="Segoe UI"/>
              </a:rPr>
              <a:t>Row Level Security (RLS)</a:t>
            </a:r>
            <a:endParaRPr lang="en-US" sz="2700"/>
          </a:p>
        </p:txBody>
      </p:sp>
      <p:sp>
        <p:nvSpPr>
          <p:cNvPr id="3" name="Content Placeholder 2">
            <a:extLst>
              <a:ext uri="{FF2B5EF4-FFF2-40B4-BE49-F238E27FC236}">
                <a16:creationId xmlns:a16="http://schemas.microsoft.com/office/drawing/2014/main" id="{58C1F1DC-9F2E-45AC-9DE0-CD4D0821F3C1}"/>
              </a:ext>
            </a:extLst>
          </p:cNvPr>
          <p:cNvSpPr>
            <a:spLocks noGrp="1"/>
          </p:cNvSpPr>
          <p:nvPr>
            <p:ph type="body" sz="quarter" idx="27"/>
          </p:nvPr>
        </p:nvSpPr>
        <p:spPr/>
        <p:txBody>
          <a:bodyPr/>
          <a:lstStyle/>
          <a:p>
            <a:pPr marL="0" indent="0">
              <a:buNone/>
            </a:pPr>
            <a:r>
              <a:rPr lang="en-US" sz="2000">
                <a:latin typeface="+mn-lt"/>
              </a:rPr>
              <a:t>Example:</a:t>
            </a:r>
          </a:p>
        </p:txBody>
      </p:sp>
      <p:sp>
        <p:nvSpPr>
          <p:cNvPr id="12" name="TextBox 11">
            <a:extLst>
              <a:ext uri="{FF2B5EF4-FFF2-40B4-BE49-F238E27FC236}">
                <a16:creationId xmlns:a16="http://schemas.microsoft.com/office/drawing/2014/main" id="{02482481-7966-BADF-C084-CC3D920C43A2}"/>
              </a:ext>
            </a:extLst>
          </p:cNvPr>
          <p:cNvSpPr txBox="1"/>
          <p:nvPr/>
        </p:nvSpPr>
        <p:spPr>
          <a:xfrm>
            <a:off x="637298" y="1923439"/>
            <a:ext cx="11498301" cy="369332"/>
          </a:xfrm>
          <a:prstGeom prst="rect">
            <a:avLst/>
          </a:prstGeom>
          <a:solidFill>
            <a:srgbClr val="FFFFFF">
              <a:lumMod val="85000"/>
            </a:srgb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a:rPr>
              <a:t>Kusto</a:t>
            </a:r>
            <a:endParaRPr kumimoji="0" lang="en-US" sz="1800" b="0" i="0" u="none" strike="noStrike" kern="0" cap="none" spc="0" normalizeH="0" baseline="0" noProof="0">
              <a:ln>
                <a:noFill/>
              </a:ln>
              <a:solidFill>
                <a:srgbClr val="000000"/>
              </a:solidFill>
              <a:effectLst/>
              <a:uLnTx/>
              <a:uFillTx/>
              <a:latin typeface="Segoe UI"/>
            </a:endParaRPr>
          </a:p>
        </p:txBody>
      </p:sp>
      <p:sp>
        <p:nvSpPr>
          <p:cNvPr id="13" name="TextBox 12">
            <a:extLst>
              <a:ext uri="{FF2B5EF4-FFF2-40B4-BE49-F238E27FC236}">
                <a16:creationId xmlns:a16="http://schemas.microsoft.com/office/drawing/2014/main" id="{CEED0DF8-E7D9-EFFD-8C1C-E51914235E63}"/>
              </a:ext>
            </a:extLst>
          </p:cNvPr>
          <p:cNvSpPr txBox="1"/>
          <p:nvPr/>
        </p:nvSpPr>
        <p:spPr>
          <a:xfrm>
            <a:off x="1129876" y="2292771"/>
            <a:ext cx="11005723" cy="2862322"/>
          </a:xfrm>
          <a:prstGeom prst="rect">
            <a:avLst/>
          </a:prstGeom>
          <a:solidFill>
            <a:srgbClr val="FFFFFF">
              <a:lumMod val="95000"/>
            </a:srgb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srgbClr val="00B050"/>
                </a:solidFill>
                <a:effectLst/>
                <a:uLnTx/>
                <a:uFillTx/>
                <a:latin typeface="Consolas" panose="020B0609020204030204" pitchFamily="49" charset="0"/>
              </a:rPr>
              <a:t>//Example of RLS statement</a:t>
            </a:r>
            <a:endParaRPr kumimoji="0" lang="en-GB"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.create-or-alter function </a:t>
            </a:r>
            <a:r>
              <a:rPr kumimoji="0" lang="en-GB" sz="1800" b="0" i="0" u="none" strike="noStrike" kern="0" cap="none" spc="0" normalizeH="0" baseline="0" noProof="0" err="1">
                <a:ln>
                  <a:noFill/>
                </a:ln>
                <a:solidFill>
                  <a:srgbClr val="000000"/>
                </a:solidFill>
                <a:effectLst/>
                <a:uLnTx/>
                <a:uFillTx/>
                <a:latin typeface="Consolas" panose="020B0609020204030204" pitchFamily="49" charset="0"/>
              </a:rPr>
              <a:t>RLSFunction</a:t>
            </a:r>
            <a:r>
              <a:rPr kumimoji="0" lang="en-GB" sz="1800" b="0" i="0" u="none" strike="noStrike" kern="0" cap="none" spc="0" normalizeH="0" baseline="0" noProof="0">
                <a:ln>
                  <a:noFill/>
                </a:ln>
                <a:solidFill>
                  <a:srgbClr val="000000"/>
                </a:solidFill>
                <a:effectLst/>
                <a:uLnTx/>
                <a:uFillTx/>
                <a:latin typeface="Consolas" panose="020B0609020204030204" pitchFamily="49" charset="0"/>
              </a:rPr>
              <a:t>() {</a:t>
            </a:r>
            <a:endParaRPr kumimoji="0" lang="en-GB" sz="1800" b="0" i="0" u="none" strike="noStrike" kern="0" cap="none" spc="0" normalizeH="0" baseline="0" noProof="0">
              <a:ln>
                <a:noFill/>
              </a:ln>
              <a:solidFill>
                <a:srgbClr val="00B05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  let </a:t>
            </a:r>
            <a:r>
              <a:rPr kumimoji="0" lang="en-GB" sz="1800" b="0" i="0" u="none" strike="noStrike" kern="0" cap="none" spc="0" normalizeH="0" baseline="0" noProof="0" err="1">
                <a:ln>
                  <a:noFill/>
                </a:ln>
                <a:solidFill>
                  <a:srgbClr val="000000"/>
                </a:solidFill>
                <a:effectLst/>
                <a:uLnTx/>
                <a:uFillTx/>
                <a:latin typeface="Consolas" panose="020B0609020204030204" pitchFamily="49" charset="0"/>
              </a:rPr>
              <a:t>IsManager</a:t>
            </a:r>
            <a:r>
              <a:rPr kumimoji="0" lang="en-GB" sz="1800" b="0" i="0" u="none" strike="noStrike" kern="0" cap="none" spc="0" normalizeH="0" baseline="0" noProof="0">
                <a:ln>
                  <a:noFill/>
                </a:ln>
                <a:solidFill>
                  <a:srgbClr val="000000"/>
                </a:solidFill>
                <a:effectLst/>
                <a:uLnTx/>
                <a:uFillTx/>
                <a:latin typeface="Consolas" panose="020B0609020204030204" pitchFamily="49" charset="0"/>
              </a:rPr>
              <a:t>=</a:t>
            </a:r>
            <a:r>
              <a:rPr kumimoji="0" lang="en-GB" sz="1800" b="0" i="0" u="none" strike="noStrike" kern="0" cap="none" spc="0" normalizeH="0" baseline="0" noProof="0" err="1">
                <a:ln>
                  <a:noFill/>
                </a:ln>
                <a:solidFill>
                  <a:srgbClr val="000041">
                    <a:lumMod val="50000"/>
                    <a:lumOff val="50000"/>
                  </a:srgbClr>
                </a:solidFill>
                <a:effectLst/>
                <a:uLnTx/>
                <a:uFillTx/>
                <a:latin typeface="Consolas" panose="020B0609020204030204" pitchFamily="49" charset="0"/>
              </a:rPr>
              <a:t>current_principal_is_member_of</a:t>
            </a:r>
            <a:r>
              <a:rPr kumimoji="0" lang="en-GB"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a:t>
            </a:r>
            <a:r>
              <a:rPr kumimoji="0" lang="en-GB" sz="1800" b="0" i="0" u="none" strike="noStrike" kern="0" cap="none" spc="0" normalizeH="0" baseline="0" noProof="0">
                <a:ln>
                  <a:noFill/>
                </a:ln>
                <a:solidFill>
                  <a:srgbClr val="FF0000"/>
                </a:solidFill>
                <a:effectLst/>
                <a:uLnTx/>
                <a:uFillTx/>
                <a:latin typeface="Consolas" panose="020B0609020204030204" pitchFamily="49" charset="0"/>
              </a:rPr>
              <a:t>"</a:t>
            </a:r>
            <a:r>
              <a:rPr kumimoji="0" lang="en-GB" sz="1800" b="0" i="0" u="none" strike="noStrike" kern="0" cap="none" spc="0" normalizeH="0" baseline="0" noProof="0" err="1">
                <a:ln>
                  <a:noFill/>
                </a:ln>
                <a:solidFill>
                  <a:srgbClr val="FF0000"/>
                </a:solidFill>
                <a:effectLst/>
                <a:uLnTx/>
                <a:uFillTx/>
                <a:latin typeface="Consolas" panose="020B0609020204030204" pitchFamily="49" charset="0"/>
              </a:rPr>
              <a:t>aadgroup</a:t>
            </a:r>
            <a:r>
              <a:rPr kumimoji="0" lang="en-GB" sz="1800" b="0" i="0" u="none" strike="noStrike" kern="0" cap="none" spc="0" normalizeH="0" baseline="0" noProof="0">
                <a:ln>
                  <a:noFill/>
                </a:ln>
                <a:solidFill>
                  <a:srgbClr val="FF0000"/>
                </a:solidFill>
                <a:effectLst/>
                <a:uLnTx/>
                <a:uFillTx/>
                <a:latin typeface="Consolas" panose="020B0609020204030204" pitchFamily="49" charset="0"/>
              </a:rPr>
              <a:t>=</a:t>
            </a:r>
            <a:r>
              <a:rPr kumimoji="0" lang="en-GB" sz="1800" b="0" i="0" u="none" strike="noStrike" kern="0" cap="none" spc="0" normalizeH="0" baseline="0" noProof="0" err="1">
                <a:ln>
                  <a:noFill/>
                </a:ln>
                <a:solidFill>
                  <a:srgbClr val="FF0000"/>
                </a:solidFill>
                <a:effectLst/>
                <a:uLnTx/>
                <a:uFillTx/>
                <a:latin typeface="Consolas" panose="020B0609020204030204" pitchFamily="49" charset="0"/>
              </a:rPr>
              <a:t>managers@company.com</a:t>
            </a:r>
            <a:r>
              <a:rPr kumimoji="0" lang="en-GB" sz="1800" b="0" i="0" u="none" strike="noStrike" kern="0" cap="none" spc="0" normalizeH="0" baseline="0" noProof="0">
                <a:ln>
                  <a:noFill/>
                </a:ln>
                <a:solidFill>
                  <a:srgbClr val="FF0000"/>
                </a:solidFill>
                <a:effectLst/>
                <a:uLnTx/>
                <a:uFillTx/>
                <a:latin typeface="Consolas" panose="020B0609020204030204" pitchFamily="49" charset="0"/>
              </a:rPr>
              <a:t>"</a:t>
            </a:r>
            <a:r>
              <a:rPr kumimoji="0" lang="en-GB"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a:t>
            </a:r>
            <a:r>
              <a:rPr kumimoji="0" lang="en-GB" sz="1800" b="0" i="0" u="none" strike="noStrike" kern="0" cap="none" spc="0" normalizeH="0" baseline="0" noProof="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  let </a:t>
            </a:r>
            <a:r>
              <a:rPr kumimoji="0" lang="en-GB" sz="1800" b="0" i="0" u="none" strike="noStrike" kern="0" cap="none" spc="0" normalizeH="0" baseline="0" noProof="0" err="1">
                <a:ln>
                  <a:noFill/>
                </a:ln>
                <a:solidFill>
                  <a:srgbClr val="000000"/>
                </a:solidFill>
                <a:effectLst/>
                <a:uLnTx/>
                <a:uFillTx/>
                <a:latin typeface="Consolas" panose="020B0609020204030204" pitchFamily="49" charset="0"/>
              </a:rPr>
              <a:t>AllData</a:t>
            </a:r>
            <a:r>
              <a:rPr kumimoji="0" lang="en-GB" sz="1800" b="0" i="0" u="none" strike="noStrike" kern="0" cap="none" spc="0" normalizeH="0" baseline="0" noProof="0">
                <a:ln>
                  <a:noFill/>
                </a:ln>
                <a:solidFill>
                  <a:srgbClr val="000000"/>
                </a:solidFill>
                <a:effectLst/>
                <a:uLnTx/>
                <a:uFillTx/>
                <a:latin typeface="Consolas" panose="020B0609020204030204" pitchFamily="49" charset="0"/>
              </a:rPr>
              <a:t>=</a:t>
            </a:r>
            <a:r>
              <a:rPr kumimoji="0" lang="en-GB" sz="1800" b="0" i="0" u="none" strike="noStrike" kern="0" cap="none" spc="0" normalizeH="0" baseline="0" noProof="0" err="1">
                <a:ln>
                  <a:noFill/>
                </a:ln>
                <a:solidFill>
                  <a:srgbClr val="7030A0"/>
                </a:solidFill>
                <a:effectLst/>
                <a:uLnTx/>
                <a:uFillTx/>
                <a:latin typeface="Consolas" panose="020B0609020204030204" pitchFamily="49" charset="0"/>
              </a:rPr>
              <a:t>MyTable</a:t>
            </a:r>
            <a:r>
              <a:rPr kumimoji="0" lang="en-GB" sz="1800" b="0" i="0" u="none" strike="noStrike" kern="0" cap="none" spc="0" normalizeH="0" baseline="0" noProof="0">
                <a:ln>
                  <a:noFill/>
                </a:ln>
                <a:solidFill>
                  <a:srgbClr val="000000"/>
                </a:solidFill>
                <a:effectLst/>
                <a:uLnTx/>
                <a:uFillTx/>
                <a:latin typeface="Consolas" panose="020B0609020204030204" pitchFamily="49" charset="0"/>
              </a:rPr>
              <a:t> |</a:t>
            </a:r>
            <a:r>
              <a:rPr kumimoji="0" lang="en-GB"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 </a:t>
            </a:r>
            <a:r>
              <a:rPr kumimoji="0" lang="en-US" sz="1800" b="0" i="0" u="none" strike="noStrike" kern="0" cap="none" spc="0" normalizeH="0" baseline="0" noProof="0">
                <a:ln>
                  <a:noFill/>
                </a:ln>
                <a:solidFill>
                  <a:srgbClr val="CC3700"/>
                </a:solidFill>
                <a:effectLst/>
                <a:uLnTx/>
                <a:uFillTx/>
                <a:latin typeface="Consolas" panose="020B0609020204030204" pitchFamily="49" charset="0"/>
              </a:rPr>
              <a:t>where</a:t>
            </a:r>
            <a:r>
              <a:rPr kumimoji="0" lang="en-GB"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 </a:t>
            </a:r>
            <a:r>
              <a:rPr kumimoji="0" lang="en-GB" sz="1800" b="0" i="0" u="none" strike="noStrike" kern="0" cap="none" spc="0" normalizeH="0" baseline="0" noProof="0" err="1">
                <a:ln>
                  <a:noFill/>
                </a:ln>
                <a:solidFill>
                  <a:srgbClr val="000000"/>
                </a:solidFill>
                <a:effectLst/>
                <a:uLnTx/>
                <a:uFillTx/>
                <a:latin typeface="Consolas" panose="020B0609020204030204" pitchFamily="49" charset="0"/>
              </a:rPr>
              <a:t>IsManager</a:t>
            </a:r>
            <a:r>
              <a:rPr kumimoji="0" lang="en-GB" sz="1800" b="0" i="0" u="none" strike="noStrike" kern="0" cap="none" spc="0" normalizeH="0" baseline="0" noProof="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  let </a:t>
            </a:r>
            <a:r>
              <a:rPr kumimoji="0" lang="en-GB" sz="1800" b="0" i="0" u="none" strike="noStrike" kern="0" cap="none" spc="0" normalizeH="0" baseline="0" noProof="0" err="1">
                <a:ln>
                  <a:noFill/>
                </a:ln>
                <a:solidFill>
                  <a:srgbClr val="000000"/>
                </a:solidFill>
                <a:effectLst/>
                <a:uLnTx/>
                <a:uFillTx/>
                <a:latin typeface="Consolas" panose="020B0609020204030204" pitchFamily="49" charset="0"/>
              </a:rPr>
              <a:t>PartialData</a:t>
            </a:r>
            <a:r>
              <a:rPr kumimoji="0" lang="en-GB" sz="1800" b="0" i="0" u="none" strike="noStrike" kern="0" cap="none" spc="0" normalizeH="0" baseline="0" noProof="0">
                <a:ln>
                  <a:noFill/>
                </a:ln>
                <a:solidFill>
                  <a:srgbClr val="000000"/>
                </a:solidFill>
                <a:effectLst/>
                <a:uLnTx/>
                <a:uFillTx/>
                <a:latin typeface="Consolas" panose="020B0609020204030204" pitchFamily="49" charset="0"/>
              </a:rPr>
              <a:t>=</a:t>
            </a:r>
            <a:r>
              <a:rPr kumimoji="0" lang="en-GB" sz="1800" b="0" i="0" u="none" strike="noStrike" kern="0" cap="none" spc="0" normalizeH="0" baseline="0" noProof="0" err="1">
                <a:ln>
                  <a:noFill/>
                </a:ln>
                <a:solidFill>
                  <a:srgbClr val="7030A0"/>
                </a:solidFill>
                <a:effectLst/>
                <a:uLnTx/>
                <a:uFillTx/>
                <a:latin typeface="Consolas" panose="020B0609020204030204" pitchFamily="49" charset="0"/>
              </a:rPr>
              <a:t>MyTable</a:t>
            </a:r>
            <a:r>
              <a:rPr kumimoji="0" lang="en-GB" sz="1800" b="0" i="0" u="none" strike="noStrike" kern="0" cap="none" spc="0" normalizeH="0" baseline="0" noProof="0">
                <a:ln>
                  <a:noFill/>
                </a:ln>
                <a:solidFill>
                  <a:srgbClr val="000000"/>
                </a:solidFill>
                <a:effectLst/>
                <a:uLnTx/>
                <a:uFillTx/>
                <a:latin typeface="Consolas" panose="020B0609020204030204" pitchFamily="49" charset="0"/>
              </a:rPr>
              <a:t> |</a:t>
            </a:r>
            <a:r>
              <a:rPr kumimoji="0" lang="en-GB"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 </a:t>
            </a:r>
            <a:r>
              <a:rPr kumimoji="0" lang="en-US" sz="1800" b="0" i="0" u="none" strike="noStrike" kern="0" cap="none" spc="0" normalizeH="0" baseline="0" noProof="0">
                <a:ln>
                  <a:noFill/>
                </a:ln>
                <a:solidFill>
                  <a:srgbClr val="CC3700"/>
                </a:solidFill>
                <a:effectLst/>
                <a:uLnTx/>
                <a:uFillTx/>
                <a:latin typeface="Consolas" panose="020B0609020204030204" pitchFamily="49" charset="0"/>
              </a:rPr>
              <a:t>where</a:t>
            </a:r>
            <a:r>
              <a:rPr kumimoji="0" lang="en-GB"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 not(</a:t>
            </a:r>
            <a:r>
              <a:rPr kumimoji="0" lang="en-GB" sz="1800" b="0" i="0" u="none" strike="noStrike" kern="0" cap="none" spc="0" normalizeH="0" baseline="0" noProof="0" err="1">
                <a:ln>
                  <a:noFill/>
                </a:ln>
                <a:solidFill>
                  <a:srgbClr val="000000"/>
                </a:solidFill>
                <a:effectLst/>
                <a:uLnTx/>
                <a:uFillTx/>
                <a:latin typeface="Consolas" panose="020B0609020204030204" pitchFamily="49" charset="0"/>
              </a:rPr>
              <a:t>IsManager</a:t>
            </a:r>
            <a:r>
              <a:rPr kumimoji="0" lang="en-GB"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 and </a:t>
            </a:r>
            <a:r>
              <a:rPr kumimoji="0" lang="en-GB" sz="1800" b="0" i="0" u="none" strike="noStrike" kern="0" cap="none" spc="0" normalizeH="0" baseline="0" noProof="0" err="1">
                <a:ln>
                  <a:noFill/>
                </a:ln>
                <a:solidFill>
                  <a:srgbClr val="000000"/>
                </a:solidFill>
                <a:effectLst/>
                <a:uLnTx/>
                <a:uFillTx/>
                <a:latin typeface="Consolas" panose="020B0609020204030204" pitchFamily="49" charset="0"/>
              </a:rPr>
              <a:t>UserColumn</a:t>
            </a:r>
            <a:r>
              <a:rPr kumimoji="0" lang="en-GB" sz="1800" b="0" i="0" u="none" strike="noStrike" kern="0" cap="none" spc="0" normalizeH="0" baseline="0" noProof="0">
                <a:ln>
                  <a:noFill/>
                </a:ln>
                <a:solidFill>
                  <a:srgbClr val="000000"/>
                </a:solidFill>
                <a:effectLst/>
                <a:uLnTx/>
                <a:uFillTx/>
                <a:latin typeface="Consolas" panose="020B0609020204030204" pitchFamily="49" charset="0"/>
              </a:rPr>
              <a:t>==</a:t>
            </a:r>
            <a:r>
              <a:rPr kumimoji="0" lang="en-GB" sz="1800" b="0" i="0" u="none" strike="noStrike" kern="0" cap="none" spc="0" normalizeH="0" baseline="0" noProof="0" err="1">
                <a:ln>
                  <a:noFill/>
                </a:ln>
                <a:solidFill>
                  <a:srgbClr val="000041">
                    <a:lumMod val="50000"/>
                    <a:lumOff val="50000"/>
                  </a:srgbClr>
                </a:solidFill>
                <a:effectLst/>
                <a:uLnTx/>
                <a:uFillTx/>
                <a:latin typeface="Consolas" panose="020B0609020204030204" pitchFamily="49" charset="0"/>
              </a:rPr>
              <a:t>current_principal</a:t>
            </a:r>
            <a:r>
              <a:rPr kumimoji="0" lang="en-GB"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a:t>
            </a:r>
            <a:r>
              <a:rPr kumimoji="0" lang="en-GB" sz="1800" b="0" i="0" u="none" strike="noStrike" kern="0" cap="none" spc="0" normalizeH="0" baseline="0" noProof="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CC3700"/>
                </a:solidFill>
                <a:effectLst/>
                <a:uLnTx/>
                <a:uFillTx/>
                <a:latin typeface="Consolas" panose="020B0609020204030204" pitchFamily="49" charset="0"/>
              </a:rPr>
              <a:t>  union</a:t>
            </a:r>
            <a:r>
              <a:rPr kumimoji="0" lang="en-GB"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 </a:t>
            </a:r>
            <a:r>
              <a:rPr kumimoji="0" lang="en-GB" sz="1800" b="0" i="0" u="none" strike="noStrike" kern="0" cap="none" spc="0" normalizeH="0" baseline="0" noProof="0" err="1">
                <a:ln>
                  <a:noFill/>
                </a:ln>
                <a:solidFill>
                  <a:srgbClr val="000000"/>
                </a:solidFill>
                <a:effectLst/>
                <a:uLnTx/>
                <a:uFillTx/>
                <a:latin typeface="Consolas" panose="020B0609020204030204" pitchFamily="49" charset="0"/>
              </a:rPr>
              <a:t>AllData</a:t>
            </a:r>
            <a:r>
              <a:rPr kumimoji="0" lang="en-GB" sz="1800" b="0" i="0" u="none" strike="noStrike" kern="0" cap="none" spc="0" normalizeH="0" baseline="0" noProof="0">
                <a:ln>
                  <a:noFill/>
                </a:ln>
                <a:solidFill>
                  <a:srgbClr val="000000"/>
                </a:solidFill>
                <a:effectLst/>
                <a:uLnTx/>
                <a:uFillTx/>
                <a:latin typeface="Consolas" panose="020B0609020204030204" pitchFamily="49" charset="0"/>
              </a:rPr>
              <a:t>, </a:t>
            </a:r>
            <a:r>
              <a:rPr kumimoji="0" lang="en-GB" sz="1800" b="0" i="0" u="none" strike="noStrike" kern="0" cap="none" spc="0" normalizeH="0" baseline="0" noProof="0" err="1">
                <a:ln>
                  <a:noFill/>
                </a:ln>
                <a:solidFill>
                  <a:srgbClr val="000000"/>
                </a:solidFill>
                <a:effectLst/>
                <a:uLnTx/>
                <a:uFillTx/>
                <a:latin typeface="Consolas" panose="020B0609020204030204" pitchFamily="49" charset="0"/>
              </a:rPr>
              <a:t>PartialData</a:t>
            </a:r>
            <a:endParaRPr kumimoji="0" lang="en-GB" sz="18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srgbClr val="000000"/>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srgbClr val="00B050"/>
                </a:solidFill>
                <a:effectLst/>
                <a:uLnTx/>
                <a:uFillTx/>
                <a:latin typeface="Consolas" panose="020B0609020204030204" pitchFamily="49" charset="0"/>
              </a:rPr>
              <a:t>//and applied to a table</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.alter table </a:t>
            </a:r>
            <a:r>
              <a:rPr kumimoji="0" lang="en-GB" sz="1800" b="0" i="0" u="none" strike="noStrike" kern="0" cap="none" spc="0" normalizeH="0" baseline="0" noProof="0" err="1">
                <a:ln>
                  <a:noFill/>
                </a:ln>
                <a:solidFill>
                  <a:srgbClr val="7030A0"/>
                </a:solidFill>
                <a:effectLst/>
                <a:uLnTx/>
                <a:uFillTx/>
                <a:latin typeface="Consolas" panose="020B0609020204030204" pitchFamily="49" charset="0"/>
              </a:rPr>
              <a:t>MyTable</a:t>
            </a:r>
            <a:r>
              <a:rPr kumimoji="0" lang="en-GB" sz="1800" b="0" i="0" u="none" strike="noStrike" kern="0" cap="none" spc="0" normalizeH="0" baseline="0" noProof="0">
                <a:ln>
                  <a:noFill/>
                </a:ln>
                <a:solidFill>
                  <a:srgbClr val="000000"/>
                </a:solidFill>
                <a:effectLst/>
                <a:uLnTx/>
                <a:uFillTx/>
                <a:latin typeface="Consolas" panose="020B0609020204030204" pitchFamily="49" charset="0"/>
              </a:rPr>
              <a:t> </a:t>
            </a:r>
            <a:r>
              <a:rPr kumimoji="0" lang="en-GB"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policy </a:t>
            </a:r>
            <a:r>
              <a:rPr kumimoji="0" lang="en-GB" sz="1800" b="0" i="0" u="none" strike="noStrike" kern="0" cap="none" spc="0" normalizeH="0" baseline="0" noProof="0" err="1">
                <a:ln>
                  <a:noFill/>
                </a:ln>
                <a:solidFill>
                  <a:srgbClr val="000041">
                    <a:lumMod val="50000"/>
                    <a:lumOff val="50000"/>
                  </a:srgbClr>
                </a:solidFill>
                <a:effectLst/>
                <a:uLnTx/>
                <a:uFillTx/>
                <a:latin typeface="Consolas" panose="020B0609020204030204" pitchFamily="49" charset="0"/>
              </a:rPr>
              <a:t>row_level_security</a:t>
            </a:r>
            <a:r>
              <a:rPr kumimoji="0" lang="en-GB"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 enable </a:t>
            </a:r>
            <a:r>
              <a:rPr kumimoji="0" lang="en-GB" sz="1800" b="0" i="0" u="none" strike="noStrike" kern="0" cap="none" spc="0" normalizeH="0" baseline="0" noProof="0">
                <a:ln>
                  <a:noFill/>
                </a:ln>
                <a:solidFill>
                  <a:srgbClr val="FF0000"/>
                </a:solidFill>
                <a:effectLst/>
                <a:uLnTx/>
                <a:uFillTx/>
                <a:latin typeface="Consolas" panose="020B0609020204030204" pitchFamily="49" charset="0"/>
              </a:rPr>
              <a:t>"</a:t>
            </a:r>
            <a:r>
              <a:rPr kumimoji="0" lang="en-GB" sz="1800" b="0" i="0" u="none" strike="noStrike" kern="0" cap="none" spc="0" normalizeH="0" baseline="0" noProof="0" err="1">
                <a:ln>
                  <a:noFill/>
                </a:ln>
                <a:solidFill>
                  <a:srgbClr val="FF0000"/>
                </a:solidFill>
                <a:effectLst/>
                <a:uLnTx/>
                <a:uFillTx/>
                <a:latin typeface="Consolas" panose="020B0609020204030204" pitchFamily="49" charset="0"/>
              </a:rPr>
              <a:t>RLSFunction</a:t>
            </a:r>
            <a:r>
              <a:rPr kumimoji="0" lang="en-GB" sz="1800" b="0" i="0" u="none" strike="noStrike" kern="0" cap="none" spc="0" normalizeH="0" baseline="0" noProof="0">
                <a:ln>
                  <a:noFill/>
                </a:ln>
                <a:solidFill>
                  <a:srgbClr val="FF0000"/>
                </a:solidFill>
                <a:effectLst/>
                <a:uLnTx/>
                <a:uFillTx/>
                <a:latin typeface="Consolas" panose="020B0609020204030204" pitchFamily="49" charset="0"/>
              </a:rPr>
              <a:t>()"</a:t>
            </a:r>
          </a:p>
        </p:txBody>
      </p:sp>
      <p:sp>
        <p:nvSpPr>
          <p:cNvPr id="14" name="TextBox 13">
            <a:extLst>
              <a:ext uri="{FF2B5EF4-FFF2-40B4-BE49-F238E27FC236}">
                <a16:creationId xmlns:a16="http://schemas.microsoft.com/office/drawing/2014/main" id="{01D2B71B-3F40-A19B-81E5-706E2B1C40DE}"/>
              </a:ext>
            </a:extLst>
          </p:cNvPr>
          <p:cNvSpPr txBox="1"/>
          <p:nvPr/>
        </p:nvSpPr>
        <p:spPr>
          <a:xfrm>
            <a:off x="637298" y="2292771"/>
            <a:ext cx="492578" cy="2862322"/>
          </a:xfrm>
          <a:prstGeom prst="rect">
            <a:avLst/>
          </a:prstGeom>
          <a:solidFill>
            <a:srgbClr val="FFFFFF">
              <a:lumMod val="95000"/>
            </a:srgbClr>
          </a:solidFill>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1</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2</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3</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4</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5</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6</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7</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8</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9</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10</a:t>
            </a:r>
          </a:p>
        </p:txBody>
      </p:sp>
      <p:sp>
        <p:nvSpPr>
          <p:cNvPr id="5" name="Slide Number Placeholder 4">
            <a:extLst>
              <a:ext uri="{FF2B5EF4-FFF2-40B4-BE49-F238E27FC236}">
                <a16:creationId xmlns:a16="http://schemas.microsoft.com/office/drawing/2014/main" id="{A375134B-346F-0BE2-0DDB-C7BE553EBF1C}"/>
              </a:ext>
            </a:extLst>
          </p:cNvPr>
          <p:cNvSpPr>
            <a:spLocks noGrp="1"/>
          </p:cNvSpPr>
          <p:nvPr>
            <p:ph type="sldNum" sz="quarter" idx="29"/>
          </p:nvPr>
        </p:nvSpPr>
        <p:spPr/>
        <p:txBody>
          <a:bodyPr/>
          <a:lstStyle/>
          <a:p>
            <a:fld id="{B1356FBF-028C-F74E-A7B4-9B8ED246DD1B}" type="slidenum">
              <a:rPr lang="en-US" smtClean="0"/>
              <a:pPr/>
              <a:t>28</a:t>
            </a:fld>
            <a:endParaRPr lang="en-US"/>
          </a:p>
        </p:txBody>
      </p:sp>
    </p:spTree>
    <p:extLst>
      <p:ext uri="{BB962C8B-B14F-4D97-AF65-F5344CB8AC3E}">
        <p14:creationId xmlns:p14="http://schemas.microsoft.com/office/powerpoint/2010/main" val="41212160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CC19-C346-494A-AD46-A59967E43E1D}"/>
              </a:ext>
            </a:extLst>
          </p:cNvPr>
          <p:cNvSpPr>
            <a:spLocks noGrp="1"/>
          </p:cNvSpPr>
          <p:nvPr>
            <p:ph type="title"/>
          </p:nvPr>
        </p:nvSpPr>
        <p:spPr>
          <a:xfrm>
            <a:off x="563880" y="503396"/>
            <a:ext cx="11064240" cy="724535"/>
          </a:xfrm>
        </p:spPr>
        <p:txBody>
          <a:bodyPr/>
          <a:lstStyle/>
          <a:p>
            <a:r>
              <a:rPr lang="en-US"/>
              <a:t>Join with shuffle to improve performance</a:t>
            </a:r>
          </a:p>
        </p:txBody>
      </p:sp>
      <p:sp>
        <p:nvSpPr>
          <p:cNvPr id="4" name="Text Placeholder 3">
            <a:extLst>
              <a:ext uri="{FF2B5EF4-FFF2-40B4-BE49-F238E27FC236}">
                <a16:creationId xmlns:a16="http://schemas.microsoft.com/office/drawing/2014/main" id="{8C775559-40A6-FCE5-EDB6-C5AB13676E94}"/>
              </a:ext>
            </a:extLst>
          </p:cNvPr>
          <p:cNvSpPr>
            <a:spLocks noGrp="1"/>
          </p:cNvSpPr>
          <p:nvPr>
            <p:ph type="body" sz="quarter" idx="27"/>
          </p:nvPr>
        </p:nvSpPr>
        <p:spPr>
          <a:xfrm>
            <a:off x="563563" y="1447800"/>
            <a:ext cx="11064875" cy="4732338"/>
          </a:xfrm>
        </p:spPr>
        <p:txBody>
          <a:bodyPr>
            <a:normAutofit/>
          </a:bodyPr>
          <a:lstStyle/>
          <a:p>
            <a:pPr marL="0" indent="0">
              <a:buNone/>
            </a:pPr>
            <a:r>
              <a:rPr lang="en-US" sz="1800"/>
              <a:t>It is better to use when the </a:t>
            </a:r>
            <a:r>
              <a:rPr lang="en-US" sz="1800">
                <a:highlight>
                  <a:srgbClr val="C0C0C0"/>
                </a:highlight>
                <a:latin typeface="Consolas" panose="020B0609020204030204" pitchFamily="49" charset="0"/>
              </a:rPr>
              <a:t>shuffle</a:t>
            </a:r>
            <a:r>
              <a:rPr lang="en-US" sz="1800"/>
              <a:t> key (</a:t>
            </a:r>
            <a:r>
              <a:rPr lang="en-US" sz="1800">
                <a:highlight>
                  <a:srgbClr val="C0C0C0"/>
                </a:highlight>
                <a:latin typeface="Consolas" panose="020B0609020204030204" pitchFamily="49" charset="0"/>
              </a:rPr>
              <a:t>join</a:t>
            </a:r>
            <a:r>
              <a:rPr lang="en-US" sz="1800"/>
              <a:t> key) has a high cardinality and the regular operator hits query limits. For example:</a:t>
            </a:r>
          </a:p>
          <a:p>
            <a:r>
              <a:rPr lang="en-US" sz="1800"/>
              <a:t>Left-side has 15M records, cardinality of the join key is ~14M.</a:t>
            </a:r>
          </a:p>
          <a:p>
            <a:r>
              <a:rPr lang="en-US" sz="1800"/>
              <a:t>Right-side has 150M records, cardinality of the join key is 10M</a:t>
            </a:r>
          </a:p>
          <a:p>
            <a:r>
              <a:rPr lang="en-US" sz="1800">
                <a:latin typeface="Segoe Sans Display Semibold"/>
                <a:cs typeface="Segoe Sans Display Semibold"/>
              </a:rPr>
              <a:t>7x faster</a:t>
            </a:r>
            <a:r>
              <a:rPr lang="en-US" sz="1800"/>
              <a:t> with shuffle and </a:t>
            </a:r>
            <a:r>
              <a:rPr lang="en-US" sz="1800">
                <a:latin typeface="Segoe Sans Display Semibold"/>
                <a:cs typeface="Segoe Sans Display Semibold"/>
              </a:rPr>
              <a:t>5x less memory.</a:t>
            </a:r>
          </a:p>
          <a:p>
            <a:r>
              <a:rPr lang="en-US" sz="1800"/>
              <a:t>Shuffle partitions data such that </a:t>
            </a:r>
            <a:r>
              <a:rPr lang="en-GB" sz="1800"/>
              <a:t>number of partitions is equal to the number of cluster nodes. If you observe query timeouts or query fails to complete, you can increase the partition count via </a:t>
            </a:r>
            <a:r>
              <a:rPr lang="fr-FR" sz="1800" err="1">
                <a:latin typeface="Segoe Sans Display Semibold"/>
                <a:cs typeface="Segoe Sans Display Semibold"/>
              </a:rPr>
              <a:t>hint.num_partitions</a:t>
            </a:r>
            <a:r>
              <a:rPr lang="fr-FR" sz="1800">
                <a:latin typeface="Segoe Sans Display Semibold"/>
                <a:cs typeface="Segoe Sans Display Semibold"/>
              </a:rPr>
              <a:t> = x. </a:t>
            </a:r>
            <a:r>
              <a:rPr lang="en-GB" sz="1800"/>
              <a:t>Please increase the number of partitions gradually as too large number might lead to degraded performance.</a:t>
            </a:r>
            <a:endParaRPr lang="en-US" sz="1800"/>
          </a:p>
        </p:txBody>
      </p:sp>
      <p:sp>
        <p:nvSpPr>
          <p:cNvPr id="22" name="TextBox 21">
            <a:extLst>
              <a:ext uri="{FF2B5EF4-FFF2-40B4-BE49-F238E27FC236}">
                <a16:creationId xmlns:a16="http://schemas.microsoft.com/office/drawing/2014/main" id="{22B1850B-7551-EAAA-6EDD-A801630BE33A}"/>
              </a:ext>
            </a:extLst>
          </p:cNvPr>
          <p:cNvSpPr txBox="1"/>
          <p:nvPr/>
        </p:nvSpPr>
        <p:spPr>
          <a:xfrm>
            <a:off x="858324" y="4329514"/>
            <a:ext cx="7960345" cy="369332"/>
          </a:xfrm>
          <a:prstGeom prst="rect">
            <a:avLst/>
          </a:prstGeom>
          <a:solidFill>
            <a:srgbClr val="FFFFFF">
              <a:lumMod val="85000"/>
            </a:srgb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a:rPr>
              <a:t>Kusto</a:t>
            </a:r>
            <a:endParaRPr kumimoji="0" lang="en-US" sz="1800" b="0" i="0" u="none" strike="noStrike" kern="0" cap="none" spc="0" normalizeH="0" baseline="0" noProof="0">
              <a:ln>
                <a:noFill/>
              </a:ln>
              <a:solidFill>
                <a:srgbClr val="000000"/>
              </a:solidFill>
              <a:effectLst/>
              <a:uLnTx/>
              <a:uFillTx/>
              <a:latin typeface="Segoe UI"/>
            </a:endParaRPr>
          </a:p>
        </p:txBody>
      </p:sp>
      <p:sp>
        <p:nvSpPr>
          <p:cNvPr id="23" name="TextBox 22">
            <a:extLst>
              <a:ext uri="{FF2B5EF4-FFF2-40B4-BE49-F238E27FC236}">
                <a16:creationId xmlns:a16="http://schemas.microsoft.com/office/drawing/2014/main" id="{14B3B820-65DB-295D-1FE2-1765D36DC32B}"/>
              </a:ext>
            </a:extLst>
          </p:cNvPr>
          <p:cNvSpPr txBox="1"/>
          <p:nvPr/>
        </p:nvSpPr>
        <p:spPr>
          <a:xfrm>
            <a:off x="1350903" y="4702810"/>
            <a:ext cx="7467766" cy="1477328"/>
          </a:xfrm>
          <a:prstGeom prst="rect">
            <a:avLst/>
          </a:prstGeom>
          <a:solidFill>
            <a:srgbClr val="FFFFFF">
              <a:lumMod val="95000"/>
            </a:srgb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7030A0"/>
                </a:solidFill>
                <a:effectLst/>
                <a:uLnTx/>
                <a:uFillTx/>
                <a:latin typeface="Consolas" panose="020B0609020204030204" pitchFamily="49" charset="0"/>
              </a:rPr>
              <a:t>customer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800" b="0" i="0" u="none" strike="noStrike" kern="0" cap="none" spc="0" normalizeH="0" baseline="0" noProof="0">
                <a:ln>
                  <a:noFill/>
                </a:ln>
                <a:solidFill>
                  <a:srgbClr val="CC3700"/>
                </a:solidFill>
                <a:effectLst/>
                <a:uLnTx/>
                <a:uFillTx/>
                <a:latin typeface="Consolas" panose="020B0609020204030204" pitchFamily="49" charset="0"/>
              </a:rPr>
              <a:t>join</a:t>
            </a:r>
            <a:r>
              <a:rPr kumimoji="0" lang="en-US" sz="18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800" b="0" i="0" u="none" strike="noStrike" kern="0" cap="none" spc="0" normalizeH="0" baseline="0" noProof="0" err="1">
                <a:ln>
                  <a:noFill/>
                </a:ln>
                <a:solidFill>
                  <a:srgbClr val="000000"/>
                </a:solidFill>
                <a:effectLst/>
                <a:uLnTx/>
                <a:uFillTx/>
                <a:latin typeface="Consolas" panose="020B0609020204030204" pitchFamily="49" charset="0"/>
              </a:rPr>
              <a:t>hint.strategy</a:t>
            </a:r>
            <a:r>
              <a:rPr kumimoji="0" lang="en-US" sz="1800" b="0" i="0" u="none" strike="noStrike" kern="0" cap="none" spc="0" normalizeH="0" baseline="0" noProof="0">
                <a:ln>
                  <a:noFill/>
                </a:ln>
                <a:solidFill>
                  <a:srgbClr val="000000"/>
                </a:solidFill>
                <a:effectLst/>
                <a:uLnTx/>
                <a:uFillTx/>
                <a:latin typeface="Consolas" panose="020B0609020204030204" pitchFamily="49" charset="0"/>
              </a:rPr>
              <a:t> = shuffle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7030A0"/>
                </a:solidFill>
                <a:effectLst/>
                <a:uLnTx/>
                <a:uFillTx/>
                <a:latin typeface="Consolas" panose="020B0609020204030204" pitchFamily="49" charset="0"/>
              </a:rPr>
              <a:t>orders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on</a:t>
            </a:r>
            <a:r>
              <a:rPr kumimoji="0" lang="en-US" sz="18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800" b="0" i="0" u="none" strike="noStrike" kern="0" cap="none" spc="0" normalizeH="0" baseline="0" noProof="0" err="1">
                <a:ln>
                  <a:noFill/>
                </a:ln>
                <a:solidFill>
                  <a:srgbClr val="000000"/>
                </a:solidFill>
                <a:effectLst/>
                <a:uLnTx/>
                <a:uFillTx/>
                <a:latin typeface="Consolas" panose="020B0609020204030204" pitchFamily="49" charset="0"/>
              </a:rPr>
              <a:t>left.</a:t>
            </a:r>
            <a:r>
              <a:rPr kumimoji="0" lang="en-US" sz="1800" b="0" i="0" u="none" strike="noStrike" kern="0" cap="none" spc="0" normalizeH="0" baseline="0" noProof="0" err="1">
                <a:ln>
                  <a:noFill/>
                </a:ln>
                <a:solidFill>
                  <a:srgbClr val="7030A0"/>
                </a:solidFill>
                <a:effectLst/>
                <a:uLnTx/>
                <a:uFillTx/>
                <a:latin typeface="Consolas" panose="020B0609020204030204" pitchFamily="49" charset="0"/>
              </a:rPr>
              <a:t>c_custkey</a:t>
            </a:r>
            <a:r>
              <a:rPr kumimoji="0" lang="en-US" sz="1800" b="0" i="0" u="none" strike="noStrike" kern="0" cap="none" spc="0" normalizeH="0" baseline="0" noProof="0">
                <a:ln>
                  <a:noFill/>
                </a:ln>
                <a:solidFill>
                  <a:srgbClr val="000000"/>
                </a:solidFill>
                <a:effectLst/>
                <a:uLnTx/>
                <a:uFillTx/>
                <a:latin typeface="Consolas" panose="020B0609020204030204" pitchFamily="49" charset="0"/>
              </a:rPr>
              <a:t> == $</a:t>
            </a:r>
            <a:r>
              <a:rPr kumimoji="0" lang="en-US" sz="1800" b="0" i="0" u="none" strike="noStrike" kern="0" cap="none" spc="0" normalizeH="0" baseline="0" noProof="0" err="1">
                <a:ln>
                  <a:noFill/>
                </a:ln>
                <a:solidFill>
                  <a:srgbClr val="000000"/>
                </a:solidFill>
                <a:effectLst/>
                <a:uLnTx/>
                <a:uFillTx/>
                <a:latin typeface="Consolas" panose="020B0609020204030204" pitchFamily="49" charset="0"/>
              </a:rPr>
              <a:t>right.</a:t>
            </a:r>
            <a:r>
              <a:rPr kumimoji="0" lang="en-US" sz="1800" b="0" i="0" u="none" strike="noStrike" kern="0" cap="none" spc="0" normalizeH="0" baseline="0" noProof="0" err="1">
                <a:ln>
                  <a:noFill/>
                </a:ln>
                <a:solidFill>
                  <a:srgbClr val="7030A0"/>
                </a:solidFill>
                <a:effectLst/>
                <a:uLnTx/>
                <a:uFillTx/>
                <a:latin typeface="Consolas" panose="020B0609020204030204" pitchFamily="49" charset="0"/>
              </a:rPr>
              <a:t>o_custkey</a:t>
            </a:r>
            <a:endParaRPr kumimoji="0" lang="en-US" sz="1800" b="0" i="0" u="none" strike="noStrike" kern="0" cap="none" spc="0" normalizeH="0" baseline="0" noProof="0">
              <a:ln>
                <a:noFill/>
              </a:ln>
              <a:solidFill>
                <a:srgbClr val="7030A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800" b="0" i="0" u="none" strike="noStrike" kern="0" cap="none" spc="0" normalizeH="0" baseline="0" noProof="0">
                <a:ln>
                  <a:noFill/>
                </a:ln>
                <a:solidFill>
                  <a:srgbClr val="CC3700"/>
                </a:solidFill>
                <a:effectLst/>
                <a:uLnTx/>
                <a:uFillTx/>
                <a:latin typeface="Consolas" panose="020B0609020204030204" pitchFamily="49" charset="0"/>
              </a:rPr>
              <a:t>summarize</a:t>
            </a:r>
            <a:r>
              <a:rPr kumimoji="0" lang="en-US" sz="18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sum</a:t>
            </a:r>
            <a:r>
              <a:rPr kumimoji="0" lang="en-US" sz="1800" b="0" i="0" u="none" strike="noStrike" kern="0" cap="none" spc="0" normalizeH="0" baseline="0" noProof="0">
                <a:ln>
                  <a:noFill/>
                </a:ln>
                <a:solidFill>
                  <a:srgbClr val="000000"/>
                </a:solidFill>
                <a:effectLst/>
                <a:uLnTx/>
                <a:uFillTx/>
                <a:latin typeface="Consolas" panose="020B0609020204030204" pitchFamily="49" charset="0"/>
              </a:rPr>
              <a:t>(</a:t>
            </a:r>
            <a:r>
              <a:rPr kumimoji="0" lang="en-US" sz="1800" b="0" i="0" u="none" strike="noStrike" kern="0" cap="none" spc="0" normalizeH="0" baseline="0" noProof="0" err="1">
                <a:ln>
                  <a:noFill/>
                </a:ln>
                <a:solidFill>
                  <a:srgbClr val="7030A0"/>
                </a:solidFill>
                <a:effectLst/>
                <a:uLnTx/>
                <a:uFillTx/>
                <a:latin typeface="Consolas" panose="020B0609020204030204" pitchFamily="49" charset="0"/>
              </a:rPr>
              <a:t>c_acctbal</a:t>
            </a:r>
            <a:r>
              <a:rPr kumimoji="0" lang="en-US" sz="18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by</a:t>
            </a:r>
            <a:r>
              <a:rPr kumimoji="0" lang="en-US" sz="1800" b="0" i="0" u="none" strike="noStrike" kern="0" cap="none" spc="0" normalizeH="0" baseline="0" noProof="0">
                <a:ln>
                  <a:noFill/>
                </a:ln>
                <a:solidFill>
                  <a:srgbClr val="000000"/>
                </a:solidFill>
                <a:effectLst/>
                <a:uLnTx/>
                <a:uFillTx/>
                <a:latin typeface="Consolas" panose="020B0609020204030204" pitchFamily="49" charset="0"/>
              </a:rPr>
              <a:t> </a:t>
            </a:r>
            <a:r>
              <a:rPr kumimoji="0" lang="en-US" sz="1800" b="0" i="0" u="none" strike="noStrike" kern="0" cap="none" spc="0" normalizeH="0" baseline="0" noProof="0" err="1">
                <a:ln>
                  <a:noFill/>
                </a:ln>
                <a:solidFill>
                  <a:srgbClr val="7030A0"/>
                </a:solidFill>
                <a:effectLst/>
                <a:uLnTx/>
                <a:uFillTx/>
                <a:latin typeface="Consolas" panose="020B0609020204030204" pitchFamily="49" charset="0"/>
              </a:rPr>
              <a:t>c_nationkey</a:t>
            </a:r>
            <a:endParaRPr kumimoji="0" lang="en-US" sz="1800" b="0" i="0" u="none" strike="noStrike" kern="0" cap="none" spc="0" normalizeH="0" baseline="0" noProof="0">
              <a:ln>
                <a:noFill/>
              </a:ln>
              <a:solidFill>
                <a:srgbClr val="7030A0"/>
              </a:solidFill>
              <a:effectLst/>
              <a:uLnTx/>
              <a:uFillTx/>
              <a:latin typeface="Consolas" panose="020B0609020204030204" pitchFamily="49" charset="0"/>
            </a:endParaRPr>
          </a:p>
        </p:txBody>
      </p:sp>
      <p:sp>
        <p:nvSpPr>
          <p:cNvPr id="24" name="TextBox 23">
            <a:extLst>
              <a:ext uri="{FF2B5EF4-FFF2-40B4-BE49-F238E27FC236}">
                <a16:creationId xmlns:a16="http://schemas.microsoft.com/office/drawing/2014/main" id="{ADFE4EE3-5BD8-242F-50FA-8408E2A5D848}"/>
              </a:ext>
            </a:extLst>
          </p:cNvPr>
          <p:cNvSpPr txBox="1"/>
          <p:nvPr/>
        </p:nvSpPr>
        <p:spPr>
          <a:xfrm>
            <a:off x="858325" y="4702810"/>
            <a:ext cx="492578" cy="1477328"/>
          </a:xfrm>
          <a:prstGeom prst="rect">
            <a:avLst/>
          </a:prstGeom>
          <a:solidFill>
            <a:srgbClr val="FFFFFF">
              <a:lumMod val="95000"/>
            </a:srgbClr>
          </a:solidFill>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1</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2</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3</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4</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5</a:t>
            </a:r>
          </a:p>
        </p:txBody>
      </p:sp>
      <p:sp>
        <p:nvSpPr>
          <p:cNvPr id="25" name="Rectangle 24" descr="highlight hint.strategy=shuffle">
            <a:extLst>
              <a:ext uri="{FF2B5EF4-FFF2-40B4-BE49-F238E27FC236}">
                <a16:creationId xmlns:a16="http://schemas.microsoft.com/office/drawing/2014/main" id="{927628BA-A529-E6CB-2078-E2870E008622}"/>
              </a:ext>
            </a:extLst>
          </p:cNvPr>
          <p:cNvSpPr/>
          <p:nvPr/>
        </p:nvSpPr>
        <p:spPr bwMode="auto">
          <a:xfrm>
            <a:off x="2223587" y="5003925"/>
            <a:ext cx="3051240" cy="315685"/>
          </a:xfrm>
          <a:prstGeom prst="rect">
            <a:avLst/>
          </a:prstGeom>
          <a:solidFill>
            <a:srgbClr val="0078D3">
              <a:alpha val="17000"/>
            </a:srgbClr>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Slide Number Placeholder 4">
            <a:extLst>
              <a:ext uri="{FF2B5EF4-FFF2-40B4-BE49-F238E27FC236}">
                <a16:creationId xmlns:a16="http://schemas.microsoft.com/office/drawing/2014/main" id="{2D512139-CDAF-DE64-1FB9-D3EAB3B61EA1}"/>
              </a:ext>
            </a:extLst>
          </p:cNvPr>
          <p:cNvSpPr>
            <a:spLocks noGrp="1"/>
          </p:cNvSpPr>
          <p:nvPr>
            <p:ph type="sldNum" sz="quarter" idx="29"/>
          </p:nvPr>
        </p:nvSpPr>
        <p:spPr/>
        <p:txBody>
          <a:bodyPr/>
          <a:lstStyle/>
          <a:p>
            <a:fld id="{B1356FBF-028C-F74E-A7B4-9B8ED246DD1B}" type="slidenum">
              <a:rPr lang="en-US" smtClean="0"/>
              <a:pPr/>
              <a:t>29</a:t>
            </a:fld>
            <a:endParaRPr lang="en-US"/>
          </a:p>
        </p:txBody>
      </p:sp>
    </p:spTree>
    <p:extLst>
      <p:ext uri="{BB962C8B-B14F-4D97-AF65-F5344CB8AC3E}">
        <p14:creationId xmlns:p14="http://schemas.microsoft.com/office/powerpoint/2010/main" val="350224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noGrp="1"/>
          </p:cNvSpPr>
          <p:nvPr>
            <p:ph type="title"/>
          </p:nvPr>
        </p:nvSpPr>
        <p:spPr>
          <a:xfrm>
            <a:off x="563880" y="503396"/>
            <a:ext cx="11064240" cy="443198"/>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914400">
              <a:lnSpc>
                <a:spcPct val="90000"/>
              </a:lnSpc>
            </a:pPr>
            <a:r>
              <a:rPr lang="en-US" sz="3200">
                <a:solidFill>
                  <a:schemeClr val="tx2"/>
                </a:solidFill>
                <a:ea typeface="+mj-ea"/>
                <a:cs typeface="Segoe Sans Display" pitchFamily="2" charset="0"/>
              </a:rPr>
              <a:t>Schema</a:t>
            </a:r>
          </a:p>
        </p:txBody>
      </p:sp>
      <p:sp>
        <p:nvSpPr>
          <p:cNvPr id="4" name="Text Placeholder 3">
            <a:extLst>
              <a:ext uri="{FF2B5EF4-FFF2-40B4-BE49-F238E27FC236}">
                <a16:creationId xmlns:a16="http://schemas.microsoft.com/office/drawing/2014/main" id="{0A18D2A3-A65F-7B81-4FED-FFA24DA24A66}"/>
              </a:ext>
            </a:extLst>
          </p:cNvPr>
          <p:cNvSpPr>
            <a:spLocks noGrp="1"/>
          </p:cNvSpPr>
          <p:nvPr>
            <p:ph type="body" sz="quarter" idx="27"/>
          </p:nvPr>
        </p:nvSpPr>
        <p:spPr>
          <a:xfrm>
            <a:off x="563564" y="1447800"/>
            <a:ext cx="7961544" cy="4732338"/>
          </a:xfrm>
        </p:spPr>
        <p:txBody>
          <a:bodyPr>
            <a:normAutofit fontScale="92500" lnSpcReduction="20000"/>
          </a:bodyPr>
          <a:lstStyle/>
          <a:p>
            <a:pPr marL="0" indent="0">
              <a:buNone/>
            </a:pPr>
            <a:r>
              <a:rPr lang="en-US">
                <a:solidFill>
                  <a:schemeClr val="accent1"/>
                </a:solidFill>
              </a:rPr>
              <a:t>Schema is</a:t>
            </a:r>
          </a:p>
          <a:p>
            <a:pPr lvl="1">
              <a:spcBef>
                <a:spcPts val="0"/>
              </a:spcBef>
              <a:spcAft>
                <a:spcPts val="900"/>
              </a:spcAft>
            </a:pPr>
            <a:r>
              <a:rPr lang="en-US"/>
              <a:t>Relational, Lightweight, Dynamic </a:t>
            </a:r>
          </a:p>
          <a:p>
            <a:pPr marL="0" indent="0">
              <a:buNone/>
            </a:pPr>
            <a:r>
              <a:rPr lang="en-US">
                <a:solidFill>
                  <a:schemeClr val="accent1"/>
                </a:solidFill>
              </a:rPr>
              <a:t>Databases</a:t>
            </a:r>
          </a:p>
          <a:p>
            <a:pPr lvl="1"/>
            <a:r>
              <a:rPr lang="en-US"/>
              <a:t>Authorization boundary</a:t>
            </a:r>
          </a:p>
          <a:p>
            <a:pPr lvl="1"/>
            <a:r>
              <a:rPr lang="en-US"/>
              <a:t>Transaction boundary</a:t>
            </a:r>
          </a:p>
          <a:p>
            <a:pPr lvl="1"/>
            <a:r>
              <a:rPr lang="en-US"/>
              <a:t>But not query boundary!</a:t>
            </a:r>
          </a:p>
          <a:p>
            <a:pPr lvl="2">
              <a:spcBef>
                <a:spcPts val="0"/>
              </a:spcBef>
              <a:spcAft>
                <a:spcPts val="900"/>
              </a:spcAft>
            </a:pPr>
            <a:r>
              <a:rPr lang="en-US"/>
              <a:t>Supporting cross-database and cross-cluster queries</a:t>
            </a:r>
          </a:p>
          <a:p>
            <a:pPr marL="0" indent="0">
              <a:buNone/>
            </a:pPr>
            <a:r>
              <a:rPr lang="en-US">
                <a:solidFill>
                  <a:schemeClr val="accent1"/>
                </a:solidFill>
              </a:rPr>
              <a:t>Tables</a:t>
            </a:r>
          </a:p>
          <a:p>
            <a:pPr lvl="1">
              <a:spcBef>
                <a:spcPts val="0"/>
              </a:spcBef>
              <a:spcAft>
                <a:spcPts val="900"/>
              </a:spcAft>
            </a:pPr>
            <a:r>
              <a:rPr lang="en-US"/>
              <a:t>Rectangular</a:t>
            </a:r>
          </a:p>
          <a:p>
            <a:pPr marL="0" indent="0">
              <a:buNone/>
            </a:pPr>
            <a:r>
              <a:rPr lang="en-US">
                <a:solidFill>
                  <a:schemeClr val="accent1"/>
                </a:solidFill>
              </a:rPr>
              <a:t>Columns</a:t>
            </a:r>
          </a:p>
          <a:p>
            <a:pPr lvl="1">
              <a:spcBef>
                <a:spcPts val="0"/>
              </a:spcBef>
              <a:spcAft>
                <a:spcPts val="900"/>
              </a:spcAft>
            </a:pPr>
            <a:r>
              <a:rPr lang="en-US"/>
              <a:t>Supported types: Boolean, integer, real, date/time, timespan, string, dynamic (JSON)</a:t>
            </a:r>
          </a:p>
          <a:p>
            <a:pPr marL="0" indent="0">
              <a:buNone/>
            </a:pPr>
            <a:r>
              <a:rPr lang="en-US">
                <a:solidFill>
                  <a:schemeClr val="accent1"/>
                </a:solidFill>
              </a:rPr>
              <a:t>Stored functions</a:t>
            </a:r>
          </a:p>
          <a:p>
            <a:endParaRPr lang="en-US"/>
          </a:p>
        </p:txBody>
      </p:sp>
      <p:pic>
        <p:nvPicPr>
          <p:cNvPr id="5" name="Picture 4" descr="Add Cluster pane Web UI">
            <a:extLst>
              <a:ext uri="{FF2B5EF4-FFF2-40B4-BE49-F238E27FC236}">
                <a16:creationId xmlns:a16="http://schemas.microsoft.com/office/drawing/2014/main" id="{DA907159-8ED1-4032-A668-36BEA83C3216}"/>
              </a:ext>
            </a:extLst>
          </p:cNvPr>
          <p:cNvPicPr>
            <a:picLocks noChangeAspect="1"/>
          </p:cNvPicPr>
          <p:nvPr/>
        </p:nvPicPr>
        <p:blipFill>
          <a:blip r:embed="rId3"/>
          <a:srcRect t="234"/>
          <a:stretch>
            <a:fillRect/>
          </a:stretch>
        </p:blipFill>
        <p:spPr>
          <a:xfrm>
            <a:off x="8894950" y="1455233"/>
            <a:ext cx="2725549" cy="4853491"/>
          </a:xfrm>
          <a:prstGeom prst="roundRect">
            <a:avLst>
              <a:gd name="adj" fmla="val 3370"/>
            </a:avLst>
          </a:prstGeom>
          <a:solidFill>
            <a:schemeClr val="bg2"/>
          </a:solidFill>
          <a:ln w="6350" cap="flat" cmpd="sng" algn="ctr">
            <a:solidFill>
              <a:schemeClr val="bg1">
                <a:lumMod val="90000"/>
              </a:schemeClr>
            </a:solidFill>
            <a:prstDash val="solid"/>
            <a:headEnd type="none" w="med" len="med"/>
            <a:tailEnd type="none" w="med" len="med"/>
          </a:ln>
          <a:effectLst/>
        </p:spPr>
      </p:pic>
      <p:sp>
        <p:nvSpPr>
          <p:cNvPr id="6" name="Slide Number Placeholder 5">
            <a:extLst>
              <a:ext uri="{FF2B5EF4-FFF2-40B4-BE49-F238E27FC236}">
                <a16:creationId xmlns:a16="http://schemas.microsoft.com/office/drawing/2014/main" id="{87740A1E-2EE7-CEC0-A056-8D912BB6C7D0}"/>
              </a:ext>
            </a:extLst>
          </p:cNvPr>
          <p:cNvSpPr>
            <a:spLocks noGrp="1"/>
          </p:cNvSpPr>
          <p:nvPr>
            <p:ph type="sldNum" sz="quarter" idx="29"/>
          </p:nvPr>
        </p:nvSpPr>
        <p:spPr/>
        <p:txBody>
          <a:bodyPr/>
          <a:lstStyle/>
          <a:p>
            <a:fld id="{B1356FBF-028C-F74E-A7B4-9B8ED246DD1B}" type="slidenum">
              <a:rPr lang="en-US" smtClean="0"/>
              <a:pPr/>
              <a:t>3</a:t>
            </a:fld>
            <a:endParaRPr lang="en-US"/>
          </a:p>
        </p:txBody>
      </p:sp>
    </p:spTree>
    <p:extLst>
      <p:ext uri="{BB962C8B-B14F-4D97-AF65-F5344CB8AC3E}">
        <p14:creationId xmlns:p14="http://schemas.microsoft.com/office/powerpoint/2010/main" val="312027985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26950-5044-4715-9268-797514A57ED2}"/>
              </a:ext>
            </a:extLst>
          </p:cNvPr>
          <p:cNvSpPr>
            <a:spLocks noGrp="1"/>
          </p:cNvSpPr>
          <p:nvPr>
            <p:ph type="title"/>
          </p:nvPr>
        </p:nvSpPr>
        <p:spPr>
          <a:xfrm>
            <a:off x="697887" y="502929"/>
            <a:ext cx="11064240" cy="724535"/>
          </a:xfrm>
        </p:spPr>
        <p:txBody>
          <a:bodyPr>
            <a:normAutofit fontScale="90000"/>
          </a:bodyPr>
          <a:lstStyle/>
          <a:p>
            <a:r>
              <a:rPr lang="en-US"/>
              <a:t>KQL Query Best Practices: Make your query run faster</a:t>
            </a:r>
          </a:p>
        </p:txBody>
      </p:sp>
      <p:graphicFrame>
        <p:nvGraphicFramePr>
          <p:cNvPr id="11" name="Table 5">
            <a:extLst>
              <a:ext uri="{FF2B5EF4-FFF2-40B4-BE49-F238E27FC236}">
                <a16:creationId xmlns:a16="http://schemas.microsoft.com/office/drawing/2014/main" id="{DF207E43-3E9B-4230-A2F0-3BE07C1010FD}"/>
              </a:ext>
            </a:extLst>
          </p:cNvPr>
          <p:cNvGraphicFramePr>
            <a:graphicFrameLocks noGrp="1"/>
          </p:cNvGraphicFramePr>
          <p:nvPr/>
        </p:nvGraphicFramePr>
        <p:xfrm>
          <a:off x="563880" y="1370013"/>
          <a:ext cx="11056620" cy="4985058"/>
        </p:xfrm>
        <a:graphic>
          <a:graphicData uri="http://schemas.openxmlformats.org/drawingml/2006/table">
            <a:tbl>
              <a:tblPr firstRow="1" bandRow="1">
                <a:tableStyleId>{21E4AEA4-8DFA-4A89-87EB-49C32662AFE0}</a:tableStyleId>
              </a:tblPr>
              <a:tblGrid>
                <a:gridCol w="2344325">
                  <a:extLst>
                    <a:ext uri="{9D8B030D-6E8A-4147-A177-3AD203B41FA5}">
                      <a16:colId xmlns:a16="http://schemas.microsoft.com/office/drawing/2014/main" val="3973763572"/>
                    </a:ext>
                  </a:extLst>
                </a:gridCol>
                <a:gridCol w="3341341">
                  <a:extLst>
                    <a:ext uri="{9D8B030D-6E8A-4147-A177-3AD203B41FA5}">
                      <a16:colId xmlns:a16="http://schemas.microsoft.com/office/drawing/2014/main" val="3775336746"/>
                    </a:ext>
                  </a:extLst>
                </a:gridCol>
                <a:gridCol w="2606799">
                  <a:extLst>
                    <a:ext uri="{9D8B030D-6E8A-4147-A177-3AD203B41FA5}">
                      <a16:colId xmlns:a16="http://schemas.microsoft.com/office/drawing/2014/main" val="1660182475"/>
                    </a:ext>
                  </a:extLst>
                </a:gridCol>
                <a:gridCol w="2764155">
                  <a:extLst>
                    <a:ext uri="{9D8B030D-6E8A-4147-A177-3AD203B41FA5}">
                      <a16:colId xmlns:a16="http://schemas.microsoft.com/office/drawing/2014/main" val="720616048"/>
                    </a:ext>
                  </a:extLst>
                </a:gridCol>
              </a:tblGrid>
              <a:tr h="413058">
                <a:tc>
                  <a:txBody>
                    <a:bodyPr/>
                    <a:lstStyle/>
                    <a:p>
                      <a:pPr marL="0" indent="0" algn="l" defTabSz="914400" rtl="0" eaLnBrk="1" latinLnBrk="0" hangingPunct="1">
                        <a:lnSpc>
                          <a:spcPct val="90000"/>
                        </a:lnSpc>
                        <a:spcBef>
                          <a:spcPts val="1000"/>
                        </a:spcBef>
                        <a:buFont typeface="Arial" panose="020B0604020202020204" pitchFamily="34" charset="0"/>
                        <a:buNone/>
                      </a:pPr>
                      <a:r>
                        <a:rPr lang="en-US" sz="1800" b="0" i="0" kern="1200">
                          <a:solidFill>
                            <a:schemeClr val="tx2"/>
                          </a:solidFill>
                          <a:latin typeface="Segoe Sans Display Semibold"/>
                          <a:ea typeface="+mn-ea"/>
                          <a:cs typeface="Segoe Sans Display Semibold"/>
                        </a:rPr>
                        <a:t>Action</a:t>
                      </a:r>
                    </a:p>
                  </a:txBody>
                  <a:tcPr>
                    <a:lnB w="12700" cap="flat" cmpd="sng" algn="ctr">
                      <a:solidFill>
                        <a:schemeClr val="tx1"/>
                      </a:solidFill>
                      <a:prstDash val="solid"/>
                      <a:round/>
                      <a:headEnd type="none" w="med" len="med"/>
                      <a:tailEnd type="none" w="med" len="med"/>
                    </a:lnB>
                    <a:noFill/>
                  </a:tcPr>
                </a:tc>
                <a:tc>
                  <a:txBody>
                    <a:bodyPr/>
                    <a:lstStyle/>
                    <a:p>
                      <a:pPr marL="0" indent="0" algn="l" defTabSz="914400" rtl="0" eaLnBrk="1" latinLnBrk="0" hangingPunct="1">
                        <a:lnSpc>
                          <a:spcPct val="90000"/>
                        </a:lnSpc>
                        <a:spcBef>
                          <a:spcPts val="1000"/>
                        </a:spcBef>
                        <a:buFont typeface="Arial" panose="020B0604020202020204" pitchFamily="34" charset="0"/>
                        <a:buNone/>
                      </a:pPr>
                      <a:r>
                        <a:rPr lang="en-US" sz="1800" b="0" i="0" kern="1200">
                          <a:solidFill>
                            <a:schemeClr val="accent2"/>
                          </a:solidFill>
                          <a:latin typeface="Segoe Sans Display Semibold"/>
                          <a:ea typeface="+mn-ea"/>
                          <a:cs typeface="Segoe Sans Display Semibold"/>
                        </a:rPr>
                        <a:t>Use</a:t>
                      </a:r>
                    </a:p>
                  </a:txBody>
                  <a:tcPr>
                    <a:lnB w="12700" cap="flat" cmpd="sng" algn="ctr">
                      <a:solidFill>
                        <a:schemeClr val="tx1"/>
                      </a:solidFill>
                      <a:prstDash val="solid"/>
                      <a:round/>
                      <a:headEnd type="none" w="med" len="med"/>
                      <a:tailEnd type="none" w="med" len="med"/>
                    </a:lnB>
                    <a:noFill/>
                  </a:tcPr>
                </a:tc>
                <a:tc>
                  <a:txBody>
                    <a:bodyPr/>
                    <a:lstStyle/>
                    <a:p>
                      <a:pPr marL="0" indent="0" algn="l" defTabSz="914400" rtl="0" eaLnBrk="1" latinLnBrk="0" hangingPunct="1">
                        <a:lnSpc>
                          <a:spcPct val="90000"/>
                        </a:lnSpc>
                        <a:spcBef>
                          <a:spcPts val="1000"/>
                        </a:spcBef>
                        <a:buFont typeface="Arial" panose="020B0604020202020204" pitchFamily="34" charset="0"/>
                        <a:buNone/>
                      </a:pPr>
                      <a:r>
                        <a:rPr lang="en-US" sz="1800" b="0" i="0" kern="1200">
                          <a:solidFill>
                            <a:schemeClr val="accent6"/>
                          </a:solidFill>
                          <a:latin typeface="Segoe Sans Display Semibold"/>
                          <a:ea typeface="+mn-ea"/>
                          <a:cs typeface="Segoe Sans Display Semibold"/>
                        </a:rPr>
                        <a:t>Don’t use</a:t>
                      </a:r>
                    </a:p>
                  </a:txBody>
                  <a:tcPr>
                    <a:lnB w="12700" cap="flat" cmpd="sng" algn="ctr">
                      <a:solidFill>
                        <a:schemeClr val="tx1"/>
                      </a:solidFill>
                      <a:prstDash val="solid"/>
                      <a:round/>
                      <a:headEnd type="none" w="med" len="med"/>
                      <a:tailEnd type="none" w="med" len="med"/>
                    </a:lnB>
                    <a:noFill/>
                  </a:tcPr>
                </a:tc>
                <a:tc>
                  <a:txBody>
                    <a:bodyPr/>
                    <a:lstStyle/>
                    <a:p>
                      <a:pPr marL="0" indent="0" algn="l" defTabSz="914400" rtl="0" eaLnBrk="1" latinLnBrk="0" hangingPunct="1">
                        <a:lnSpc>
                          <a:spcPct val="90000"/>
                        </a:lnSpc>
                        <a:spcBef>
                          <a:spcPts val="1000"/>
                        </a:spcBef>
                        <a:buFont typeface="Arial" panose="020B0604020202020204" pitchFamily="34" charset="0"/>
                        <a:buNone/>
                      </a:pPr>
                      <a:r>
                        <a:rPr lang="en-US" sz="1800" b="0" i="0" kern="1200">
                          <a:solidFill>
                            <a:schemeClr val="accent4"/>
                          </a:solidFill>
                          <a:latin typeface="Segoe Sans Display Semibold"/>
                          <a:ea typeface="+mn-ea"/>
                          <a:cs typeface="Segoe Sans Display Semibold"/>
                        </a:rPr>
                        <a:t>Notes</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476065"/>
                  </a:ext>
                </a:extLst>
              </a:tr>
              <a:tr h="914400">
                <a:tc>
                  <a:txBody>
                    <a:bodyPr/>
                    <a:lstStyle/>
                    <a:p>
                      <a:r>
                        <a:rPr lang="en-US" sz="1600" b="1"/>
                        <a:t>Filtering</a:t>
                      </a:r>
                    </a:p>
                  </a:txBody>
                  <a:tcPr anchor="ctr">
                    <a:lnT w="12700" cap="flat" cmpd="sng" algn="ctr">
                      <a:solidFill>
                        <a:schemeClr val="tx1"/>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r>
                        <a:rPr lang="en-US" sz="1600"/>
                        <a:t>A table column</a:t>
                      </a:r>
                    </a:p>
                  </a:txBody>
                  <a:tcPr anchor="ctr">
                    <a:lnT w="12700" cap="flat" cmpd="sng" algn="ctr">
                      <a:solidFill>
                        <a:schemeClr val="tx1"/>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r>
                        <a:rPr lang="en-US" sz="1600"/>
                        <a:t>Don’t filter on a calculated column.</a:t>
                      </a:r>
                      <a:endParaRPr lang="en-US" sz="1600" kern="1200">
                        <a:solidFill>
                          <a:schemeClr val="dk1"/>
                        </a:solidFill>
                        <a:highlight>
                          <a:srgbClr val="C0C0C0"/>
                        </a:highlight>
                        <a:latin typeface="Consolas" panose="020B0609020204030204" pitchFamily="49" charset="0"/>
                        <a:ea typeface="+mn-ea"/>
                        <a:cs typeface="+mn-cs"/>
                      </a:endParaRPr>
                    </a:p>
                  </a:txBody>
                  <a:tcPr anchor="ctr">
                    <a:lnT w="12700" cap="flat" cmpd="sng" algn="ctr">
                      <a:solidFill>
                        <a:schemeClr val="tx1"/>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endParaRPr lang="en-US" sz="1600"/>
                    </a:p>
                  </a:txBody>
                  <a:tcPr anchor="ctr">
                    <a:lnT w="12700" cap="flat" cmpd="sng" algn="ctr">
                      <a:solidFill>
                        <a:schemeClr val="tx1"/>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364831492"/>
                  </a:ext>
                </a:extLst>
              </a:tr>
              <a:tr h="914400">
                <a:tc>
                  <a:txBody>
                    <a:bodyPr/>
                    <a:lstStyle/>
                    <a:p>
                      <a:r>
                        <a:rPr lang="en-US" sz="1600" b="1"/>
                        <a:t>summarize</a:t>
                      </a:r>
                    </a:p>
                  </a:txBody>
                  <a:tcPr anchor="ct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r>
                        <a:rPr lang="en-US" sz="1600" b="0" i="0" kern="1200" spc="-49" err="1">
                          <a:solidFill>
                            <a:srgbClr val="000000"/>
                          </a:solidFill>
                          <a:highlight>
                            <a:srgbClr val="D7D2CC"/>
                          </a:highlight>
                          <a:latin typeface="Consolas" panose="020B0609020204030204" pitchFamily="49" charset="0"/>
                          <a:ea typeface="+mn-ea"/>
                          <a:cs typeface="Segoe UI" panose="020B0502040204020203" pitchFamily="34" charset="0"/>
                        </a:rPr>
                        <a:t>hint.strategy</a:t>
                      </a:r>
                      <a:r>
                        <a:rPr lang="en-US" sz="1600" b="0" i="0" kern="1200" spc="-49">
                          <a:solidFill>
                            <a:srgbClr val="000000"/>
                          </a:solidFill>
                          <a:highlight>
                            <a:srgbClr val="D7D2CC"/>
                          </a:highlight>
                          <a:latin typeface="Consolas" panose="020B0609020204030204" pitchFamily="49" charset="0"/>
                          <a:ea typeface="+mn-ea"/>
                          <a:cs typeface="Segoe UI" panose="020B0502040204020203" pitchFamily="34" charset="0"/>
                        </a:rPr>
                        <a:t>=shuffle</a:t>
                      </a:r>
                      <a:r>
                        <a:rPr lang="en-US" sz="1600"/>
                        <a:t> when the group by keys are high cardinality</a:t>
                      </a:r>
                      <a:endParaRPr lang="en-US" sz="1600" kern="1200">
                        <a:solidFill>
                          <a:schemeClr val="dk1"/>
                        </a:solidFill>
                        <a:highlight>
                          <a:srgbClr val="C0C0C0"/>
                        </a:highlight>
                        <a:latin typeface="Consolas" panose="020B0609020204030204" pitchFamily="49" charset="0"/>
                        <a:ea typeface="+mn-ea"/>
                        <a:cs typeface="+mn-cs"/>
                      </a:endParaRPr>
                    </a:p>
                  </a:txBody>
                  <a:tcPr anchor="ct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endParaRPr lang="en-US" sz="1600" kern="1200">
                        <a:solidFill>
                          <a:schemeClr val="dk1"/>
                        </a:solidFill>
                        <a:highlight>
                          <a:srgbClr val="C0C0C0"/>
                        </a:highlight>
                        <a:latin typeface="Consolas" panose="020B0609020204030204" pitchFamily="49" charset="0"/>
                        <a:ea typeface="+mn-ea"/>
                        <a:cs typeface="+mn-cs"/>
                      </a:endParaRPr>
                    </a:p>
                  </a:txBody>
                  <a:tcPr anchor="ct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r>
                        <a:rPr lang="en-US" sz="1600"/>
                        <a:t>High cardinality is ideally above 1 million</a:t>
                      </a:r>
                    </a:p>
                  </a:txBody>
                  <a:tcPr anchor="ct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823738059"/>
                  </a:ext>
                </a:extLst>
              </a:tr>
              <a:tr h="914400">
                <a:tc>
                  <a:txBody>
                    <a:bodyPr/>
                    <a:lstStyle/>
                    <a:p>
                      <a:r>
                        <a:rPr lang="en-US" sz="1600" b="1"/>
                        <a:t>join</a:t>
                      </a:r>
                    </a:p>
                  </a:txBody>
                  <a:tcPr anchor="ct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r>
                        <a:rPr lang="en-US" sz="1600"/>
                        <a:t>Table with fewer rows first (left-side in query)</a:t>
                      </a:r>
                    </a:p>
                  </a:txBody>
                  <a:tcPr anchor="ct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endParaRPr lang="en-US" sz="1600" kern="1200">
                        <a:solidFill>
                          <a:schemeClr val="dk1"/>
                        </a:solidFill>
                        <a:highlight>
                          <a:srgbClr val="C0C0C0"/>
                        </a:highlight>
                        <a:latin typeface="Consolas" panose="020B0609020204030204" pitchFamily="49" charset="0"/>
                        <a:ea typeface="+mn-ea"/>
                        <a:cs typeface="+mn-cs"/>
                      </a:endParaRPr>
                    </a:p>
                  </a:txBody>
                  <a:tcPr anchor="ct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endParaRPr lang="en-US" sz="1600"/>
                    </a:p>
                  </a:txBody>
                  <a:tcPr anchor="ct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2044491380"/>
                  </a:ext>
                </a:extLst>
              </a:tr>
              <a:tr h="914400">
                <a:tc>
                  <a:txBody>
                    <a:bodyPr/>
                    <a:lstStyle/>
                    <a:p>
                      <a:r>
                        <a:rPr lang="en-US" sz="1600" b="1"/>
                        <a:t>Join across clusters</a:t>
                      </a:r>
                    </a:p>
                  </a:txBody>
                  <a:tcPr anchor="ct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r>
                        <a:rPr lang="en-US" sz="1600"/>
                        <a:t>Run the query on the cluster where most of the data resides.</a:t>
                      </a:r>
                    </a:p>
                  </a:txBody>
                  <a:tcPr anchor="ct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r>
                        <a:rPr lang="en-US" sz="1600"/>
                        <a:t>Don’t filter on a calculated column</a:t>
                      </a:r>
                    </a:p>
                  </a:txBody>
                  <a:tcPr anchor="ct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endParaRPr lang="en-US" sz="1600"/>
                    </a:p>
                  </a:txBody>
                  <a:tcPr anchor="ct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2300509302"/>
                  </a:ext>
                </a:extLst>
              </a:tr>
              <a:tr h="914400">
                <a:tc>
                  <a:txBody>
                    <a:bodyPr/>
                    <a:lstStyle/>
                    <a:p>
                      <a:r>
                        <a:rPr lang="en-US" sz="1600" b="1"/>
                        <a:t>Left is small and Right is large (joins)</a:t>
                      </a:r>
                    </a:p>
                  </a:txBody>
                  <a:tcPr anchor="ctr">
                    <a:lnT w="6350" cap="flat" cmpd="sng" algn="ctr">
                      <a:solidFill>
                        <a:schemeClr val="bg2">
                          <a:lumMod val="75000"/>
                        </a:schemeClr>
                      </a:solidFill>
                      <a:prstDash val="solid"/>
                      <a:round/>
                      <a:headEnd type="none" w="med" len="med"/>
                      <a:tailEnd type="none" w="med" len="med"/>
                    </a:lnT>
                    <a:noFill/>
                  </a:tcPr>
                </a:tc>
                <a:tc>
                  <a:txBody>
                    <a:bodyPr/>
                    <a:lstStyle/>
                    <a:p>
                      <a:r>
                        <a:rPr lang="en-US" sz="1600"/>
                        <a:t>Use </a:t>
                      </a:r>
                      <a:br>
                        <a:rPr lang="en-US" sz="1600"/>
                      </a:br>
                      <a:r>
                        <a:rPr lang="en-US" sz="1600" b="0" i="0" kern="1200" spc="-49">
                          <a:solidFill>
                            <a:srgbClr val="000000"/>
                          </a:solidFill>
                          <a:highlight>
                            <a:srgbClr val="D7D2CC"/>
                          </a:highlight>
                          <a:latin typeface="Consolas" panose="020B0609020204030204" pitchFamily="49" charset="0"/>
                          <a:ea typeface="+mn-ea"/>
                          <a:cs typeface="Segoe UI" panose="020B0502040204020203" pitchFamily="34" charset="0"/>
                        </a:rPr>
                        <a:t>hint.strategy=broadcast</a:t>
                      </a:r>
                    </a:p>
                  </a:txBody>
                  <a:tcPr anchor="ctr">
                    <a:lnT w="6350" cap="flat" cmpd="sng" algn="ctr">
                      <a:solidFill>
                        <a:schemeClr val="bg2">
                          <a:lumMod val="75000"/>
                        </a:schemeClr>
                      </a:solidFill>
                      <a:prstDash val="solid"/>
                      <a:round/>
                      <a:headEnd type="none" w="med" len="med"/>
                      <a:tailEnd type="none" w="med" len="med"/>
                    </a:lnT>
                    <a:noFill/>
                  </a:tcPr>
                </a:tc>
                <a:tc>
                  <a:txBody>
                    <a:bodyPr/>
                    <a:lstStyle/>
                    <a:p>
                      <a:endParaRPr lang="en-US" sz="1600"/>
                    </a:p>
                  </a:txBody>
                  <a:tcPr anchor="ctr">
                    <a:lnT w="6350" cap="flat" cmpd="sng" algn="ctr">
                      <a:solidFill>
                        <a:schemeClr val="bg2">
                          <a:lumMod val="75000"/>
                        </a:schemeClr>
                      </a:solidFill>
                      <a:prstDash val="solid"/>
                      <a:round/>
                      <a:headEnd type="none" w="med" len="med"/>
                      <a:tailEnd type="none" w="med" len="med"/>
                    </a:lnT>
                    <a:noFill/>
                  </a:tcPr>
                </a:tc>
                <a:tc>
                  <a:txBody>
                    <a:bodyPr/>
                    <a:lstStyle/>
                    <a:p>
                      <a:r>
                        <a:rPr lang="en-US" sz="1600" b="0" i="0" kern="1200">
                          <a:solidFill>
                            <a:schemeClr val="dk1"/>
                          </a:solidFill>
                          <a:effectLst/>
                          <a:latin typeface="+mn-lt"/>
                          <a:ea typeface="+mn-ea"/>
                          <a:cs typeface="+mn-cs"/>
                        </a:rPr>
                        <a:t>Small means &lt;= 100,000 records</a:t>
                      </a:r>
                      <a:endParaRPr lang="en-US" sz="1600"/>
                    </a:p>
                  </a:txBody>
                  <a:tcPr anchor="ctr">
                    <a:lnT w="6350" cap="flat" cmpd="sng" algn="ctr">
                      <a:solidFill>
                        <a:schemeClr val="bg2">
                          <a:lumMod val="75000"/>
                        </a:schemeClr>
                      </a:solidFill>
                      <a:prstDash val="solid"/>
                      <a:round/>
                      <a:headEnd type="none" w="med" len="med"/>
                      <a:tailEnd type="none" w="med" len="med"/>
                    </a:lnT>
                    <a:noFill/>
                  </a:tcPr>
                </a:tc>
                <a:extLst>
                  <a:ext uri="{0D108BD9-81ED-4DB2-BD59-A6C34878D82A}">
                    <a16:rowId xmlns:a16="http://schemas.microsoft.com/office/drawing/2014/main" val="2482443202"/>
                  </a:ext>
                </a:extLst>
              </a:tr>
            </a:tbl>
          </a:graphicData>
        </a:graphic>
      </p:graphicFrame>
      <p:sp>
        <p:nvSpPr>
          <p:cNvPr id="4" name="Slide Number Placeholder 3">
            <a:extLst>
              <a:ext uri="{FF2B5EF4-FFF2-40B4-BE49-F238E27FC236}">
                <a16:creationId xmlns:a16="http://schemas.microsoft.com/office/drawing/2014/main" id="{8E44F4AF-4ACE-B2B1-37CD-8FDDC7AF6287}"/>
              </a:ext>
            </a:extLst>
          </p:cNvPr>
          <p:cNvSpPr>
            <a:spLocks noGrp="1"/>
          </p:cNvSpPr>
          <p:nvPr>
            <p:ph type="sldNum" sz="quarter" idx="11"/>
          </p:nvPr>
        </p:nvSpPr>
        <p:spPr/>
        <p:txBody>
          <a:bodyPr/>
          <a:lstStyle/>
          <a:p>
            <a:fld id="{B1356FBF-028C-F74E-A7B4-9B8ED246DD1B}" type="slidenum">
              <a:rPr lang="en-US" smtClean="0"/>
              <a:pPr/>
              <a:t>30</a:t>
            </a:fld>
            <a:endParaRPr lang="en-US"/>
          </a:p>
        </p:txBody>
      </p:sp>
    </p:spTree>
    <p:extLst>
      <p:ext uri="{BB962C8B-B14F-4D97-AF65-F5344CB8AC3E}">
        <p14:creationId xmlns:p14="http://schemas.microsoft.com/office/powerpoint/2010/main" val="326647741"/>
      </p:ext>
    </p:extLst>
  </p:cSld>
  <p:clrMapOvr>
    <a:masterClrMapping/>
  </p:clrMapOvr>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0A38421-1A27-EA4E-D279-F8144FC6E11B}"/>
              </a:ext>
            </a:extLst>
          </p:cNvPr>
          <p:cNvSpPr>
            <a:spLocks noGrp="1"/>
          </p:cNvSpPr>
          <p:nvPr>
            <p:ph type="body" sz="quarter" idx="27"/>
          </p:nvPr>
        </p:nvSpPr>
        <p:spPr>
          <a:xfrm>
            <a:off x="563563" y="1447800"/>
            <a:ext cx="11064875" cy="4732338"/>
          </a:xfrm>
        </p:spPr>
        <p:txBody>
          <a:bodyPr>
            <a:normAutofit/>
          </a:bodyPr>
          <a:lstStyle/>
          <a:p>
            <a:pPr marL="0" indent="0">
              <a:buNone/>
            </a:pPr>
            <a:r>
              <a:rPr lang="en-US" sz="1800"/>
              <a:t>Commands available to </a:t>
            </a:r>
            <a:r>
              <a:rPr lang="en-US" sz="1800" spc="-49">
                <a:solidFill>
                  <a:srgbClr val="000000"/>
                </a:solidFill>
                <a:highlight>
                  <a:srgbClr val="D7D2CC"/>
                </a:highlight>
                <a:latin typeface="Consolas" panose="020B0609020204030204" pitchFamily="49" charset="0"/>
              </a:rPr>
              <a:t>Database Admins</a:t>
            </a:r>
            <a:r>
              <a:rPr lang="en-US" sz="1800" spc="-49">
                <a:solidFill>
                  <a:srgbClr val="000000"/>
                </a:solidFill>
                <a:latin typeface="Consolas" panose="020B0609020204030204" pitchFamily="49" charset="0"/>
              </a:rPr>
              <a:t> </a:t>
            </a:r>
            <a:r>
              <a:rPr lang="en-US" sz="1800"/>
              <a:t>and </a:t>
            </a:r>
            <a:r>
              <a:rPr lang="en-US" sz="1800" spc="-49">
                <a:solidFill>
                  <a:srgbClr val="000000"/>
                </a:solidFill>
                <a:highlight>
                  <a:srgbClr val="D7D2CC"/>
                </a:highlight>
                <a:latin typeface="Consolas" panose="020B0609020204030204" pitchFamily="49" charset="0"/>
              </a:rPr>
              <a:t>Database Monitors</a:t>
            </a:r>
            <a:r>
              <a:rPr lang="en-US" sz="1800"/>
              <a:t> roles.</a:t>
            </a:r>
          </a:p>
          <a:p>
            <a:pPr marL="0" indent="0">
              <a:buNone/>
            </a:pPr>
            <a:endParaRPr lang="en-US" sz="1800"/>
          </a:p>
          <a:p>
            <a:pPr marL="0" indent="0">
              <a:buNone/>
            </a:pPr>
            <a:r>
              <a:rPr lang="en-US" sz="1800" b="1" spc="-49">
                <a:solidFill>
                  <a:srgbClr val="000000"/>
                </a:solidFill>
                <a:highlight>
                  <a:srgbClr val="D7D2CC"/>
                </a:highlight>
                <a:latin typeface="Consolas" panose="020B0609020204030204" pitchFamily="49" charset="0"/>
              </a:rPr>
              <a:t>.show queries</a:t>
            </a:r>
            <a:r>
              <a:rPr lang="en-US" sz="1800"/>
              <a:t> - displays information on completed and running queries.</a:t>
            </a:r>
          </a:p>
          <a:p>
            <a:pPr marL="0" indent="0">
              <a:buNone/>
            </a:pPr>
            <a:r>
              <a:rPr lang="en-US" sz="1800" spc="-49">
                <a:solidFill>
                  <a:srgbClr val="000000"/>
                </a:solidFill>
                <a:highlight>
                  <a:srgbClr val="D7D2CC"/>
                </a:highlight>
                <a:latin typeface="Consolas" panose="020B0609020204030204" pitchFamily="49" charset="0"/>
              </a:rPr>
              <a:t>.show commands</a:t>
            </a:r>
            <a:r>
              <a:rPr lang="en-US" sz="1800"/>
              <a:t> - displays information on completed commands and their resources utilization.</a:t>
            </a:r>
          </a:p>
          <a:p>
            <a:pPr marL="0" indent="0">
              <a:buNone/>
            </a:pPr>
            <a:r>
              <a:rPr lang="en-US" sz="1800" spc="-49">
                <a:solidFill>
                  <a:srgbClr val="000000"/>
                </a:solidFill>
                <a:highlight>
                  <a:srgbClr val="D7D2CC"/>
                </a:highlight>
                <a:latin typeface="Consolas" panose="020B0609020204030204" pitchFamily="49" charset="0"/>
              </a:rPr>
              <a:t>.show commands-and-queries</a:t>
            </a:r>
            <a:r>
              <a:rPr lang="en-US" sz="1800"/>
              <a:t> - displays information on completed commands and queries, and their resources utilization.</a:t>
            </a:r>
          </a:p>
          <a:p>
            <a:pPr marL="0" indent="0">
              <a:buNone/>
            </a:pPr>
            <a:r>
              <a:rPr lang="en-US" sz="1800" b="1" spc="-49">
                <a:solidFill>
                  <a:srgbClr val="000000"/>
                </a:solidFill>
                <a:highlight>
                  <a:srgbClr val="D7D2CC"/>
                </a:highlight>
                <a:latin typeface="Consolas" panose="020B0609020204030204" pitchFamily="49" charset="0"/>
              </a:rPr>
              <a:t>.show journal</a:t>
            </a:r>
            <a:r>
              <a:rPr lang="en-US" sz="1800"/>
              <a:t> - displays history of the metadata operations.</a:t>
            </a:r>
          </a:p>
          <a:p>
            <a:pPr marL="0" indent="0">
              <a:buNone/>
            </a:pPr>
            <a:r>
              <a:rPr lang="en-US" sz="1800" spc="-49">
                <a:solidFill>
                  <a:srgbClr val="000000"/>
                </a:solidFill>
                <a:highlight>
                  <a:srgbClr val="D7D2CC"/>
                </a:highlight>
                <a:latin typeface="Consolas" panose="020B0609020204030204" pitchFamily="49" charset="0"/>
              </a:rPr>
              <a:t>.show operations</a:t>
            </a:r>
            <a:r>
              <a:rPr lang="en-US" sz="1800"/>
              <a:t> - displays administrative operations both running and completed, since Admin node was last elected.</a:t>
            </a:r>
          </a:p>
          <a:p>
            <a:pPr marL="0" indent="0">
              <a:buNone/>
            </a:pPr>
            <a:r>
              <a:rPr lang="en-US" sz="1800" b="1" spc="-49">
                <a:solidFill>
                  <a:srgbClr val="000000"/>
                </a:solidFill>
                <a:highlight>
                  <a:srgbClr val="D7D2CC"/>
                </a:highlight>
                <a:latin typeface="Consolas" panose="020B0609020204030204" pitchFamily="49" charset="0"/>
              </a:rPr>
              <a:t>.show ingestion failures</a:t>
            </a:r>
            <a:r>
              <a:rPr lang="en-US" sz="1800"/>
              <a:t> - displays information on failures encountered during data ingestion to the cluster.</a:t>
            </a:r>
          </a:p>
          <a:p>
            <a:pPr marL="0" indent="0">
              <a:buNone/>
            </a:pPr>
            <a:r>
              <a:rPr lang="en-US" sz="1800" b="1" spc="-49">
                <a:solidFill>
                  <a:srgbClr val="000000"/>
                </a:solidFill>
                <a:highlight>
                  <a:srgbClr val="D7D2CC"/>
                </a:highlight>
                <a:latin typeface="Consolas" panose="020B0609020204030204" pitchFamily="49" charset="0"/>
              </a:rPr>
              <a:t>.show table data statistics</a:t>
            </a:r>
            <a:r>
              <a:rPr lang="en-US" sz="1800"/>
              <a:t> - displays table data statistics per column.</a:t>
            </a:r>
          </a:p>
        </p:txBody>
      </p:sp>
      <p:sp>
        <p:nvSpPr>
          <p:cNvPr id="25" name="Title 24">
            <a:extLst>
              <a:ext uri="{FF2B5EF4-FFF2-40B4-BE49-F238E27FC236}">
                <a16:creationId xmlns:a16="http://schemas.microsoft.com/office/drawing/2014/main" id="{4F384825-D929-C8FA-C390-1A5CD0087242}"/>
              </a:ext>
            </a:extLst>
          </p:cNvPr>
          <p:cNvSpPr>
            <a:spLocks noGrp="1"/>
          </p:cNvSpPr>
          <p:nvPr>
            <p:ph type="title"/>
          </p:nvPr>
        </p:nvSpPr>
        <p:spPr/>
        <p:txBody>
          <a:bodyPr>
            <a:normAutofit fontScale="90000"/>
          </a:bodyPr>
          <a:lstStyle/>
          <a:p>
            <a:r>
              <a:rPr lang="en-US"/>
              <a:t>System information</a:t>
            </a:r>
            <a:br>
              <a:rPr lang="en-US"/>
            </a:br>
            <a:br>
              <a:rPr lang="en-US"/>
            </a:br>
            <a:endParaRPr lang="en-US"/>
          </a:p>
        </p:txBody>
      </p:sp>
      <p:sp>
        <p:nvSpPr>
          <p:cNvPr id="3" name="Slide Number Placeholder 2">
            <a:extLst>
              <a:ext uri="{FF2B5EF4-FFF2-40B4-BE49-F238E27FC236}">
                <a16:creationId xmlns:a16="http://schemas.microsoft.com/office/drawing/2014/main" id="{3A411C5B-4DDE-65DF-ECA3-7527783CD03B}"/>
              </a:ext>
            </a:extLst>
          </p:cNvPr>
          <p:cNvSpPr>
            <a:spLocks noGrp="1"/>
          </p:cNvSpPr>
          <p:nvPr>
            <p:ph type="sldNum" sz="quarter" idx="29"/>
          </p:nvPr>
        </p:nvSpPr>
        <p:spPr/>
        <p:txBody>
          <a:bodyPr/>
          <a:lstStyle/>
          <a:p>
            <a:fld id="{B1356FBF-028C-F74E-A7B4-9B8ED246DD1B}" type="slidenum">
              <a:rPr lang="en-US" smtClean="0"/>
              <a:pPr/>
              <a:t>31</a:t>
            </a:fld>
            <a:endParaRPr lang="en-US"/>
          </a:p>
        </p:txBody>
      </p:sp>
    </p:spTree>
    <p:extLst>
      <p:ext uri="{BB962C8B-B14F-4D97-AF65-F5344CB8AC3E}">
        <p14:creationId xmlns:p14="http://schemas.microsoft.com/office/powerpoint/2010/main" val="162917130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DB7583D1-813B-6AFB-3CAF-2250AA96F67E}"/>
              </a:ext>
            </a:extLst>
          </p:cNvPr>
          <p:cNvSpPr>
            <a:spLocks noGrp="1"/>
          </p:cNvSpPr>
          <p:nvPr>
            <p:ph type="title"/>
          </p:nvPr>
        </p:nvSpPr>
        <p:spPr/>
        <p:txBody>
          <a:bodyPr/>
          <a:lstStyle/>
          <a:p>
            <a:r>
              <a:rPr lang="en-US"/>
              <a:t>Hidden Complexity</a:t>
            </a:r>
          </a:p>
        </p:txBody>
      </p:sp>
      <p:sp>
        <p:nvSpPr>
          <p:cNvPr id="3" name="Inhaltsplatzhalter 2">
            <a:extLst>
              <a:ext uri="{FF2B5EF4-FFF2-40B4-BE49-F238E27FC236}">
                <a16:creationId xmlns:a16="http://schemas.microsoft.com/office/drawing/2014/main" id="{3A334EBA-3FFB-18B9-BC54-1FD02B7B32D3}"/>
              </a:ext>
            </a:extLst>
          </p:cNvPr>
          <p:cNvSpPr>
            <a:spLocks noGrp="1"/>
          </p:cNvSpPr>
          <p:nvPr>
            <p:ph type="body" sz="quarter" idx="27"/>
          </p:nvPr>
        </p:nvSpPr>
        <p:spPr>
          <a:xfrm>
            <a:off x="563563" y="1447800"/>
            <a:ext cx="11064875" cy="4732338"/>
          </a:xfrm>
        </p:spPr>
        <p:txBody>
          <a:bodyPr/>
          <a:lstStyle/>
          <a:p>
            <a:r>
              <a:rPr lang="de-DE"/>
              <a:t>Behind </a:t>
            </a:r>
            <a:r>
              <a:rPr lang="de-DE" err="1"/>
              <a:t>the</a:t>
            </a:r>
            <a:r>
              <a:rPr lang="de-DE"/>
              <a:t> </a:t>
            </a:r>
            <a:r>
              <a:rPr lang="de-DE" err="1"/>
              <a:t>scenes</a:t>
            </a:r>
            <a:r>
              <a:rPr lang="de-DE"/>
              <a:t>:</a:t>
            </a:r>
          </a:p>
          <a:p>
            <a:pPr lvl="1"/>
            <a:r>
              <a:rPr lang="de-DE"/>
              <a:t>Power BI </a:t>
            </a:r>
            <a:r>
              <a:rPr lang="de-DE" err="1"/>
              <a:t>maintains</a:t>
            </a:r>
            <a:r>
              <a:rPr lang="de-DE"/>
              <a:t> a </a:t>
            </a:r>
            <a:r>
              <a:rPr lang="de-DE" err="1"/>
              <a:t>query</a:t>
            </a:r>
            <a:r>
              <a:rPr lang="de-DE"/>
              <a:t> </a:t>
            </a:r>
            <a:r>
              <a:rPr lang="de-DE" err="1"/>
              <a:t>cache</a:t>
            </a:r>
            <a:r>
              <a:rPr lang="de-DE"/>
              <a:t> </a:t>
            </a:r>
            <a:r>
              <a:rPr lang="de-DE" err="1"/>
              <a:t>even</a:t>
            </a:r>
            <a:r>
              <a:rPr lang="de-DE"/>
              <a:t> </a:t>
            </a:r>
            <a:r>
              <a:rPr lang="de-DE" err="1"/>
              <a:t>for</a:t>
            </a:r>
            <a:r>
              <a:rPr lang="de-DE"/>
              <a:t> </a:t>
            </a:r>
            <a:r>
              <a:rPr lang="de-DE" err="1"/>
              <a:t>DirectQuery</a:t>
            </a:r>
            <a:r>
              <a:rPr lang="de-DE"/>
              <a:t> </a:t>
            </a:r>
            <a:r>
              <a:rPr lang="de-DE" err="1"/>
              <a:t>datasets</a:t>
            </a:r>
            <a:r>
              <a:rPr lang="de-DE"/>
              <a:t>.</a:t>
            </a:r>
          </a:p>
          <a:p>
            <a:pPr lvl="1"/>
            <a:r>
              <a:rPr lang="de-DE"/>
              <a:t>Dual-mode </a:t>
            </a:r>
            <a:r>
              <a:rPr lang="de-DE" err="1"/>
              <a:t>tables</a:t>
            </a:r>
            <a:r>
              <a:rPr lang="de-DE"/>
              <a:t> </a:t>
            </a:r>
            <a:r>
              <a:rPr lang="de-DE" err="1"/>
              <a:t>automatically</a:t>
            </a:r>
            <a:r>
              <a:rPr lang="de-DE"/>
              <a:t> switch </a:t>
            </a:r>
            <a:r>
              <a:rPr lang="de-DE" err="1"/>
              <a:t>modes</a:t>
            </a:r>
            <a:r>
              <a:rPr lang="de-DE"/>
              <a:t> </a:t>
            </a:r>
            <a:r>
              <a:rPr lang="de-DE" err="1"/>
              <a:t>depending</a:t>
            </a:r>
            <a:r>
              <a:rPr lang="de-DE"/>
              <a:t> on </a:t>
            </a:r>
            <a:r>
              <a:rPr lang="de-DE" err="1"/>
              <a:t>query</a:t>
            </a:r>
            <a:r>
              <a:rPr lang="de-DE"/>
              <a:t> </a:t>
            </a:r>
            <a:r>
              <a:rPr lang="de-DE" err="1"/>
              <a:t>patterns</a:t>
            </a:r>
            <a:r>
              <a:rPr lang="de-DE"/>
              <a:t>.</a:t>
            </a:r>
          </a:p>
          <a:p>
            <a:pPr lvl="1"/>
            <a:r>
              <a:rPr lang="de-DE" err="1"/>
              <a:t>Advanced</a:t>
            </a:r>
            <a:r>
              <a:rPr lang="de-DE"/>
              <a:t> </a:t>
            </a:r>
            <a:r>
              <a:rPr lang="de-DE" err="1"/>
              <a:t>users</a:t>
            </a:r>
            <a:r>
              <a:rPr lang="de-DE"/>
              <a:t> </a:t>
            </a:r>
            <a:r>
              <a:rPr lang="de-DE" err="1"/>
              <a:t>can</a:t>
            </a:r>
            <a:r>
              <a:rPr lang="de-DE"/>
              <a:t> </a:t>
            </a:r>
            <a:r>
              <a:rPr lang="de-DE" err="1"/>
              <a:t>parameterize</a:t>
            </a:r>
            <a:r>
              <a:rPr lang="de-DE"/>
              <a:t> KQL </a:t>
            </a:r>
            <a:r>
              <a:rPr lang="de-DE" err="1"/>
              <a:t>queries</a:t>
            </a:r>
            <a:r>
              <a:rPr lang="de-DE"/>
              <a:t> via M </a:t>
            </a:r>
            <a:r>
              <a:rPr lang="de-DE" err="1"/>
              <a:t>dynamic</a:t>
            </a:r>
            <a:r>
              <a:rPr lang="de-DE"/>
              <a:t> </a:t>
            </a:r>
            <a:r>
              <a:rPr lang="de-DE" err="1"/>
              <a:t>parameters</a:t>
            </a:r>
            <a:r>
              <a:rPr lang="de-DE"/>
              <a:t> </a:t>
            </a:r>
            <a:r>
              <a:rPr lang="de-DE" err="1"/>
              <a:t>for</a:t>
            </a:r>
            <a:r>
              <a:rPr lang="de-DE"/>
              <a:t> multi-</a:t>
            </a:r>
            <a:r>
              <a:rPr lang="de-DE" err="1"/>
              <a:t>tenant</a:t>
            </a:r>
            <a:r>
              <a:rPr lang="de-DE"/>
              <a:t> </a:t>
            </a:r>
            <a:r>
              <a:rPr lang="de-DE" err="1"/>
              <a:t>or</a:t>
            </a:r>
            <a:r>
              <a:rPr lang="de-DE"/>
              <a:t> on-</a:t>
            </a:r>
            <a:r>
              <a:rPr lang="de-DE" err="1"/>
              <a:t>demand</a:t>
            </a:r>
            <a:r>
              <a:rPr lang="de-DE"/>
              <a:t> </a:t>
            </a:r>
            <a:r>
              <a:rPr lang="de-DE" err="1"/>
              <a:t>filtering</a:t>
            </a:r>
            <a:r>
              <a:rPr lang="de-DE"/>
              <a:t>.</a:t>
            </a:r>
          </a:p>
        </p:txBody>
      </p:sp>
      <p:sp>
        <p:nvSpPr>
          <p:cNvPr id="4" name="Slide Number Placeholder 3">
            <a:extLst>
              <a:ext uri="{FF2B5EF4-FFF2-40B4-BE49-F238E27FC236}">
                <a16:creationId xmlns:a16="http://schemas.microsoft.com/office/drawing/2014/main" id="{5C5E75A2-83A2-516C-0962-A78359737C67}"/>
              </a:ext>
            </a:extLst>
          </p:cNvPr>
          <p:cNvSpPr>
            <a:spLocks noGrp="1"/>
          </p:cNvSpPr>
          <p:nvPr>
            <p:ph type="sldNum" sz="quarter" idx="29"/>
          </p:nvPr>
        </p:nvSpPr>
        <p:spPr/>
        <p:txBody>
          <a:bodyPr/>
          <a:lstStyle/>
          <a:p>
            <a:fld id="{B1356FBF-028C-F74E-A7B4-9B8ED246DD1B}" type="slidenum">
              <a:rPr lang="en-US" smtClean="0"/>
              <a:pPr/>
              <a:t>32</a:t>
            </a:fld>
            <a:endParaRPr lang="en-US"/>
          </a:p>
        </p:txBody>
      </p:sp>
    </p:spTree>
    <p:extLst>
      <p:ext uri="{BB962C8B-B14F-4D97-AF65-F5344CB8AC3E}">
        <p14:creationId xmlns:p14="http://schemas.microsoft.com/office/powerpoint/2010/main" val="109877914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5E383-3303-0F07-CC67-7F5F5FAF2F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A164FC-3168-4642-8D55-329AE97DF452}"/>
              </a:ext>
            </a:extLst>
          </p:cNvPr>
          <p:cNvSpPr>
            <a:spLocks noGrp="1"/>
          </p:cNvSpPr>
          <p:nvPr>
            <p:ph type="title"/>
          </p:nvPr>
        </p:nvSpPr>
        <p:spPr/>
        <p:txBody>
          <a:bodyPr/>
          <a:lstStyle/>
          <a:p>
            <a:r>
              <a:rPr lang="en-US" err="1"/>
              <a:t>Eventstream</a:t>
            </a:r>
            <a:r>
              <a:rPr lang="en-US"/>
              <a:t> Internals</a:t>
            </a:r>
          </a:p>
        </p:txBody>
      </p:sp>
      <p:sp>
        <p:nvSpPr>
          <p:cNvPr id="3" name="Content Placeholder 2">
            <a:extLst>
              <a:ext uri="{FF2B5EF4-FFF2-40B4-BE49-F238E27FC236}">
                <a16:creationId xmlns:a16="http://schemas.microsoft.com/office/drawing/2014/main" id="{D98BE8CD-0B65-FC51-4ED6-D05D83756BC1}"/>
              </a:ext>
            </a:extLst>
          </p:cNvPr>
          <p:cNvSpPr>
            <a:spLocks noGrp="1"/>
          </p:cNvSpPr>
          <p:nvPr>
            <p:ph type="body" sz="quarter" idx="27"/>
          </p:nvPr>
        </p:nvSpPr>
        <p:spPr/>
        <p:txBody>
          <a:bodyPr>
            <a:normAutofit/>
          </a:bodyPr>
          <a:lstStyle/>
          <a:p>
            <a:pPr marL="0" indent="0">
              <a:buNone/>
            </a:pPr>
            <a:r>
              <a:rPr lang="en-US">
                <a:latin typeface="Segoe Sans Display Semibold"/>
                <a:cs typeface="Segoe Sans Display Semibold"/>
              </a:rPr>
              <a:t>Core Focus: </a:t>
            </a:r>
            <a:r>
              <a:rPr lang="en-US"/>
              <a:t>Buffering, parallelization, schema evolution, and latency management</a:t>
            </a:r>
          </a:p>
          <a:p>
            <a:pPr lvl="1"/>
            <a:r>
              <a:rPr lang="en-US"/>
              <a:t>Ingested data from streaming sources is processed via partitioned pipelines, often aligned to source partitions (e.g., Kafka topics).</a:t>
            </a:r>
          </a:p>
          <a:p>
            <a:pPr lvl="1"/>
            <a:r>
              <a:rPr lang="en-US" err="1"/>
              <a:t>Eventstream</a:t>
            </a:r>
            <a:r>
              <a:rPr lang="en-US"/>
              <a:t> introduces a controlled buffer delay (typically ~10 seconds) to enable multi-sink routing and enrichment.</a:t>
            </a:r>
          </a:p>
          <a:p>
            <a:pPr lvl="1"/>
            <a:r>
              <a:rPr lang="en-US"/>
              <a:t>Supports schema inference and evolution, allowing downstream systems to adapt to changes in the payload shape.</a:t>
            </a:r>
          </a:p>
          <a:p>
            <a:pPr lvl="1"/>
            <a:r>
              <a:rPr lang="en-US"/>
              <a:t>Event delivery is parallelized but respects ordering guarantees per partition.</a:t>
            </a:r>
          </a:p>
          <a:p>
            <a:pPr marL="0" indent="0">
              <a:buNone/>
            </a:pPr>
            <a:r>
              <a:rPr lang="en-US">
                <a:latin typeface="Segoe Sans Display Semibold"/>
                <a:cs typeface="Segoe Sans Display Semibold"/>
              </a:rPr>
              <a:t>Implication: </a:t>
            </a:r>
            <a:r>
              <a:rPr lang="en-US"/>
              <a:t>Changes in source schemas, burst traffic, or improperly filtered data can delay or disrupt downstream pipelines.</a:t>
            </a:r>
          </a:p>
        </p:txBody>
      </p:sp>
      <p:sp>
        <p:nvSpPr>
          <p:cNvPr id="6" name="Slide Number Placeholder 5">
            <a:extLst>
              <a:ext uri="{FF2B5EF4-FFF2-40B4-BE49-F238E27FC236}">
                <a16:creationId xmlns:a16="http://schemas.microsoft.com/office/drawing/2014/main" id="{1589F45D-5D86-A771-5D12-71ADB1D9EAE7}"/>
              </a:ext>
            </a:extLst>
          </p:cNvPr>
          <p:cNvSpPr>
            <a:spLocks noGrp="1"/>
          </p:cNvSpPr>
          <p:nvPr>
            <p:ph type="sldNum" sz="quarter" idx="29"/>
          </p:nvPr>
        </p:nvSpPr>
        <p:spPr/>
        <p:txBody>
          <a:bodyPr/>
          <a:lstStyle/>
          <a:p>
            <a:fld id="{B1356FBF-028C-F74E-A7B4-9B8ED246DD1B}" type="slidenum">
              <a:rPr lang="en-US" smtClean="0"/>
              <a:pPr/>
              <a:t>33</a:t>
            </a:fld>
            <a:endParaRPr lang="en-US"/>
          </a:p>
        </p:txBody>
      </p:sp>
    </p:spTree>
    <p:extLst>
      <p:ext uri="{BB962C8B-B14F-4D97-AF65-F5344CB8AC3E}">
        <p14:creationId xmlns:p14="http://schemas.microsoft.com/office/powerpoint/2010/main" val="223170084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89B70-A2BE-1B68-DED8-29E60150C6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D85BDD-FE68-74B5-DADB-08EC2C644BD6}"/>
              </a:ext>
            </a:extLst>
          </p:cNvPr>
          <p:cNvSpPr>
            <a:spLocks noGrp="1"/>
          </p:cNvSpPr>
          <p:nvPr>
            <p:ph type="title"/>
          </p:nvPr>
        </p:nvSpPr>
        <p:spPr/>
        <p:txBody>
          <a:bodyPr/>
          <a:lstStyle/>
          <a:p>
            <a:r>
              <a:rPr lang="en-US" sz="4000" noProof="0"/>
              <a:t>Analytics</a:t>
            </a:r>
            <a:endParaRPr lang="en-US" noProof="0"/>
          </a:p>
        </p:txBody>
      </p:sp>
      <p:sp>
        <p:nvSpPr>
          <p:cNvPr id="5" name="Subtitle 4">
            <a:extLst>
              <a:ext uri="{FF2B5EF4-FFF2-40B4-BE49-F238E27FC236}">
                <a16:creationId xmlns:a16="http://schemas.microsoft.com/office/drawing/2014/main" id="{39215066-927A-A0FD-6726-19E85D4C1EE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6172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FA08B-1C88-F8BA-4BA9-C379D626E122}"/>
            </a:ext>
          </a:extLst>
        </p:cNvPr>
        <p:cNvGrpSpPr/>
        <p:nvPr/>
      </p:nvGrpSpPr>
      <p:grpSpPr>
        <a:xfrm>
          <a:off x="0" y="0"/>
          <a:ext cx="0" cy="0"/>
          <a:chOff x="0" y="0"/>
          <a:chExt cx="0" cy="0"/>
        </a:xfrm>
      </p:grpSpPr>
      <p:pic>
        <p:nvPicPr>
          <p:cNvPr id="36" name="Picture 35">
            <a:extLst>
              <a:ext uri="{FF2B5EF4-FFF2-40B4-BE49-F238E27FC236}">
                <a16:creationId xmlns:a16="http://schemas.microsoft.com/office/drawing/2014/main" id="{3EF2A891-D1DA-84EE-8477-8AC47EC877A2}"/>
              </a:ext>
              <a:ext uri="{C183D7F6-B498-43B3-948B-1728B52AA6E4}">
                <adec:decorative xmlns:adec="http://schemas.microsoft.com/office/drawing/2017/decorative" val="1"/>
              </a:ext>
            </a:extLst>
          </p:cNvPr>
          <p:cNvPicPr>
            <a:picLocks noChangeAspect="1"/>
          </p:cNvPicPr>
          <p:nvPr/>
        </p:nvPicPr>
        <p:blipFill rotWithShape="1">
          <a:blip r:embed="rId3">
            <a:alphaModFix amt="55000"/>
          </a:blip>
          <a:srcRect l="-831" r="-831"/>
          <a:stretch/>
        </p:blipFill>
        <p:spPr>
          <a:xfrm rot="17100000" flipH="1">
            <a:off x="7944235" y="1897229"/>
            <a:ext cx="6001870" cy="4197010"/>
          </a:xfrm>
          <a:custGeom>
            <a:avLst/>
            <a:gdLst>
              <a:gd name="connsiteX0" fmla="*/ 0 w 4602828"/>
              <a:gd name="connsiteY0" fmla="*/ 0 h 3218682"/>
              <a:gd name="connsiteX1" fmla="*/ 4602828 w 4602828"/>
              <a:gd name="connsiteY1" fmla="*/ 0 h 3218682"/>
              <a:gd name="connsiteX2" fmla="*/ 4602828 w 4602828"/>
              <a:gd name="connsiteY2" fmla="*/ 3218682 h 3218682"/>
              <a:gd name="connsiteX3" fmla="*/ 0 w 4602828"/>
              <a:gd name="connsiteY3" fmla="*/ 1985358 h 3218682"/>
            </a:gdLst>
            <a:ahLst/>
            <a:cxnLst>
              <a:cxn ang="0">
                <a:pos x="connsiteX0" y="connsiteY0"/>
              </a:cxn>
              <a:cxn ang="0">
                <a:pos x="connsiteX1" y="connsiteY1"/>
              </a:cxn>
              <a:cxn ang="0">
                <a:pos x="connsiteX2" y="connsiteY2"/>
              </a:cxn>
              <a:cxn ang="0">
                <a:pos x="connsiteX3" y="connsiteY3"/>
              </a:cxn>
            </a:cxnLst>
            <a:rect l="l" t="t" r="r" b="b"/>
            <a:pathLst>
              <a:path w="4602828" h="3218682">
                <a:moveTo>
                  <a:pt x="0" y="0"/>
                </a:moveTo>
                <a:lnTo>
                  <a:pt x="4602828" y="0"/>
                </a:lnTo>
                <a:lnTo>
                  <a:pt x="4602828" y="3218682"/>
                </a:lnTo>
                <a:lnTo>
                  <a:pt x="0" y="1985358"/>
                </a:lnTo>
                <a:close/>
              </a:path>
            </a:pathLst>
          </a:custGeom>
        </p:spPr>
      </p:pic>
      <p:cxnSp>
        <p:nvCxnSpPr>
          <p:cNvPr id="22" name="Straight Arrow Connector 21">
            <a:extLst>
              <a:ext uri="{FF2B5EF4-FFF2-40B4-BE49-F238E27FC236}">
                <a16:creationId xmlns:a16="http://schemas.microsoft.com/office/drawing/2014/main" id="{AC564AFF-698B-CC2C-D5D8-A9306142A05D}"/>
              </a:ext>
              <a:ext uri="{C183D7F6-B498-43B3-948B-1728B52AA6E4}">
                <adec:decorative xmlns:adec="http://schemas.microsoft.com/office/drawing/2017/decorative" val="1"/>
              </a:ext>
            </a:extLst>
          </p:cNvPr>
          <p:cNvCxnSpPr>
            <a:cxnSpLocks/>
          </p:cNvCxnSpPr>
          <p:nvPr/>
        </p:nvCxnSpPr>
        <p:spPr>
          <a:xfrm>
            <a:off x="1506586" y="430786"/>
            <a:ext cx="0" cy="596272"/>
          </a:xfrm>
          <a:prstGeom prst="straightConnector1">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7" name="Title 2">
            <a:extLst>
              <a:ext uri="{FF2B5EF4-FFF2-40B4-BE49-F238E27FC236}">
                <a16:creationId xmlns:a16="http://schemas.microsoft.com/office/drawing/2014/main" id="{21E30934-B7FE-6851-5348-07A89FACD915}"/>
              </a:ext>
              <a:ext uri="{C183D7F6-B498-43B3-948B-1728B52AA6E4}">
                <adec:decorative xmlns:adec="http://schemas.microsoft.com/office/drawing/2017/decorative" val="0"/>
              </a:ext>
            </a:extLst>
          </p:cNvPr>
          <p:cNvSpPr txBox="1">
            <a:spLocks noGrp="1"/>
          </p:cNvSpPr>
          <p:nvPr>
            <p:ph type="title"/>
          </p:nvPr>
        </p:nvSpPr>
        <p:spPr>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GB"/>
              <a:t>Comprehensive analytics &amp; AI capabilities</a:t>
            </a:r>
            <a:endParaRPr lang="en-GB">
              <a:gradFill>
                <a:gsLst>
                  <a:gs pos="46000">
                    <a:schemeClr val="accent2"/>
                  </a:gs>
                  <a:gs pos="74000">
                    <a:schemeClr val="accent3"/>
                  </a:gs>
                  <a:gs pos="100000">
                    <a:schemeClr val="accent4"/>
                  </a:gs>
                </a:gsLst>
                <a:lin ang="0" scaled="1"/>
              </a:gradFill>
              <a:latin typeface="Segoe Sans Display Semibold" pitchFamily="2" charset="0"/>
              <a:ea typeface="+mj-ea"/>
              <a:cs typeface="Segoe Sans Display Semibold" pitchFamily="2" charset="0"/>
            </a:endParaRPr>
          </a:p>
        </p:txBody>
      </p:sp>
      <p:sp>
        <p:nvSpPr>
          <p:cNvPr id="38" name="Slide Number Placeholder 2">
            <a:extLst>
              <a:ext uri="{FF2B5EF4-FFF2-40B4-BE49-F238E27FC236}">
                <a16:creationId xmlns:a16="http://schemas.microsoft.com/office/drawing/2014/main" id="{70084326-AD30-0DEA-8922-3AA9093F6178}"/>
              </a:ext>
              <a:ext uri="{C183D7F6-B498-43B3-948B-1728B52AA6E4}">
                <adec:decorative xmlns:adec="http://schemas.microsoft.com/office/drawing/2017/decorative" val="1"/>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endParaRPr>
          </a:p>
        </p:txBody>
      </p:sp>
      <p:sp>
        <p:nvSpPr>
          <p:cNvPr id="6" name="Title 1">
            <a:extLst>
              <a:ext uri="{FF2B5EF4-FFF2-40B4-BE49-F238E27FC236}">
                <a16:creationId xmlns:a16="http://schemas.microsoft.com/office/drawing/2014/main" id="{99681F5B-EDF8-202D-4207-93603AD138CC}"/>
              </a:ext>
            </a:extLst>
          </p:cNvPr>
          <p:cNvSpPr txBox="1">
            <a:spLocks/>
          </p:cNvSpPr>
          <p:nvPr/>
        </p:nvSpPr>
        <p:spPr>
          <a:xfrm>
            <a:off x="1251262" y="2568495"/>
            <a:ext cx="530594" cy="307777"/>
          </a:xfrm>
          <a:prstGeom prst="rect">
            <a:avLst/>
          </a:prstGeom>
        </p:spPr>
        <p:txBody>
          <a:bodyPr vert="horz" wrap="none" lIns="0" tIns="0" rIns="0" bIns="0" rtlCol="0" anchor="ctr">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0" normalizeH="0" baseline="0" noProof="0">
                <a:ln w="3175">
                  <a:noFill/>
                </a:ln>
                <a:solidFill>
                  <a:srgbClr val="091F2C"/>
                </a:solidFill>
                <a:effectLst/>
                <a:uLnTx/>
                <a:uFillTx/>
                <a:latin typeface="Segoe Sans Text" panose="020F0502020204030204"/>
                <a:ea typeface="+mn-ea"/>
                <a:cs typeface="Segoe UI" pitchFamily="34" charset="0"/>
              </a:rPr>
              <a:t>Logs</a:t>
            </a:r>
          </a:p>
        </p:txBody>
      </p:sp>
      <p:sp>
        <p:nvSpPr>
          <p:cNvPr id="11" name="!!2">
            <a:extLst>
              <a:ext uri="{FF2B5EF4-FFF2-40B4-BE49-F238E27FC236}">
                <a16:creationId xmlns:a16="http://schemas.microsoft.com/office/drawing/2014/main" id="{9CCEAD57-A29D-B6DE-397F-84F9E9CAA498}"/>
              </a:ext>
              <a:ext uri="{C183D7F6-B498-43B3-948B-1728B52AA6E4}">
                <adec:decorative xmlns:adec="http://schemas.microsoft.com/office/drawing/2017/decorative" val="1"/>
              </a:ext>
            </a:extLst>
          </p:cNvPr>
          <p:cNvSpPr/>
          <p:nvPr/>
        </p:nvSpPr>
        <p:spPr bwMode="auto">
          <a:xfrm>
            <a:off x="2777248" y="1447800"/>
            <a:ext cx="1886400" cy="1854000"/>
          </a:xfrm>
          <a:prstGeom prst="roundRect">
            <a:avLst>
              <a:gd name="adj" fmla="val 9111"/>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ctr"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err="1">
              <a:ln>
                <a:noFill/>
              </a:ln>
              <a:solidFill>
                <a:srgbClr val="FFF7F3"/>
              </a:solidFill>
              <a:effectLst/>
              <a:uLnTx/>
              <a:uFillTx/>
              <a:latin typeface="Segoe Sans Text"/>
              <a:ea typeface="+mn-ea"/>
              <a:cs typeface="Segoe UI" panose="020B0502040204020203" pitchFamily="34" charset="0"/>
            </a:endParaRPr>
          </a:p>
        </p:txBody>
      </p:sp>
      <p:sp>
        <p:nvSpPr>
          <p:cNvPr id="12" name="!!4">
            <a:extLst>
              <a:ext uri="{FF2B5EF4-FFF2-40B4-BE49-F238E27FC236}">
                <a16:creationId xmlns:a16="http://schemas.microsoft.com/office/drawing/2014/main" id="{BDF206B3-2F57-E48B-76B0-32774CAF3114}"/>
              </a:ext>
              <a:ext uri="{C183D7F6-B498-43B3-948B-1728B52AA6E4}">
                <adec:decorative xmlns:adec="http://schemas.microsoft.com/office/drawing/2017/decorative" val="1"/>
              </a:ext>
            </a:extLst>
          </p:cNvPr>
          <p:cNvSpPr/>
          <p:nvPr/>
        </p:nvSpPr>
        <p:spPr bwMode="auto">
          <a:xfrm>
            <a:off x="7185025" y="1447800"/>
            <a:ext cx="1886400" cy="1854000"/>
          </a:xfrm>
          <a:prstGeom prst="roundRect">
            <a:avLst>
              <a:gd name="adj" fmla="val 9111"/>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ctr"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err="1">
              <a:ln>
                <a:noFill/>
              </a:ln>
              <a:solidFill>
                <a:srgbClr val="FFF7F3"/>
              </a:solidFill>
              <a:effectLst/>
              <a:uLnTx/>
              <a:uFillTx/>
              <a:latin typeface="Segoe Sans Text"/>
              <a:ea typeface="+mn-ea"/>
              <a:cs typeface="Segoe UI" panose="020B0502040204020203" pitchFamily="34" charset="0"/>
            </a:endParaRPr>
          </a:p>
        </p:txBody>
      </p:sp>
      <p:sp>
        <p:nvSpPr>
          <p:cNvPr id="13" name="!!1">
            <a:extLst>
              <a:ext uri="{FF2B5EF4-FFF2-40B4-BE49-F238E27FC236}">
                <a16:creationId xmlns:a16="http://schemas.microsoft.com/office/drawing/2014/main" id="{44DC1256-A0AC-22D5-7BEC-E3D46861C2D3}"/>
              </a:ext>
              <a:ext uri="{C183D7F6-B498-43B3-948B-1728B52AA6E4}">
                <adec:decorative xmlns:adec="http://schemas.microsoft.com/office/drawing/2017/decorative" val="1"/>
              </a:ext>
            </a:extLst>
          </p:cNvPr>
          <p:cNvSpPr/>
          <p:nvPr/>
        </p:nvSpPr>
        <p:spPr bwMode="auto">
          <a:xfrm>
            <a:off x="573359" y="1447800"/>
            <a:ext cx="1886400" cy="1854000"/>
          </a:xfrm>
          <a:prstGeom prst="roundRect">
            <a:avLst>
              <a:gd name="adj" fmla="val 9111"/>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ctr"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err="1">
              <a:ln>
                <a:noFill/>
              </a:ln>
              <a:solidFill>
                <a:srgbClr val="FFF7F3"/>
              </a:solidFill>
              <a:effectLst/>
              <a:uLnTx/>
              <a:uFillTx/>
              <a:latin typeface="Segoe Sans Text"/>
              <a:ea typeface="+mn-ea"/>
              <a:cs typeface="Segoe UI" panose="020B0502040204020203" pitchFamily="34" charset="0"/>
            </a:endParaRPr>
          </a:p>
        </p:txBody>
      </p:sp>
      <p:sp>
        <p:nvSpPr>
          <p:cNvPr id="14" name="Rounded Rectangle 255">
            <a:extLst>
              <a:ext uri="{FF2B5EF4-FFF2-40B4-BE49-F238E27FC236}">
                <a16:creationId xmlns:a16="http://schemas.microsoft.com/office/drawing/2014/main" id="{B5B169DF-D909-AEC3-32C8-DB4E3827FAD4}"/>
              </a:ext>
              <a:ext uri="{C183D7F6-B498-43B3-948B-1728B52AA6E4}">
                <adec:decorative xmlns:adec="http://schemas.microsoft.com/office/drawing/2017/decorative" val="1"/>
              </a:ext>
            </a:extLst>
          </p:cNvPr>
          <p:cNvSpPr/>
          <p:nvPr/>
        </p:nvSpPr>
        <p:spPr bwMode="auto">
          <a:xfrm>
            <a:off x="4981136" y="1447800"/>
            <a:ext cx="1886400" cy="1854000"/>
          </a:xfrm>
          <a:prstGeom prst="roundRect">
            <a:avLst>
              <a:gd name="adj" fmla="val 9111"/>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ctr"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err="1">
              <a:ln>
                <a:noFill/>
              </a:ln>
              <a:solidFill>
                <a:srgbClr val="FFF7F3"/>
              </a:solidFill>
              <a:effectLst/>
              <a:uLnTx/>
              <a:uFillTx/>
              <a:latin typeface="Segoe Sans Text"/>
              <a:ea typeface="+mn-ea"/>
              <a:cs typeface="Segoe UI" panose="020B0502040204020203" pitchFamily="34" charset="0"/>
            </a:endParaRPr>
          </a:p>
        </p:txBody>
      </p:sp>
      <p:sp>
        <p:nvSpPr>
          <p:cNvPr id="21" name="Title 1">
            <a:extLst>
              <a:ext uri="{FF2B5EF4-FFF2-40B4-BE49-F238E27FC236}">
                <a16:creationId xmlns:a16="http://schemas.microsoft.com/office/drawing/2014/main" id="{AE8DFA5C-1AD0-ACC4-8A38-F91F62F9CAFA}"/>
              </a:ext>
            </a:extLst>
          </p:cNvPr>
          <p:cNvSpPr txBox="1">
            <a:spLocks/>
          </p:cNvSpPr>
          <p:nvPr/>
        </p:nvSpPr>
        <p:spPr>
          <a:xfrm>
            <a:off x="3355829" y="2568495"/>
            <a:ext cx="729239" cy="307777"/>
          </a:xfrm>
          <a:prstGeom prst="rect">
            <a:avLst/>
          </a:prstGeom>
        </p:spPr>
        <p:txBody>
          <a:bodyPr vert="horz" wrap="none" lIns="0" tIns="0" rIns="0" bIns="0" rtlCol="0" anchor="ctr">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0" normalizeH="0" baseline="0" noProof="0">
                <a:ln w="3175">
                  <a:noFill/>
                </a:ln>
                <a:solidFill>
                  <a:srgbClr val="091F2C"/>
                </a:solidFill>
                <a:effectLst/>
                <a:uLnTx/>
                <a:uFillTx/>
                <a:latin typeface="Segoe Sans Text" panose="020F0502020204030204"/>
                <a:ea typeface="+mn-ea"/>
                <a:cs typeface="Segoe UI" pitchFamily="34" charset="0"/>
              </a:rPr>
              <a:t>Events</a:t>
            </a:r>
          </a:p>
        </p:txBody>
      </p:sp>
      <p:sp>
        <p:nvSpPr>
          <p:cNvPr id="23" name="Title 1">
            <a:extLst>
              <a:ext uri="{FF2B5EF4-FFF2-40B4-BE49-F238E27FC236}">
                <a16:creationId xmlns:a16="http://schemas.microsoft.com/office/drawing/2014/main" id="{0956894B-9867-3DCB-D521-9ED827FCD94F}"/>
              </a:ext>
            </a:extLst>
          </p:cNvPr>
          <p:cNvSpPr txBox="1">
            <a:spLocks/>
          </p:cNvSpPr>
          <p:nvPr/>
        </p:nvSpPr>
        <p:spPr>
          <a:xfrm>
            <a:off x="5328019" y="2568495"/>
            <a:ext cx="1192634" cy="307777"/>
          </a:xfrm>
          <a:prstGeom prst="rect">
            <a:avLst/>
          </a:prstGeom>
        </p:spPr>
        <p:txBody>
          <a:bodyPr vert="horz" wrap="none" lIns="0" tIns="0" rIns="0" bIns="0" rtlCol="0" anchor="ctr">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0" normalizeH="0" baseline="0" noProof="0">
                <a:ln w="3175">
                  <a:noFill/>
                </a:ln>
                <a:solidFill>
                  <a:srgbClr val="091F2C"/>
                </a:solidFill>
                <a:effectLst/>
                <a:uLnTx/>
                <a:uFillTx/>
                <a:latin typeface="Segoe Sans Text" panose="020F0502020204030204"/>
                <a:ea typeface="+mn-ea"/>
                <a:cs typeface="Segoe UI" pitchFamily="34" charset="0"/>
              </a:rPr>
              <a:t>Timeseries</a:t>
            </a:r>
          </a:p>
        </p:txBody>
      </p:sp>
      <p:sp>
        <p:nvSpPr>
          <p:cNvPr id="24" name="Title 1">
            <a:extLst>
              <a:ext uri="{FF2B5EF4-FFF2-40B4-BE49-F238E27FC236}">
                <a16:creationId xmlns:a16="http://schemas.microsoft.com/office/drawing/2014/main" id="{C576AF10-C9FC-179C-30CC-D30D446FD4C1}"/>
              </a:ext>
            </a:extLst>
          </p:cNvPr>
          <p:cNvSpPr txBox="1">
            <a:spLocks/>
          </p:cNvSpPr>
          <p:nvPr/>
        </p:nvSpPr>
        <p:spPr>
          <a:xfrm>
            <a:off x="7531908" y="2568495"/>
            <a:ext cx="1192634" cy="307777"/>
          </a:xfrm>
          <a:prstGeom prst="rect">
            <a:avLst/>
          </a:prstGeom>
        </p:spPr>
        <p:txBody>
          <a:bodyPr vert="horz" wrap="none" lIns="0" tIns="0" rIns="0" bIns="0" rtlCol="0" anchor="ctr">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0" normalizeH="0" baseline="0" noProof="0">
                <a:ln w="3175">
                  <a:noFill/>
                </a:ln>
                <a:solidFill>
                  <a:srgbClr val="091F2C"/>
                </a:solidFill>
                <a:effectLst/>
                <a:uLnTx/>
                <a:uFillTx/>
                <a:latin typeface="Segoe Sans Text" panose="020F0502020204030204"/>
                <a:ea typeface="+mn-ea"/>
                <a:cs typeface="Segoe UI" pitchFamily="34" charset="0"/>
              </a:rPr>
              <a:t>Geospatial</a:t>
            </a:r>
          </a:p>
        </p:txBody>
      </p:sp>
      <p:sp>
        <p:nvSpPr>
          <p:cNvPr id="26" name="Title 1">
            <a:extLst>
              <a:ext uri="{FF2B5EF4-FFF2-40B4-BE49-F238E27FC236}">
                <a16:creationId xmlns:a16="http://schemas.microsoft.com/office/drawing/2014/main" id="{EF926C31-6D9B-BB5F-7E73-534EEFB7DD00}"/>
              </a:ext>
            </a:extLst>
          </p:cNvPr>
          <p:cNvSpPr txBox="1">
            <a:spLocks/>
          </p:cNvSpPr>
          <p:nvPr/>
        </p:nvSpPr>
        <p:spPr>
          <a:xfrm>
            <a:off x="1170374" y="4659775"/>
            <a:ext cx="692370" cy="307777"/>
          </a:xfrm>
          <a:prstGeom prst="rect">
            <a:avLst/>
          </a:prstGeom>
        </p:spPr>
        <p:txBody>
          <a:bodyPr vert="horz" wrap="none" lIns="0" tIns="0" rIns="0" bIns="0" rtlCol="0" anchor="ctr">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0" normalizeH="0" baseline="0" noProof="0">
                <a:ln w="3175">
                  <a:noFill/>
                </a:ln>
                <a:solidFill>
                  <a:srgbClr val="091F2C"/>
                </a:solidFill>
                <a:effectLst/>
                <a:uLnTx/>
                <a:uFillTx/>
                <a:latin typeface="Segoe Sans Text" panose="020F0502020204030204"/>
                <a:ea typeface="+mn-ea"/>
                <a:cs typeface="Segoe UI" pitchFamily="34" charset="0"/>
              </a:rPr>
              <a:t>Graph</a:t>
            </a:r>
          </a:p>
        </p:txBody>
      </p:sp>
      <p:sp>
        <p:nvSpPr>
          <p:cNvPr id="27" name="!!2">
            <a:extLst>
              <a:ext uri="{FF2B5EF4-FFF2-40B4-BE49-F238E27FC236}">
                <a16:creationId xmlns:a16="http://schemas.microsoft.com/office/drawing/2014/main" id="{3FE644B5-6C52-3036-41D6-EA6E9722A9DD}"/>
              </a:ext>
              <a:ext uri="{C183D7F6-B498-43B3-948B-1728B52AA6E4}">
                <adec:decorative xmlns:adec="http://schemas.microsoft.com/office/drawing/2017/decorative" val="1"/>
              </a:ext>
            </a:extLst>
          </p:cNvPr>
          <p:cNvSpPr/>
          <p:nvPr/>
        </p:nvSpPr>
        <p:spPr bwMode="auto">
          <a:xfrm>
            <a:off x="2777248" y="3562786"/>
            <a:ext cx="1886400" cy="1853540"/>
          </a:xfrm>
          <a:prstGeom prst="roundRect">
            <a:avLst>
              <a:gd name="adj" fmla="val 9111"/>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err="1">
              <a:ln>
                <a:noFill/>
              </a:ln>
              <a:solidFill>
                <a:srgbClr val="FFF7F3"/>
              </a:solidFill>
              <a:effectLst/>
              <a:uLnTx/>
              <a:uFillTx/>
              <a:latin typeface="Segoe Sans Text"/>
              <a:ea typeface="+mn-ea"/>
              <a:cs typeface="Segoe UI" panose="020B0502040204020203" pitchFamily="34" charset="0"/>
            </a:endParaRPr>
          </a:p>
        </p:txBody>
      </p:sp>
      <p:sp>
        <p:nvSpPr>
          <p:cNvPr id="29" name="!!1">
            <a:extLst>
              <a:ext uri="{FF2B5EF4-FFF2-40B4-BE49-F238E27FC236}">
                <a16:creationId xmlns:a16="http://schemas.microsoft.com/office/drawing/2014/main" id="{06190092-3CD3-1958-2C2F-4E0898CE0680}"/>
              </a:ext>
              <a:ext uri="{C183D7F6-B498-43B3-948B-1728B52AA6E4}">
                <adec:decorative xmlns:adec="http://schemas.microsoft.com/office/drawing/2017/decorative" val="1"/>
              </a:ext>
            </a:extLst>
          </p:cNvPr>
          <p:cNvSpPr/>
          <p:nvPr/>
        </p:nvSpPr>
        <p:spPr bwMode="auto">
          <a:xfrm>
            <a:off x="573359" y="3562786"/>
            <a:ext cx="1886400" cy="1853540"/>
          </a:xfrm>
          <a:prstGeom prst="roundRect">
            <a:avLst>
              <a:gd name="adj" fmla="val 9111"/>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err="1">
              <a:ln>
                <a:noFill/>
              </a:ln>
              <a:solidFill>
                <a:srgbClr val="FFF7F3"/>
              </a:solidFill>
              <a:effectLst/>
              <a:uLnTx/>
              <a:uFillTx/>
              <a:latin typeface="Segoe Sans Text"/>
              <a:ea typeface="+mn-ea"/>
              <a:cs typeface="Segoe UI" panose="020B0502040204020203" pitchFamily="34" charset="0"/>
            </a:endParaRPr>
          </a:p>
        </p:txBody>
      </p:sp>
      <p:sp>
        <p:nvSpPr>
          <p:cNvPr id="30" name="Rounded Rectangle 255">
            <a:extLst>
              <a:ext uri="{FF2B5EF4-FFF2-40B4-BE49-F238E27FC236}">
                <a16:creationId xmlns:a16="http://schemas.microsoft.com/office/drawing/2014/main" id="{7E431CAE-E51B-B0A8-1C52-087B604A2AB6}"/>
              </a:ext>
              <a:ext uri="{C183D7F6-B498-43B3-948B-1728B52AA6E4}">
                <adec:decorative xmlns:adec="http://schemas.microsoft.com/office/drawing/2017/decorative" val="1"/>
              </a:ext>
            </a:extLst>
          </p:cNvPr>
          <p:cNvSpPr/>
          <p:nvPr/>
        </p:nvSpPr>
        <p:spPr bwMode="auto">
          <a:xfrm>
            <a:off x="4981136" y="3562786"/>
            <a:ext cx="1886400" cy="1853540"/>
          </a:xfrm>
          <a:prstGeom prst="roundRect">
            <a:avLst>
              <a:gd name="adj" fmla="val 9111"/>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err="1">
              <a:ln>
                <a:noFill/>
              </a:ln>
              <a:solidFill>
                <a:srgbClr val="FFF7F3"/>
              </a:solidFill>
              <a:effectLst/>
              <a:uLnTx/>
              <a:uFillTx/>
              <a:latin typeface="Segoe Sans Text"/>
              <a:ea typeface="+mn-ea"/>
              <a:cs typeface="Segoe UI" panose="020B0502040204020203" pitchFamily="34" charset="0"/>
            </a:endParaRPr>
          </a:p>
        </p:txBody>
      </p:sp>
      <p:sp>
        <p:nvSpPr>
          <p:cNvPr id="31" name="Title 1">
            <a:extLst>
              <a:ext uri="{FF2B5EF4-FFF2-40B4-BE49-F238E27FC236}">
                <a16:creationId xmlns:a16="http://schemas.microsoft.com/office/drawing/2014/main" id="{EBB35C01-160B-76B4-9BD9-D78569752E28}"/>
              </a:ext>
            </a:extLst>
          </p:cNvPr>
          <p:cNvSpPr txBox="1">
            <a:spLocks/>
          </p:cNvSpPr>
          <p:nvPr/>
        </p:nvSpPr>
        <p:spPr>
          <a:xfrm>
            <a:off x="3161834" y="4659775"/>
            <a:ext cx="1117229" cy="518091"/>
          </a:xfrm>
          <a:prstGeom prst="rect">
            <a:avLst/>
          </a:prstGeom>
        </p:spPr>
        <p:txBody>
          <a:bodyPr vert="horz" wrap="none" lIns="0" tIns="0" rIns="0" bIns="0" rtlCol="0" anchor="ctr">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400"/>
              </a:spcBef>
              <a:spcAft>
                <a:spcPts val="0"/>
              </a:spcAft>
              <a:buClrTx/>
              <a:buSzTx/>
              <a:buFontTx/>
              <a:buNone/>
              <a:tabLst/>
              <a:defRPr/>
            </a:pPr>
            <a:r>
              <a:rPr kumimoji="0" lang="en-CA" sz="2000" b="0" i="0" u="none" strike="noStrike" kern="1200" cap="none" spc="0" normalizeH="0" baseline="0" noProof="0">
                <a:ln w="3175">
                  <a:noFill/>
                </a:ln>
                <a:solidFill>
                  <a:srgbClr val="091F2C"/>
                </a:solidFill>
                <a:effectLst/>
                <a:uLnTx/>
                <a:uFillTx/>
                <a:latin typeface="Segoe Sans Text" panose="020F0502020204030204"/>
                <a:ea typeface="+mn-ea"/>
                <a:cs typeface="Segoe UI" pitchFamily="34" charset="0"/>
              </a:rPr>
              <a:t>Sequence</a:t>
            </a:r>
          </a:p>
          <a:p>
            <a:pPr marL="0" marR="0" lvl="0" indent="0" algn="ctr" defTabSz="932742" rtl="0" eaLnBrk="1" fontAlgn="auto" latinLnBrk="0" hangingPunct="1">
              <a:lnSpc>
                <a:spcPct val="100000"/>
              </a:lnSpc>
              <a:spcBef>
                <a:spcPts val="200"/>
              </a:spcBef>
              <a:spcAft>
                <a:spcPts val="0"/>
              </a:spcAft>
              <a:buClrTx/>
              <a:buSzTx/>
              <a:buFontTx/>
              <a:buNone/>
              <a:tabLst/>
              <a:defRPr/>
            </a:pPr>
            <a:r>
              <a:rPr kumimoji="0" lang="en-CA" sz="1200" b="0" i="0" u="none" strike="noStrike" kern="1200" cap="none" spc="0" normalizeH="0" baseline="0" noProof="0">
                <a:ln w="3175">
                  <a:noFill/>
                </a:ln>
                <a:solidFill>
                  <a:srgbClr val="091F2C"/>
                </a:solidFill>
                <a:effectLst/>
                <a:uLnTx/>
                <a:uFillTx/>
                <a:latin typeface="Segoe Sans Text" panose="020F0502020204030204"/>
                <a:ea typeface="+mn-ea"/>
                <a:cs typeface="Segoe UI" pitchFamily="34" charset="0"/>
              </a:rPr>
              <a:t>(Process mining)</a:t>
            </a:r>
            <a:endParaRPr kumimoji="0" lang="en-CA" sz="1800" b="0" i="0" u="none" strike="noStrike" kern="1200" cap="none" spc="0" normalizeH="0" baseline="0" noProof="0">
              <a:ln w="3175">
                <a:noFill/>
              </a:ln>
              <a:solidFill>
                <a:srgbClr val="091F2C"/>
              </a:solidFill>
              <a:effectLst/>
              <a:uLnTx/>
              <a:uFillTx/>
              <a:latin typeface="Segoe Sans Text" panose="020F0502020204030204"/>
              <a:ea typeface="+mn-ea"/>
              <a:cs typeface="Segoe UI" pitchFamily="34" charset="0"/>
            </a:endParaRPr>
          </a:p>
        </p:txBody>
      </p:sp>
      <p:sp>
        <p:nvSpPr>
          <p:cNvPr id="32" name="Title 1">
            <a:extLst>
              <a:ext uri="{FF2B5EF4-FFF2-40B4-BE49-F238E27FC236}">
                <a16:creationId xmlns:a16="http://schemas.microsoft.com/office/drawing/2014/main" id="{C5DE8C88-1189-F557-3F58-6FBF3099B119}"/>
              </a:ext>
            </a:extLst>
          </p:cNvPr>
          <p:cNvSpPr txBox="1">
            <a:spLocks/>
          </p:cNvSpPr>
          <p:nvPr/>
        </p:nvSpPr>
        <p:spPr>
          <a:xfrm>
            <a:off x="5563051" y="4659775"/>
            <a:ext cx="722570" cy="307777"/>
          </a:xfrm>
          <a:prstGeom prst="rect">
            <a:avLst/>
          </a:prstGeom>
        </p:spPr>
        <p:txBody>
          <a:bodyPr vert="horz" wrap="none" lIns="0" tIns="0" rIns="0" bIns="0" rtlCol="0" anchor="ctr">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0" normalizeH="0" baseline="0" noProof="0">
                <a:ln w="3175">
                  <a:noFill/>
                </a:ln>
                <a:solidFill>
                  <a:srgbClr val="091F2C"/>
                </a:solidFill>
                <a:effectLst/>
                <a:uLnTx/>
                <a:uFillTx/>
                <a:latin typeface="Segoe Sans Text" panose="020F0502020204030204"/>
                <a:ea typeface="+mn-ea"/>
                <a:cs typeface="Segoe UI" pitchFamily="34" charset="0"/>
              </a:rPr>
              <a:t>Vector</a:t>
            </a:r>
          </a:p>
        </p:txBody>
      </p:sp>
      <p:sp>
        <p:nvSpPr>
          <p:cNvPr id="34" name="Rounded Rectangle 33">
            <a:extLst>
              <a:ext uri="{FF2B5EF4-FFF2-40B4-BE49-F238E27FC236}">
                <a16:creationId xmlns:a16="http://schemas.microsoft.com/office/drawing/2014/main" id="{0E189E6B-BF3F-7E19-1D45-0E09208F1F7C}"/>
              </a:ext>
            </a:extLst>
          </p:cNvPr>
          <p:cNvSpPr>
            <a:spLocks noChangeAspect="1"/>
          </p:cNvSpPr>
          <p:nvPr/>
        </p:nvSpPr>
        <p:spPr>
          <a:xfrm>
            <a:off x="1248679" y="1875090"/>
            <a:ext cx="535760" cy="496830"/>
          </a:xfrm>
          <a:prstGeom prst="roundRect">
            <a:avLst>
              <a:gd name="adj" fmla="val 0"/>
            </a:avLst>
          </a:prstGeom>
          <a:blipFill dpi="0" rotWithShape="1">
            <a:blip r:embed="rId4">
              <a:extLst>
                <a:ext uri="{28A0092B-C50C-407E-A947-70E740481C1C}">
                  <a14:useLocalDpi xmlns:a14="http://schemas.microsoft.com/office/drawing/2010/main" val="0"/>
                </a:ext>
              </a:extLst>
            </a:blip>
            <a:srcRect/>
            <a:stretch>
              <a:fillRect t="-5636" b="-5636"/>
            </a:stretch>
          </a:blipFill>
          <a:ln>
            <a:noFill/>
          </a:ln>
        </p:spPr>
        <p:style>
          <a:lnRef idx="2">
            <a:scrgbClr r="0" g="0" b="0"/>
          </a:lnRef>
          <a:fillRef idx="1">
            <a:scrgbClr r="0" g="0" b="0"/>
          </a:fillRef>
          <a:effectRef idx="0">
            <a:schemeClr val="accent1">
              <a:tint val="40000"/>
              <a:hueOff val="0"/>
              <a:satOff val="0"/>
              <a:lumOff val="0"/>
              <a:alphaOff val="0"/>
            </a:schemeClr>
          </a:effectRef>
          <a:fontRef idx="minor">
            <a:schemeClr val="lt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7F3">
                  <a:hueOff val="0"/>
                  <a:satOff val="0"/>
                  <a:lumOff val="0"/>
                  <a:alphaOff val="0"/>
                </a:srgbClr>
              </a:solidFill>
              <a:effectLst/>
              <a:uLnTx/>
              <a:uFillTx/>
              <a:latin typeface="Segoe Sans Text" panose="020F0502020204030204"/>
              <a:ea typeface="+mn-ea"/>
              <a:cs typeface="+mn-cs"/>
            </a:endParaRPr>
          </a:p>
        </p:txBody>
      </p:sp>
      <p:sp>
        <p:nvSpPr>
          <p:cNvPr id="35" name="Rounded Rectangle 34">
            <a:extLst>
              <a:ext uri="{FF2B5EF4-FFF2-40B4-BE49-F238E27FC236}">
                <a16:creationId xmlns:a16="http://schemas.microsoft.com/office/drawing/2014/main" id="{1A857CEA-4233-B7CC-B61E-6F6846B98B0D}"/>
              </a:ext>
            </a:extLst>
          </p:cNvPr>
          <p:cNvSpPr>
            <a:spLocks noChangeAspect="1"/>
          </p:cNvSpPr>
          <p:nvPr/>
        </p:nvSpPr>
        <p:spPr>
          <a:xfrm>
            <a:off x="3452568" y="1875090"/>
            <a:ext cx="535760" cy="496830"/>
          </a:xfrm>
          <a:prstGeom prst="roundRect">
            <a:avLst>
              <a:gd name="adj" fmla="val 0"/>
            </a:avLst>
          </a:prstGeom>
          <a:blipFill rotWithShape="1">
            <a:blip r:embed="rId5" cstate="print">
              <a:extLst>
                <a:ext uri="{28A0092B-C50C-407E-A947-70E740481C1C}">
                  <a14:useLocalDpi xmlns:a14="http://schemas.microsoft.com/office/drawing/2010/main" val="0"/>
                </a:ext>
              </a:extLst>
            </a:blip>
            <a:srcRect/>
            <a:stretch>
              <a:fillRect t="-6000" b="-6000"/>
            </a:stretch>
          </a:blipFill>
          <a:ln>
            <a:noFill/>
          </a:ln>
        </p:spPr>
        <p:style>
          <a:lnRef idx="2">
            <a:scrgbClr r="0" g="0" b="0"/>
          </a:lnRef>
          <a:fillRef idx="1">
            <a:scrgbClr r="0" g="0" b="0"/>
          </a:fillRef>
          <a:effectRef idx="0">
            <a:schemeClr val="accent1">
              <a:tint val="40000"/>
              <a:hueOff val="0"/>
              <a:satOff val="0"/>
              <a:lumOff val="0"/>
              <a:alphaOff val="0"/>
            </a:schemeClr>
          </a:effectRef>
          <a:fontRef idx="minor">
            <a:schemeClr val="lt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7F3">
                  <a:hueOff val="0"/>
                  <a:satOff val="0"/>
                  <a:lumOff val="0"/>
                  <a:alphaOff val="0"/>
                </a:srgbClr>
              </a:solidFill>
              <a:effectLst/>
              <a:uLnTx/>
              <a:uFillTx/>
              <a:latin typeface="Segoe Sans Text" panose="020F0502020204030204"/>
              <a:ea typeface="+mn-ea"/>
              <a:cs typeface="+mn-cs"/>
            </a:endParaRPr>
          </a:p>
        </p:txBody>
      </p:sp>
      <p:sp>
        <p:nvSpPr>
          <p:cNvPr id="40" name="Rounded Rectangle 39">
            <a:extLst>
              <a:ext uri="{FF2B5EF4-FFF2-40B4-BE49-F238E27FC236}">
                <a16:creationId xmlns:a16="http://schemas.microsoft.com/office/drawing/2014/main" id="{FC213FA7-938C-9A05-42CF-3819923BD025}"/>
              </a:ext>
            </a:extLst>
          </p:cNvPr>
          <p:cNvSpPr>
            <a:spLocks noChangeAspect="1"/>
          </p:cNvSpPr>
          <p:nvPr/>
        </p:nvSpPr>
        <p:spPr>
          <a:xfrm>
            <a:off x="5656456" y="1875090"/>
            <a:ext cx="535760" cy="496830"/>
          </a:xfrm>
          <a:prstGeom prst="roundRect">
            <a:avLst>
              <a:gd name="adj" fmla="val 0"/>
            </a:avLst>
          </a:prstGeom>
          <a:blipFill rotWithShape="1">
            <a:blip r:embed="rId6" cstate="print">
              <a:extLst>
                <a:ext uri="{28A0092B-C50C-407E-A947-70E740481C1C}">
                  <a14:useLocalDpi xmlns:a14="http://schemas.microsoft.com/office/drawing/2010/main" val="0"/>
                </a:ext>
              </a:extLst>
            </a:blip>
            <a:srcRect/>
            <a:stretch>
              <a:fillRect t="-6000" b="-6000"/>
            </a:stretch>
          </a:blipFill>
          <a:ln>
            <a:noFill/>
          </a:ln>
        </p:spPr>
        <p:style>
          <a:lnRef idx="2">
            <a:scrgbClr r="0" g="0" b="0"/>
          </a:lnRef>
          <a:fillRef idx="1">
            <a:scrgbClr r="0" g="0" b="0"/>
          </a:fillRef>
          <a:effectRef idx="0">
            <a:schemeClr val="accent1">
              <a:tint val="40000"/>
              <a:hueOff val="0"/>
              <a:satOff val="0"/>
              <a:lumOff val="0"/>
              <a:alphaOff val="0"/>
            </a:schemeClr>
          </a:effectRef>
          <a:fontRef idx="minor">
            <a:schemeClr val="lt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7F3">
                  <a:hueOff val="0"/>
                  <a:satOff val="0"/>
                  <a:lumOff val="0"/>
                  <a:alphaOff val="0"/>
                </a:srgbClr>
              </a:solidFill>
              <a:effectLst/>
              <a:uLnTx/>
              <a:uFillTx/>
              <a:latin typeface="Segoe Sans Text" panose="020F0502020204030204"/>
              <a:ea typeface="+mn-ea"/>
              <a:cs typeface="+mn-cs"/>
            </a:endParaRPr>
          </a:p>
        </p:txBody>
      </p:sp>
      <p:sp>
        <p:nvSpPr>
          <p:cNvPr id="41" name="Rounded Rectangle 40">
            <a:extLst>
              <a:ext uri="{FF2B5EF4-FFF2-40B4-BE49-F238E27FC236}">
                <a16:creationId xmlns:a16="http://schemas.microsoft.com/office/drawing/2014/main" id="{A6D71B5C-F39B-9F7C-391D-7518F282B1E3}"/>
              </a:ext>
            </a:extLst>
          </p:cNvPr>
          <p:cNvSpPr>
            <a:spLocks noChangeAspect="1"/>
          </p:cNvSpPr>
          <p:nvPr/>
        </p:nvSpPr>
        <p:spPr>
          <a:xfrm>
            <a:off x="7890900" y="1809502"/>
            <a:ext cx="474651" cy="562418"/>
          </a:xfrm>
          <a:prstGeom prst="roundRect">
            <a:avLst>
              <a:gd name="adj" fmla="val 0"/>
            </a:avLst>
          </a:prstGeom>
          <a:blipFill rotWithShape="1">
            <a:blip r:embed="rId7" cstate="print">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val="0"/>
                </a:ext>
              </a:extLst>
            </a:blip>
            <a:srcRect/>
            <a:stretch>
              <a:fillRect l="-16482" t="-6000" r="-11294" b="-6000"/>
            </a:stretch>
          </a:blipFill>
          <a:ln>
            <a:noFill/>
          </a:ln>
        </p:spPr>
        <p:style>
          <a:lnRef idx="2">
            <a:scrgbClr r="0" g="0" b="0"/>
          </a:lnRef>
          <a:fillRef idx="1">
            <a:scrgbClr r="0" g="0" b="0"/>
          </a:fillRef>
          <a:effectRef idx="0">
            <a:schemeClr val="accent1">
              <a:tint val="40000"/>
              <a:hueOff val="0"/>
              <a:satOff val="0"/>
              <a:lumOff val="0"/>
              <a:alphaOff val="0"/>
            </a:schemeClr>
          </a:effectRef>
          <a:fontRef idx="minor">
            <a:schemeClr val="lt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7F3">
                  <a:hueOff val="0"/>
                  <a:satOff val="0"/>
                  <a:lumOff val="0"/>
                  <a:alphaOff val="0"/>
                </a:srgbClr>
              </a:solidFill>
              <a:effectLst/>
              <a:uLnTx/>
              <a:uFillTx/>
              <a:latin typeface="Segoe Sans Text" panose="020F0502020204030204"/>
              <a:ea typeface="+mn-ea"/>
              <a:cs typeface="+mn-cs"/>
            </a:endParaRPr>
          </a:p>
        </p:txBody>
      </p:sp>
      <p:sp>
        <p:nvSpPr>
          <p:cNvPr id="42" name="Rounded Rectangle 41">
            <a:extLst>
              <a:ext uri="{FF2B5EF4-FFF2-40B4-BE49-F238E27FC236}">
                <a16:creationId xmlns:a16="http://schemas.microsoft.com/office/drawing/2014/main" id="{699FADED-B643-B9A9-C563-AFA8B081FE7E}"/>
              </a:ext>
            </a:extLst>
          </p:cNvPr>
          <p:cNvSpPr>
            <a:spLocks noChangeAspect="1"/>
          </p:cNvSpPr>
          <p:nvPr/>
        </p:nvSpPr>
        <p:spPr>
          <a:xfrm>
            <a:off x="1248679" y="3937561"/>
            <a:ext cx="535760" cy="496830"/>
          </a:xfrm>
          <a:prstGeom prst="roundRect">
            <a:avLst>
              <a:gd name="adj" fmla="val 0"/>
            </a:avLst>
          </a:prstGeom>
          <a: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t="-6000" b="-6000"/>
            </a:stretch>
          </a:blipFill>
          <a:ln>
            <a:noFill/>
          </a:ln>
        </p:spPr>
        <p:style>
          <a:lnRef idx="2">
            <a:scrgbClr r="0" g="0" b="0"/>
          </a:lnRef>
          <a:fillRef idx="1">
            <a:scrgbClr r="0" g="0" b="0"/>
          </a:fillRef>
          <a:effectRef idx="0">
            <a:schemeClr val="accent1">
              <a:tint val="40000"/>
              <a:hueOff val="0"/>
              <a:satOff val="0"/>
              <a:lumOff val="0"/>
              <a:alphaOff val="0"/>
            </a:schemeClr>
          </a:effectRef>
          <a:fontRef idx="minor">
            <a:schemeClr val="lt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7F3">
                  <a:hueOff val="0"/>
                  <a:satOff val="0"/>
                  <a:lumOff val="0"/>
                  <a:alphaOff val="0"/>
                </a:srgbClr>
              </a:solidFill>
              <a:effectLst/>
              <a:uLnTx/>
              <a:uFillTx/>
              <a:latin typeface="Segoe Sans Text" panose="020F0502020204030204"/>
              <a:ea typeface="+mn-ea"/>
              <a:cs typeface="+mn-cs"/>
            </a:endParaRPr>
          </a:p>
        </p:txBody>
      </p:sp>
      <p:sp>
        <p:nvSpPr>
          <p:cNvPr id="43" name="Rounded Rectangle 42">
            <a:extLst>
              <a:ext uri="{FF2B5EF4-FFF2-40B4-BE49-F238E27FC236}">
                <a16:creationId xmlns:a16="http://schemas.microsoft.com/office/drawing/2014/main" id="{C9C65869-35B8-AA12-BEDD-9DC5BA3535C8}"/>
              </a:ext>
            </a:extLst>
          </p:cNvPr>
          <p:cNvSpPr>
            <a:spLocks noChangeAspect="1"/>
          </p:cNvSpPr>
          <p:nvPr/>
        </p:nvSpPr>
        <p:spPr>
          <a:xfrm>
            <a:off x="3452568" y="3937561"/>
            <a:ext cx="535760" cy="496830"/>
          </a:xfrm>
          <a:prstGeom prst="roundRect">
            <a:avLst>
              <a:gd name="adj" fmla="val 0"/>
            </a:avLst>
          </a:prstGeom>
          <a:blipFill rotWithShape="1">
            <a:blip r:embed="rId11"/>
            <a:srcRect/>
            <a:stretch>
              <a:fillRect t="-9000" b="-9000"/>
            </a:stretch>
          </a:blipFill>
          <a:ln>
            <a:noFill/>
          </a:ln>
        </p:spPr>
        <p:style>
          <a:lnRef idx="2">
            <a:scrgbClr r="0" g="0" b="0"/>
          </a:lnRef>
          <a:fillRef idx="1">
            <a:scrgbClr r="0" g="0" b="0"/>
          </a:fillRef>
          <a:effectRef idx="0">
            <a:schemeClr val="accent1">
              <a:tint val="40000"/>
              <a:hueOff val="0"/>
              <a:satOff val="0"/>
              <a:lumOff val="0"/>
              <a:alphaOff val="0"/>
            </a:schemeClr>
          </a:effectRef>
          <a:fontRef idx="minor">
            <a:schemeClr val="lt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7F3">
                  <a:hueOff val="0"/>
                  <a:satOff val="0"/>
                  <a:lumOff val="0"/>
                  <a:alphaOff val="0"/>
                </a:srgbClr>
              </a:solidFill>
              <a:effectLst/>
              <a:uLnTx/>
              <a:uFillTx/>
              <a:latin typeface="Segoe Sans Text" panose="020F0502020204030204"/>
              <a:ea typeface="+mn-ea"/>
              <a:cs typeface="+mn-cs"/>
            </a:endParaRPr>
          </a:p>
        </p:txBody>
      </p:sp>
      <p:sp>
        <p:nvSpPr>
          <p:cNvPr id="44" name="Rounded Rectangle 43">
            <a:extLst>
              <a:ext uri="{FF2B5EF4-FFF2-40B4-BE49-F238E27FC236}">
                <a16:creationId xmlns:a16="http://schemas.microsoft.com/office/drawing/2014/main" id="{F436C6EE-9135-A229-1983-64D2C3D0C43F}"/>
              </a:ext>
            </a:extLst>
          </p:cNvPr>
          <p:cNvSpPr>
            <a:spLocks noChangeAspect="1"/>
          </p:cNvSpPr>
          <p:nvPr/>
        </p:nvSpPr>
        <p:spPr>
          <a:xfrm>
            <a:off x="5656456" y="3937561"/>
            <a:ext cx="535760" cy="496830"/>
          </a:xfrm>
          <a:prstGeom prst="roundRect">
            <a:avLst>
              <a:gd name="adj" fmla="val 0"/>
            </a:avLst>
          </a:prstGeom>
          <a:blipFill rotWithShape="1">
            <a:blip r:embed="rId12" cstate="print">
              <a:extLst>
                <a:ext uri="{28A0092B-C50C-407E-A947-70E740481C1C}">
                  <a14:useLocalDpi xmlns:a14="http://schemas.microsoft.com/office/drawing/2010/main" val="0"/>
                </a:ext>
              </a:extLst>
            </a:blip>
            <a:srcRect/>
            <a:stretch>
              <a:fillRect t="-6000" b="-6000"/>
            </a:stretch>
          </a:blipFill>
          <a:ln>
            <a:noFill/>
          </a:ln>
        </p:spPr>
        <p:style>
          <a:lnRef idx="2">
            <a:scrgbClr r="0" g="0" b="0"/>
          </a:lnRef>
          <a:fillRef idx="1">
            <a:scrgbClr r="0" g="0" b="0"/>
          </a:fillRef>
          <a:effectRef idx="0">
            <a:schemeClr val="accent1">
              <a:tint val="40000"/>
              <a:hueOff val="0"/>
              <a:satOff val="0"/>
              <a:lumOff val="0"/>
              <a:alphaOff val="0"/>
            </a:schemeClr>
          </a:effectRef>
          <a:fontRef idx="minor">
            <a:schemeClr val="lt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7F3">
                  <a:hueOff val="0"/>
                  <a:satOff val="0"/>
                  <a:lumOff val="0"/>
                  <a:alphaOff val="0"/>
                </a:srgbClr>
              </a:solidFill>
              <a:effectLst/>
              <a:uLnTx/>
              <a:uFillTx/>
              <a:latin typeface="Segoe Sans Text" panose="020F0502020204030204"/>
              <a:ea typeface="+mn-ea"/>
              <a:cs typeface="+mn-cs"/>
            </a:endParaRPr>
          </a:p>
        </p:txBody>
      </p:sp>
    </p:spTree>
    <p:extLst>
      <p:ext uri="{BB962C8B-B14F-4D97-AF65-F5344CB8AC3E}">
        <p14:creationId xmlns:p14="http://schemas.microsoft.com/office/powerpoint/2010/main" val="366029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0 -2.22222E-6 L 0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42" presetClass="path" presetSubtype="0" decel="100000" fill="hold" nodeType="withEffect">
                                  <p:stCondLst>
                                    <p:cond delay="0"/>
                                  </p:stCondLst>
                                  <p:childTnLst>
                                    <p:animMotion origin="layout" path="M 2.29167E-6 1.38778E-17 L 2.29167E-6 0.03542 " pathEditMode="relative" rAng="0" ptsTypes="AA">
                                      <p:cBhvr>
                                        <p:cTn id="14" dur="700" spd="-100000" fill="hold"/>
                                        <p:tgtEl>
                                          <p:spTgt spid="2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D5B9B-2DD1-AEA0-E19B-EB70BA691FF7}"/>
            </a:ext>
          </a:extLst>
        </p:cNvPr>
        <p:cNvGrpSpPr/>
        <p:nvPr/>
      </p:nvGrpSpPr>
      <p:grpSpPr>
        <a:xfrm>
          <a:off x="0" y="0"/>
          <a:ext cx="0" cy="0"/>
          <a:chOff x="0" y="0"/>
          <a:chExt cx="0" cy="0"/>
        </a:xfrm>
      </p:grpSpPr>
      <p:sp>
        <p:nvSpPr>
          <p:cNvPr id="56" name="Rectangle: Rounded Corners 55">
            <a:extLst>
              <a:ext uri="{FF2B5EF4-FFF2-40B4-BE49-F238E27FC236}">
                <a16:creationId xmlns:a16="http://schemas.microsoft.com/office/drawing/2014/main" id="{D96C08E6-6E1D-1D6F-D238-E1045A519C9C}"/>
              </a:ext>
            </a:extLst>
          </p:cNvPr>
          <p:cNvSpPr/>
          <p:nvPr/>
        </p:nvSpPr>
        <p:spPr>
          <a:xfrm>
            <a:off x="8510838" y="3469729"/>
            <a:ext cx="3117600" cy="2710408"/>
          </a:xfrm>
          <a:prstGeom prst="roundRect">
            <a:avLst>
              <a:gd name="adj" fmla="val 456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Forecasting with </a:t>
            </a:r>
            <a:r>
              <a:rPr kumimoji="0" lang="en-US" sz="1400" b="0" i="0" u="none" strike="noStrike" kern="1200" cap="none" spc="0" normalizeH="0" baseline="0" noProof="0" err="1">
                <a:ln>
                  <a:noFill/>
                </a:ln>
                <a:solidFill>
                  <a:srgbClr val="091F2C"/>
                </a:solidFill>
                <a:effectLst/>
                <a:uLnTx/>
                <a:uFillTx/>
                <a:latin typeface="Segoe Sans Text" panose="020F0502020204030204"/>
                <a:ea typeface="+mn-ea"/>
                <a:cs typeface="Segoe UI" panose="020B0502040204020203" pitchFamily="34" charset="0"/>
              </a:rPr>
              <a:t>series_decompose_forecast</a:t>
            </a:r>
            <a:r>
              <a:rPr kumimoji="0" lang="en-US" sz="14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a:t>
            </a:r>
            <a:endPar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endParaRPr>
          </a:p>
        </p:txBody>
      </p:sp>
      <p:sp>
        <p:nvSpPr>
          <p:cNvPr id="13" name="Title 12">
            <a:extLst>
              <a:ext uri="{FF2B5EF4-FFF2-40B4-BE49-F238E27FC236}">
                <a16:creationId xmlns:a16="http://schemas.microsoft.com/office/drawing/2014/main" id="{4C26E72E-3892-1E68-6960-670646D206FF}"/>
              </a:ext>
            </a:extLst>
          </p:cNvPr>
          <p:cNvSpPr>
            <a:spLocks noGrp="1"/>
          </p:cNvSpPr>
          <p:nvPr>
            <p:ph type="title"/>
          </p:nvPr>
        </p:nvSpPr>
        <p:spPr>
          <a:xfrm>
            <a:off x="563563" y="714110"/>
            <a:ext cx="11064875" cy="723900"/>
          </a:xfrm>
        </p:spPr>
        <p:txBody>
          <a:bodyPr/>
          <a:lstStyle/>
          <a:p>
            <a:r>
              <a:rPr lang="en-GB"/>
              <a:t>Anomaly detection and forecasting</a:t>
            </a:r>
          </a:p>
        </p:txBody>
      </p:sp>
      <p:sp>
        <p:nvSpPr>
          <p:cNvPr id="3" name="Slide Number Placeholder 2">
            <a:extLst>
              <a:ext uri="{FF2B5EF4-FFF2-40B4-BE49-F238E27FC236}">
                <a16:creationId xmlns:a16="http://schemas.microsoft.com/office/drawing/2014/main" id="{268FB5DC-6806-2023-6EB5-18BB50D9D403}"/>
              </a:ext>
            </a:extLst>
          </p:cNvPr>
          <p:cNvSpPr>
            <a:spLocks noGrp="1"/>
          </p:cNvSpPr>
          <p:nvPr>
            <p:ph type="sldNum" sz="quarter" idx="11"/>
          </p:nvPr>
        </p:nvSpPr>
        <p:spPr>
          <a:xfrm>
            <a:off x="563563"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endParaRPr>
          </a:p>
        </p:txBody>
      </p:sp>
      <p:sp>
        <p:nvSpPr>
          <p:cNvPr id="14" name="Content Placeholder 13">
            <a:extLst>
              <a:ext uri="{FF2B5EF4-FFF2-40B4-BE49-F238E27FC236}">
                <a16:creationId xmlns:a16="http://schemas.microsoft.com/office/drawing/2014/main" id="{A34F91AF-0303-541E-0BA5-2AF8CB3A6DD1}"/>
              </a:ext>
            </a:extLst>
          </p:cNvPr>
          <p:cNvSpPr>
            <a:spLocks noGrp="1"/>
          </p:cNvSpPr>
          <p:nvPr>
            <p:ph sz="quarter" idx="4294967295"/>
          </p:nvPr>
        </p:nvSpPr>
        <p:spPr>
          <a:xfrm>
            <a:off x="563563" y="1450941"/>
            <a:ext cx="10939729" cy="1350879"/>
          </a:xfrm>
        </p:spPr>
        <p:txBody>
          <a:bodyPr>
            <a:noAutofit/>
          </a:bodyPr>
          <a:lstStyle/>
          <a:p>
            <a:pPr marL="230400">
              <a:lnSpc>
                <a:spcPct val="100000"/>
              </a:lnSpc>
              <a:buFont typeface="System Font Regular"/>
              <a:buChar char="・"/>
            </a:pPr>
            <a:r>
              <a:rPr lang="en-US" sz="1600"/>
              <a:t>Anomaly detection and forecasting in Kusto Query Language (KQL) are powerful tools for identifying unusual behavior and predicting future trends in time-series data. These capabilities are essential in use cases like application performance monitoring, security event detection, telemetry analysis, and resource usage forecasting.</a:t>
            </a:r>
          </a:p>
          <a:p>
            <a:pPr marL="230400">
              <a:lnSpc>
                <a:spcPct val="100000"/>
              </a:lnSpc>
              <a:buFont typeface="System Font Regular"/>
              <a:buChar char="・"/>
            </a:pPr>
            <a:r>
              <a:rPr lang="en-US" sz="1600"/>
              <a:t>KQL provides native support for statistical methods such as moving averages, time series decomposition, and seasonality detection, which can be used in real-time or retrospective analysis of large-scale datasets.</a:t>
            </a:r>
            <a:endParaRPr lang="en-GB" sz="1600"/>
          </a:p>
        </p:txBody>
      </p:sp>
      <p:sp>
        <p:nvSpPr>
          <p:cNvPr id="46" name="Rectangle: Rounded Corners 45">
            <a:extLst>
              <a:ext uri="{FF2B5EF4-FFF2-40B4-BE49-F238E27FC236}">
                <a16:creationId xmlns:a16="http://schemas.microsoft.com/office/drawing/2014/main" id="{BB2015EB-CD5B-3025-3AFC-4741614146E8}"/>
              </a:ext>
            </a:extLst>
          </p:cNvPr>
          <p:cNvSpPr/>
          <p:nvPr/>
        </p:nvSpPr>
        <p:spPr>
          <a:xfrm>
            <a:off x="555623" y="3469728"/>
            <a:ext cx="3117600" cy="2710408"/>
          </a:xfrm>
          <a:prstGeom prst="roundRect">
            <a:avLst>
              <a:gd name="adj" fmla="val 5020"/>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Time Series preparation</a:t>
            </a:r>
          </a:p>
        </p:txBody>
      </p:sp>
      <p:cxnSp>
        <p:nvCxnSpPr>
          <p:cNvPr id="52" name="Straight Arrow Connector 51">
            <a:extLst>
              <a:ext uri="{FF2B5EF4-FFF2-40B4-BE49-F238E27FC236}">
                <a16:creationId xmlns:a16="http://schemas.microsoft.com/office/drawing/2014/main" id="{65B31397-C1B8-6A28-54B8-3184740B261A}"/>
              </a:ext>
            </a:extLst>
          </p:cNvPr>
          <p:cNvCxnSpPr>
            <a:cxnSpLocks/>
          </p:cNvCxnSpPr>
          <p:nvPr/>
        </p:nvCxnSpPr>
        <p:spPr>
          <a:xfrm>
            <a:off x="3673223" y="3992826"/>
            <a:ext cx="682877" cy="0"/>
          </a:xfrm>
          <a:prstGeom prst="straightConnector1">
            <a:avLst/>
          </a:prstGeom>
          <a:ln w="12700">
            <a:solidFill>
              <a:srgbClr val="61616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06C2875-6A0E-B524-18AF-1BA4C3DF12D1}"/>
              </a:ext>
            </a:extLst>
          </p:cNvPr>
          <p:cNvCxnSpPr>
            <a:cxnSpLocks/>
          </p:cNvCxnSpPr>
          <p:nvPr/>
        </p:nvCxnSpPr>
        <p:spPr>
          <a:xfrm>
            <a:off x="7837488" y="3992826"/>
            <a:ext cx="673350" cy="0"/>
          </a:xfrm>
          <a:prstGeom prst="straightConnector1">
            <a:avLst/>
          </a:prstGeom>
          <a:ln w="12700">
            <a:solidFill>
              <a:srgbClr val="61616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084D421B-4ADF-13E6-91E8-0BCA69B15E6B}"/>
              </a:ext>
            </a:extLst>
          </p:cNvPr>
          <p:cNvSpPr/>
          <p:nvPr/>
        </p:nvSpPr>
        <p:spPr>
          <a:xfrm>
            <a:off x="4356100" y="3469729"/>
            <a:ext cx="3481387" cy="2710408"/>
          </a:xfrm>
          <a:prstGeom prst="roundRect">
            <a:avLst>
              <a:gd name="adj" fmla="val 456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Anomaly Detection with </a:t>
            </a:r>
            <a:r>
              <a:rPr kumimoji="0" lang="en-US" sz="1400" b="0" i="0" u="none" strike="noStrike" kern="1200" cap="none" spc="0" normalizeH="0" baseline="0" noProof="0" err="1">
                <a:ln>
                  <a:noFill/>
                </a:ln>
                <a:solidFill>
                  <a:srgbClr val="091F2C"/>
                </a:solidFill>
                <a:effectLst/>
                <a:uLnTx/>
                <a:uFillTx/>
                <a:latin typeface="Segoe Sans Text" panose="020F0502020204030204"/>
                <a:ea typeface="+mn-ea"/>
                <a:cs typeface="Segoe UI" panose="020B0502040204020203" pitchFamily="34" charset="0"/>
              </a:rPr>
              <a:t>series_decompose_anomalies</a:t>
            </a:r>
            <a:r>
              <a:rPr kumimoji="0" lang="en-US" sz="14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a:t>
            </a:r>
            <a:endPar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endParaRPr>
          </a:p>
        </p:txBody>
      </p:sp>
      <p:sp>
        <p:nvSpPr>
          <p:cNvPr id="63" name="Rectangle: Rounded Corners 62">
            <a:extLst>
              <a:ext uri="{FF2B5EF4-FFF2-40B4-BE49-F238E27FC236}">
                <a16:creationId xmlns:a16="http://schemas.microsoft.com/office/drawing/2014/main" id="{BE8A4AA2-EFE1-20AF-6D35-194CB1B77C83}"/>
              </a:ext>
            </a:extLst>
          </p:cNvPr>
          <p:cNvSpPr/>
          <p:nvPr/>
        </p:nvSpPr>
        <p:spPr>
          <a:xfrm>
            <a:off x="555622" y="4330609"/>
            <a:ext cx="3117601" cy="1849529"/>
          </a:xfrm>
          <a:prstGeom prst="round2SameRect">
            <a:avLst>
              <a:gd name="adj1" fmla="val 0"/>
              <a:gd name="adj2" fmla="val 6840"/>
            </a:avLst>
          </a:prstGeom>
          <a:solidFill>
            <a:srgbClr val="00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91F2C"/>
                </a:solidFill>
                <a:effectLst/>
                <a:uLnTx/>
                <a:uFillTx/>
                <a:latin typeface="Segoe Sans Text" panose="020F0502020204030204"/>
                <a:ea typeface="+mn-ea"/>
                <a:cs typeface="+mn-cs"/>
              </a:rPr>
              <a:t>MyMetricsTable</a:t>
            </a:r>
            <a:endPar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 make-series</a:t>
            </a:r>
            <a:b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br>
            <a:r>
              <a:rPr kumimoji="0" lang="en-US" sz="1200" b="0" i="0" u="none" strike="noStrike" kern="1200" cap="none" spc="0" normalizeH="0" baseline="0" noProof="0" err="1">
                <a:ln>
                  <a:noFill/>
                </a:ln>
                <a:solidFill>
                  <a:srgbClr val="091F2C"/>
                </a:solidFill>
                <a:effectLst/>
                <a:uLnTx/>
                <a:uFillTx/>
                <a:latin typeface="Segoe Sans Text" panose="020F0502020204030204"/>
                <a:ea typeface="+mn-ea"/>
                <a:cs typeface="+mn-cs"/>
              </a:rPr>
              <a:t>avgCPU</a:t>
            </a: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=avg(</a:t>
            </a:r>
            <a:r>
              <a:rPr kumimoji="0" lang="en-US" sz="1200" b="0" i="0" u="none" strike="noStrike" kern="1200" cap="none" spc="0" normalizeH="0" baseline="0" noProof="0" err="1">
                <a:ln>
                  <a:noFill/>
                </a:ln>
                <a:solidFill>
                  <a:srgbClr val="091F2C"/>
                </a:solidFill>
                <a:effectLst/>
                <a:uLnTx/>
                <a:uFillTx/>
                <a:latin typeface="Segoe Sans Text" panose="020F0502020204030204"/>
                <a:ea typeface="+mn-ea"/>
                <a:cs typeface="+mn-cs"/>
              </a:rPr>
              <a:t>CPU_Usage</a:t>
            </a: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 on Timestamp in range(</a:t>
            </a:r>
            <a:r>
              <a:rPr kumimoji="0" lang="en-US" sz="1200" b="0" i="0" u="none" strike="noStrike" kern="1200" cap="none" spc="0" normalizeH="0" baseline="0" noProof="0" err="1">
                <a:ln>
                  <a:noFill/>
                </a:ln>
                <a:solidFill>
                  <a:srgbClr val="091F2C"/>
                </a:solidFill>
                <a:effectLst/>
                <a:uLnTx/>
                <a:uFillTx/>
                <a:latin typeface="Segoe Sans Text" panose="020F0502020204030204"/>
                <a:ea typeface="+mn-ea"/>
                <a:cs typeface="+mn-cs"/>
              </a:rPr>
              <a:t>startofday</a:t>
            </a: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(ago(7d)), now(), 1h)</a:t>
            </a:r>
            <a:endParaRPr kumimoji="0" lang="en-GB" sz="12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64" name="Rectangle: Rounded Corners 63">
            <a:extLst>
              <a:ext uri="{FF2B5EF4-FFF2-40B4-BE49-F238E27FC236}">
                <a16:creationId xmlns:a16="http://schemas.microsoft.com/office/drawing/2014/main" id="{8EFF809F-A462-2197-DC1C-4AF1DA5BD6A0}"/>
              </a:ext>
            </a:extLst>
          </p:cNvPr>
          <p:cNvSpPr/>
          <p:nvPr/>
        </p:nvSpPr>
        <p:spPr>
          <a:xfrm>
            <a:off x="4356100" y="4330609"/>
            <a:ext cx="3481387" cy="1849530"/>
          </a:xfrm>
          <a:prstGeom prst="round2SameRect">
            <a:avLst>
              <a:gd name="adj1" fmla="val 0"/>
              <a:gd name="adj2" fmla="val 6501"/>
            </a:avLst>
          </a:prstGeom>
          <a:solidFill>
            <a:srgbClr val="00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91F2C"/>
                </a:solidFill>
                <a:effectLst/>
                <a:uLnTx/>
                <a:uFillTx/>
                <a:latin typeface="Segoe Sans Text" panose="020F0502020204030204"/>
                <a:ea typeface="+mn-ea"/>
                <a:cs typeface="+mn-cs"/>
              </a:rPr>
              <a:t>MyMetricsTable</a:t>
            </a:r>
            <a:endPar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 make-series</a:t>
            </a:r>
            <a:b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br>
            <a:r>
              <a:rPr kumimoji="0" lang="en-US" sz="1200" b="0" i="0" u="none" strike="noStrike" kern="1200" cap="none" spc="0" normalizeH="0" baseline="0" noProof="0" err="1">
                <a:ln>
                  <a:noFill/>
                </a:ln>
                <a:solidFill>
                  <a:srgbClr val="091F2C"/>
                </a:solidFill>
                <a:effectLst/>
                <a:uLnTx/>
                <a:uFillTx/>
                <a:latin typeface="Segoe Sans Text" panose="020F0502020204030204"/>
                <a:ea typeface="+mn-ea"/>
                <a:cs typeface="+mn-cs"/>
              </a:rPr>
              <a:t>avgCPU</a:t>
            </a: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=avg(</a:t>
            </a:r>
            <a:r>
              <a:rPr kumimoji="0" lang="en-US" sz="1200" b="0" i="0" u="none" strike="noStrike" kern="1200" cap="none" spc="0" normalizeH="0" baseline="0" noProof="0" err="1">
                <a:ln>
                  <a:noFill/>
                </a:ln>
                <a:solidFill>
                  <a:srgbClr val="091F2C"/>
                </a:solidFill>
                <a:effectLst/>
                <a:uLnTx/>
                <a:uFillTx/>
                <a:latin typeface="Segoe Sans Text" panose="020F0502020204030204"/>
                <a:ea typeface="+mn-ea"/>
                <a:cs typeface="+mn-cs"/>
              </a:rPr>
              <a:t>CPU_Usage</a:t>
            </a: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 on</a:t>
            </a:r>
            <a:b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b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Timestamp in</a:t>
            </a:r>
            <a:b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b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range(</a:t>
            </a:r>
            <a:r>
              <a:rPr kumimoji="0" lang="en-US" sz="1200" b="0" i="0" u="none" strike="noStrike" kern="1200" cap="none" spc="0" normalizeH="0" baseline="0" noProof="0" err="1">
                <a:ln>
                  <a:noFill/>
                </a:ln>
                <a:solidFill>
                  <a:srgbClr val="091F2C"/>
                </a:solidFill>
                <a:effectLst/>
                <a:uLnTx/>
                <a:uFillTx/>
                <a:latin typeface="Segoe Sans Text" panose="020F0502020204030204"/>
                <a:ea typeface="+mn-ea"/>
                <a:cs typeface="+mn-cs"/>
              </a:rPr>
              <a:t>startofday</a:t>
            </a: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(ago(7d)), now(), 1h)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 extend anomalies = </a:t>
            </a:r>
            <a:r>
              <a:rPr kumimoji="0" lang="en-US" sz="1200" b="0" i="0" u="none" strike="noStrike" kern="1200" cap="none" spc="0" normalizeH="0" baseline="0" noProof="0" err="1">
                <a:ln>
                  <a:noFill/>
                </a:ln>
                <a:solidFill>
                  <a:srgbClr val="091F2C"/>
                </a:solidFill>
                <a:effectLst/>
                <a:uLnTx/>
                <a:uFillTx/>
                <a:latin typeface="Segoe Sans Text" panose="020F0502020204030204"/>
                <a:ea typeface="+mn-ea"/>
                <a:cs typeface="+mn-cs"/>
              </a:rPr>
              <a:t>series_decompose_anomalies</a:t>
            </a:r>
            <a:b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b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a:t>
            </a:r>
            <a:r>
              <a:rPr kumimoji="0" lang="en-US" sz="1200" b="0" i="0" u="none" strike="noStrike" kern="1200" cap="none" spc="0" normalizeH="0" baseline="0" noProof="0" err="1">
                <a:ln>
                  <a:noFill/>
                </a:ln>
                <a:solidFill>
                  <a:srgbClr val="091F2C"/>
                </a:solidFill>
                <a:effectLst/>
                <a:uLnTx/>
                <a:uFillTx/>
                <a:latin typeface="Segoe Sans Text" panose="020F0502020204030204"/>
                <a:ea typeface="+mn-ea"/>
                <a:cs typeface="+mn-cs"/>
              </a:rPr>
              <a:t>avgCPU</a:t>
            </a: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 3, -1, '</a:t>
            </a:r>
            <a:r>
              <a:rPr kumimoji="0" lang="en-US" sz="1200" b="0" i="0" u="none" strike="noStrike" kern="1200" cap="none" spc="0" normalizeH="0" baseline="0" noProof="0" err="1">
                <a:ln>
                  <a:noFill/>
                </a:ln>
                <a:solidFill>
                  <a:srgbClr val="091F2C"/>
                </a:solidFill>
                <a:effectLst/>
                <a:uLnTx/>
                <a:uFillTx/>
                <a:latin typeface="Segoe Sans Text" panose="020F0502020204030204"/>
                <a:ea typeface="+mn-ea"/>
                <a:cs typeface="+mn-cs"/>
              </a:rPr>
              <a:t>linefit</a:t>
            </a: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a:t>
            </a:r>
            <a:endParaRPr kumimoji="0" lang="en-GB" sz="12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65" name="Rectangle: Rounded Corners 64">
            <a:extLst>
              <a:ext uri="{FF2B5EF4-FFF2-40B4-BE49-F238E27FC236}">
                <a16:creationId xmlns:a16="http://schemas.microsoft.com/office/drawing/2014/main" id="{31DB254D-08B4-1B02-9FED-B000DF04285B}"/>
              </a:ext>
            </a:extLst>
          </p:cNvPr>
          <p:cNvSpPr/>
          <p:nvPr/>
        </p:nvSpPr>
        <p:spPr>
          <a:xfrm>
            <a:off x="8508019" y="4330607"/>
            <a:ext cx="3120419" cy="1849531"/>
          </a:xfrm>
          <a:prstGeom prst="round2SameRect">
            <a:avLst>
              <a:gd name="adj1" fmla="val 0"/>
              <a:gd name="adj2" fmla="val 7151"/>
            </a:avLst>
          </a:prstGeom>
          <a:solidFill>
            <a:srgbClr val="000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91F2C"/>
                </a:solidFill>
                <a:effectLst/>
                <a:uLnTx/>
                <a:uFillTx/>
                <a:latin typeface="Segoe Sans Text" panose="020F0502020204030204"/>
                <a:ea typeface="+mn-ea"/>
                <a:cs typeface="+mn-cs"/>
              </a:rPr>
              <a:t>MyMetricsTable</a:t>
            </a:r>
            <a:endPar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 make-series</a:t>
            </a:r>
            <a:b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br>
            <a:r>
              <a:rPr kumimoji="0" lang="en-US" sz="1200" b="0" i="0" u="none" strike="noStrike" kern="1200" cap="none" spc="0" normalizeH="0" baseline="0" noProof="0" err="1">
                <a:ln>
                  <a:noFill/>
                </a:ln>
                <a:solidFill>
                  <a:srgbClr val="091F2C"/>
                </a:solidFill>
                <a:effectLst/>
                <a:uLnTx/>
                <a:uFillTx/>
                <a:latin typeface="Segoe Sans Text" panose="020F0502020204030204"/>
                <a:ea typeface="+mn-ea"/>
                <a:cs typeface="+mn-cs"/>
              </a:rPr>
              <a:t>avgCPU</a:t>
            </a: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=avg(</a:t>
            </a:r>
            <a:r>
              <a:rPr kumimoji="0" lang="en-US" sz="1200" b="0" i="0" u="none" strike="noStrike" kern="1200" cap="none" spc="0" normalizeH="0" baseline="0" noProof="0" err="1">
                <a:ln>
                  <a:noFill/>
                </a:ln>
                <a:solidFill>
                  <a:srgbClr val="091F2C"/>
                </a:solidFill>
                <a:effectLst/>
                <a:uLnTx/>
                <a:uFillTx/>
                <a:latin typeface="Segoe Sans Text" panose="020F0502020204030204"/>
                <a:ea typeface="+mn-ea"/>
                <a:cs typeface="+mn-cs"/>
              </a:rPr>
              <a:t>CPU_Usage</a:t>
            </a: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 on Timestamp in range(</a:t>
            </a:r>
            <a:r>
              <a:rPr kumimoji="0" lang="en-US" sz="1200" b="0" i="0" u="none" strike="noStrike" kern="1200" cap="none" spc="0" normalizeH="0" baseline="0" noProof="0" err="1">
                <a:ln>
                  <a:noFill/>
                </a:ln>
                <a:solidFill>
                  <a:srgbClr val="091F2C"/>
                </a:solidFill>
                <a:effectLst/>
                <a:uLnTx/>
                <a:uFillTx/>
                <a:latin typeface="Segoe Sans Text" panose="020F0502020204030204"/>
                <a:ea typeface="+mn-ea"/>
                <a:cs typeface="+mn-cs"/>
              </a:rPr>
              <a:t>startofday</a:t>
            </a: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(ago(14d)), now(), 1h)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 extend (forecast, lower, upper) = </a:t>
            </a:r>
            <a:r>
              <a:rPr kumimoji="0" lang="en-US" sz="1200" b="0" i="0" u="none" strike="noStrike" kern="1200" cap="none" spc="0" normalizeH="0" baseline="0" noProof="0" err="1">
                <a:ln>
                  <a:noFill/>
                </a:ln>
                <a:solidFill>
                  <a:srgbClr val="091F2C"/>
                </a:solidFill>
                <a:effectLst/>
                <a:uLnTx/>
                <a:uFillTx/>
                <a:latin typeface="Segoe Sans Text" panose="020F0502020204030204"/>
                <a:ea typeface="+mn-ea"/>
                <a:cs typeface="+mn-cs"/>
              </a:rPr>
              <a:t>series_decompose_forecast</a:t>
            </a:r>
            <a:b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b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a:t>
            </a:r>
            <a:r>
              <a:rPr kumimoji="0" lang="en-US" sz="1200" b="0" i="0" u="none" strike="noStrike" kern="1200" cap="none" spc="0" normalizeH="0" baseline="0" noProof="0" err="1">
                <a:ln>
                  <a:noFill/>
                </a:ln>
                <a:solidFill>
                  <a:srgbClr val="091F2C"/>
                </a:solidFill>
                <a:effectLst/>
                <a:uLnTx/>
                <a:uFillTx/>
                <a:latin typeface="Segoe Sans Text" panose="020F0502020204030204"/>
                <a:ea typeface="+mn-ea"/>
                <a:cs typeface="+mn-cs"/>
              </a:rPr>
              <a:t>avgCPU</a:t>
            </a: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 24)</a:t>
            </a:r>
            <a:endParaRPr kumimoji="0" lang="en-GB" sz="12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grpSp>
        <p:nvGrpSpPr>
          <p:cNvPr id="69" name="Group 68">
            <a:extLst>
              <a:ext uri="{FF2B5EF4-FFF2-40B4-BE49-F238E27FC236}">
                <a16:creationId xmlns:a16="http://schemas.microsoft.com/office/drawing/2014/main" id="{37E63853-701A-E7A7-E9D4-83E62832D013}"/>
              </a:ext>
            </a:extLst>
          </p:cNvPr>
          <p:cNvGrpSpPr/>
          <p:nvPr/>
        </p:nvGrpSpPr>
        <p:grpSpPr>
          <a:xfrm>
            <a:off x="763588" y="3267131"/>
            <a:ext cx="8848082" cy="405190"/>
            <a:chOff x="763588" y="3267131"/>
            <a:chExt cx="8848082" cy="405190"/>
          </a:xfrm>
          <a:gradFill flip="none" rotWithShape="1">
            <a:gsLst>
              <a:gs pos="0">
                <a:srgbClr val="F65567"/>
              </a:gs>
              <a:gs pos="31000">
                <a:srgbClr val="AC35AF"/>
              </a:gs>
              <a:gs pos="67000">
                <a:srgbClr val="0A6BBA"/>
              </a:gs>
              <a:gs pos="100000">
                <a:srgbClr val="318581"/>
              </a:gs>
            </a:gsLst>
            <a:lin ang="0" scaled="1"/>
            <a:tileRect/>
          </a:gradFill>
        </p:grpSpPr>
        <p:sp>
          <p:nvSpPr>
            <p:cNvPr id="28" name="Rounded Rectangle 17">
              <a:extLst>
                <a:ext uri="{FF2B5EF4-FFF2-40B4-BE49-F238E27FC236}">
                  <a16:creationId xmlns:a16="http://schemas.microsoft.com/office/drawing/2014/main" id="{CE69F0A0-EEBA-6484-0E97-C0005018DC16}"/>
                </a:ext>
              </a:extLst>
            </p:cNvPr>
            <p:cNvSpPr/>
            <p:nvPr/>
          </p:nvSpPr>
          <p:spPr>
            <a:xfrm>
              <a:off x="763588" y="3267132"/>
              <a:ext cx="914442" cy="405189"/>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lIns="72000" tIns="36000" rIns="7200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0" normalizeH="0" baseline="0" noProof="0">
                  <a:ln>
                    <a:noFill/>
                  </a:ln>
                  <a:solidFill>
                    <a:srgbClr val="FFF7F3"/>
                  </a:solidFill>
                  <a:effectLst/>
                  <a:uLnTx/>
                  <a:uFillTx/>
                  <a:latin typeface="Segoe Sans Display" panose="020F0302020204030204"/>
                  <a:ea typeface="+mn-ea"/>
                  <a:cs typeface="+mn-cs"/>
                </a:rPr>
                <a:t>STEP 1</a:t>
              </a:r>
            </a:p>
          </p:txBody>
        </p:sp>
        <p:sp>
          <p:nvSpPr>
            <p:cNvPr id="30" name="Rounded Rectangle 17">
              <a:extLst>
                <a:ext uri="{FF2B5EF4-FFF2-40B4-BE49-F238E27FC236}">
                  <a16:creationId xmlns:a16="http://schemas.microsoft.com/office/drawing/2014/main" id="{2B84B35C-FC47-44E5-0959-0B022F1CF8F6}"/>
                </a:ext>
              </a:extLst>
            </p:cNvPr>
            <p:cNvSpPr/>
            <p:nvPr/>
          </p:nvSpPr>
          <p:spPr>
            <a:xfrm>
              <a:off x="4562274" y="3267131"/>
              <a:ext cx="880559" cy="405189"/>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lIns="72000" tIns="36000" rIns="7200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0" normalizeH="0" baseline="0" noProof="0">
                  <a:ln>
                    <a:noFill/>
                  </a:ln>
                  <a:solidFill>
                    <a:srgbClr val="FFF7F3"/>
                  </a:solidFill>
                  <a:effectLst/>
                  <a:uLnTx/>
                  <a:uFillTx/>
                  <a:latin typeface="Segoe Sans Display" panose="020F0302020204030204"/>
                  <a:ea typeface="+mn-ea"/>
                  <a:cs typeface="+mn-cs"/>
                </a:rPr>
                <a:t>STEP 2</a:t>
              </a:r>
            </a:p>
          </p:txBody>
        </p:sp>
        <p:sp>
          <p:nvSpPr>
            <p:cNvPr id="31" name="Rounded Rectangle 17">
              <a:extLst>
                <a:ext uri="{FF2B5EF4-FFF2-40B4-BE49-F238E27FC236}">
                  <a16:creationId xmlns:a16="http://schemas.microsoft.com/office/drawing/2014/main" id="{5F924EFF-6138-EE92-1B28-761544161190}"/>
                </a:ext>
              </a:extLst>
            </p:cNvPr>
            <p:cNvSpPr/>
            <p:nvPr/>
          </p:nvSpPr>
          <p:spPr>
            <a:xfrm>
              <a:off x="8725584" y="3267131"/>
              <a:ext cx="886086" cy="405189"/>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lIns="72000" tIns="36000" rIns="7200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0" normalizeH="0" baseline="0" noProof="0">
                  <a:ln>
                    <a:noFill/>
                  </a:ln>
                  <a:solidFill>
                    <a:srgbClr val="FFF7F3"/>
                  </a:solidFill>
                  <a:effectLst/>
                  <a:uLnTx/>
                  <a:uFillTx/>
                  <a:latin typeface="Segoe Sans Display" panose="020F0302020204030204"/>
                  <a:ea typeface="+mn-ea"/>
                  <a:cs typeface="+mn-cs"/>
                </a:rPr>
                <a:t>STEP 3</a:t>
              </a:r>
            </a:p>
          </p:txBody>
        </p:sp>
      </p:grpSp>
    </p:spTree>
    <p:extLst>
      <p:ext uri="{BB962C8B-B14F-4D97-AF65-F5344CB8AC3E}">
        <p14:creationId xmlns:p14="http://schemas.microsoft.com/office/powerpoint/2010/main" val="3481378926"/>
      </p:ext>
    </p:extLst>
  </p:cSld>
  <p:clrMapOvr>
    <a:masterClrMapping/>
  </p:clrMapOvr>
  <p:extLst>
    <p:ext uri="{6950BFC3-D8DA-4A85-94F7-54DA5524770B}">
      <p188:commentRel xmlns:p188="http://schemas.microsoft.com/office/powerpoint/2018/8/main" r:id="rId2"/>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AA508-9354-9E59-89ED-56BFA2D8B190}"/>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ACC75E8-66BE-7B30-59B0-74AD5D70BBE9}"/>
              </a:ext>
            </a:extLst>
          </p:cNvPr>
          <p:cNvSpPr>
            <a:spLocks noGrp="1"/>
          </p:cNvSpPr>
          <p:nvPr>
            <p:ph type="title"/>
          </p:nvPr>
        </p:nvSpPr>
        <p:spPr>
          <a:xfrm>
            <a:off x="563880" y="723265"/>
            <a:ext cx="11064240" cy="724535"/>
          </a:xfrm>
        </p:spPr>
        <p:txBody>
          <a:bodyPr/>
          <a:lstStyle/>
          <a:p>
            <a:r>
              <a:rPr lang="en-GB"/>
              <a:t>Multivariate anomaly detection</a:t>
            </a:r>
            <a:endParaRPr lang="en-US"/>
          </a:p>
        </p:txBody>
      </p:sp>
      <p:sp>
        <p:nvSpPr>
          <p:cNvPr id="3" name="Slide Number Placeholder 2">
            <a:extLst>
              <a:ext uri="{FF2B5EF4-FFF2-40B4-BE49-F238E27FC236}">
                <a16:creationId xmlns:a16="http://schemas.microsoft.com/office/drawing/2014/main" id="{2FFCE071-A54C-5E2D-2783-70876DAEC76B}"/>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37</a:t>
            </a:fld>
            <a:endPar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endParaRPr>
          </a:p>
        </p:txBody>
      </p:sp>
      <p:sp>
        <p:nvSpPr>
          <p:cNvPr id="37" name="Content Placeholder 13">
            <a:extLst>
              <a:ext uri="{FF2B5EF4-FFF2-40B4-BE49-F238E27FC236}">
                <a16:creationId xmlns:a16="http://schemas.microsoft.com/office/drawing/2014/main" id="{C56897A3-84FA-D735-69AF-40346DFAB1A3}"/>
              </a:ext>
            </a:extLst>
          </p:cNvPr>
          <p:cNvSpPr txBox="1">
            <a:spLocks/>
          </p:cNvSpPr>
          <p:nvPr/>
        </p:nvSpPr>
        <p:spPr>
          <a:xfrm>
            <a:off x="563563" y="1459171"/>
            <a:ext cx="10390187" cy="190000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Univariate anomaly detection, which is implemented by the KQL function </a:t>
            </a:r>
            <a:r>
              <a:rPr kumimoji="0" lang="en-US" sz="1600" b="0" i="0" u="none" strike="noStrike" kern="1200" cap="none" spc="0" normalizeH="0" baseline="0" noProof="0" err="1">
                <a:ln>
                  <a:noFill/>
                </a:ln>
                <a:solidFill>
                  <a:srgbClr val="091F2C"/>
                </a:solidFill>
                <a:effectLst/>
                <a:uLnTx/>
                <a:uFillTx/>
                <a:latin typeface="Segoe Sans Text" panose="020F0502020204030204"/>
                <a:ea typeface="+mn-ea"/>
                <a:cs typeface="Segoe UI" panose="020B0502040204020203" pitchFamily="34" charset="0"/>
              </a:rPr>
              <a:t>series_decompose_anomalies</a:t>
            </a: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 enables you to monitor and detect anomalies in the distribution of a single variable over time.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In contrast, multivariate anomaly detection is a method of detecting anomalies in the joint distribution of multiple variables over time. This method is useful when the variables are correlated, thus the combination of their values at specific time might be anomalous, while the value of each variable by itself is normal.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Multivariate anomaly detection can be used in various applications, such as monitoring the health of complex IoT systems, detecting fraud in financial transactions, and identifying unusual patterns in network traffic.</a:t>
            </a:r>
            <a:endParaRPr kumimoji="0" lang="en-GB" sz="16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endParaRPr>
          </a:p>
        </p:txBody>
      </p:sp>
      <p:sp>
        <p:nvSpPr>
          <p:cNvPr id="39" name="Rectangle: Rounded Corners 45">
            <a:extLst>
              <a:ext uri="{FF2B5EF4-FFF2-40B4-BE49-F238E27FC236}">
                <a16:creationId xmlns:a16="http://schemas.microsoft.com/office/drawing/2014/main" id="{BB60121E-185D-7E94-8039-BD54D2379F93}"/>
              </a:ext>
            </a:extLst>
          </p:cNvPr>
          <p:cNvSpPr/>
          <p:nvPr/>
        </p:nvSpPr>
        <p:spPr>
          <a:xfrm>
            <a:off x="555621" y="3500350"/>
            <a:ext cx="7632097" cy="2808375"/>
          </a:xfrm>
          <a:prstGeom prst="roundRect">
            <a:avLst>
              <a:gd name="adj" fmla="val 5020"/>
            </a:avLst>
          </a:prstGeom>
          <a:solidFill>
            <a:schemeClr val="bg2"/>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091F2C"/>
              </a:solidFill>
              <a:effectLst/>
              <a:uLnTx/>
              <a:uFillTx/>
              <a:latin typeface="Segoe Sans Text"/>
              <a:ea typeface="+mn-ea"/>
              <a:cs typeface="Segoe UI" panose="020B0502040204020203" pitchFamily="34" charset="0"/>
            </a:endParaRPr>
          </a:p>
        </p:txBody>
      </p:sp>
      <p:pic>
        <p:nvPicPr>
          <p:cNvPr id="38" name="Picture 2" descr="Screenshot of multivariate anomaly output.">
            <a:extLst>
              <a:ext uri="{FF2B5EF4-FFF2-40B4-BE49-F238E27FC236}">
                <a16:creationId xmlns:a16="http://schemas.microsoft.com/office/drawing/2014/main" id="{529571C2-10C9-4889-CCEA-A6A4961D12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3" t="1732" b="2126"/>
          <a:stretch>
            <a:fillRect/>
          </a:stretch>
        </p:blipFill>
        <p:spPr bwMode="auto">
          <a:xfrm>
            <a:off x="892697" y="3661596"/>
            <a:ext cx="6472622" cy="2377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591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E0D72-04D7-F1CB-6705-65DD41F58F9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89B3CA6-A294-22B0-72A2-DC31EF1B3A47}"/>
              </a:ext>
            </a:extLst>
          </p:cNvPr>
          <p:cNvSpPr>
            <a:spLocks noGrp="1"/>
          </p:cNvSpPr>
          <p:nvPr>
            <p:ph type="title"/>
          </p:nvPr>
        </p:nvSpPr>
        <p:spPr>
          <a:xfrm>
            <a:off x="563563" y="723941"/>
            <a:ext cx="11064875" cy="723900"/>
          </a:xfrm>
        </p:spPr>
        <p:txBody>
          <a:bodyPr/>
          <a:lstStyle/>
          <a:p>
            <a:r>
              <a:rPr lang="en-GB"/>
              <a:t>JSON and XML parsing</a:t>
            </a:r>
          </a:p>
        </p:txBody>
      </p:sp>
      <p:sp>
        <p:nvSpPr>
          <p:cNvPr id="3" name="Slide Number Placeholder 2">
            <a:extLst>
              <a:ext uri="{FF2B5EF4-FFF2-40B4-BE49-F238E27FC236}">
                <a16:creationId xmlns:a16="http://schemas.microsoft.com/office/drawing/2014/main" id="{5ED1C093-AB0A-F4DD-6862-F10014CBC2D5}"/>
              </a:ext>
            </a:extLst>
          </p:cNvPr>
          <p:cNvSpPr>
            <a:spLocks noGrp="1"/>
          </p:cNvSpPr>
          <p:nvPr>
            <p:ph type="sldNum" sz="quarter" idx="11"/>
          </p:nvPr>
        </p:nvSpPr>
        <p:spPr>
          <a:xfrm>
            <a:off x="563563"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endParaRPr>
          </a:p>
        </p:txBody>
      </p:sp>
      <p:sp>
        <p:nvSpPr>
          <p:cNvPr id="40" name="Content Placeholder 13">
            <a:extLst>
              <a:ext uri="{FF2B5EF4-FFF2-40B4-BE49-F238E27FC236}">
                <a16:creationId xmlns:a16="http://schemas.microsoft.com/office/drawing/2014/main" id="{D6F50F5D-3918-1938-757C-FFAC922AC8EA}"/>
              </a:ext>
            </a:extLst>
          </p:cNvPr>
          <p:cNvSpPr txBox="1">
            <a:spLocks/>
          </p:cNvSpPr>
          <p:nvPr/>
        </p:nvSpPr>
        <p:spPr>
          <a:xfrm>
            <a:off x="563563" y="1447841"/>
            <a:ext cx="11064874" cy="1328569"/>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Kusto Query Language (KQL) offers built-in capabilities for parsing and querying semi-structured data formats like JSON and XML, which are commonly found in logs, telemetry, and API responses. These features allow users to extract meaningful values from complex or nested data without needing to preprocess the data outside of KQL.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JSON is particularly prevalent in modern cloud-native environments (e.g., application logs, Azure diagnostics), while XML may appear in legacy systems or structured logging frameworks.</a:t>
            </a:r>
          </a:p>
        </p:txBody>
      </p:sp>
      <p:sp>
        <p:nvSpPr>
          <p:cNvPr id="24" name="Rectangle: Rounded Corners 45">
            <a:extLst>
              <a:ext uri="{FF2B5EF4-FFF2-40B4-BE49-F238E27FC236}">
                <a16:creationId xmlns:a16="http://schemas.microsoft.com/office/drawing/2014/main" id="{D7CE61A2-B4D0-3122-EC64-ECBD71F7F05D}"/>
              </a:ext>
            </a:extLst>
          </p:cNvPr>
          <p:cNvSpPr/>
          <p:nvPr/>
        </p:nvSpPr>
        <p:spPr>
          <a:xfrm>
            <a:off x="555622" y="3323145"/>
            <a:ext cx="5395916" cy="2710408"/>
          </a:xfrm>
          <a:prstGeom prst="roundRect">
            <a:avLst>
              <a:gd name="adj" fmla="val 5020"/>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091F2C"/>
                </a:solidFill>
                <a:effectLst/>
                <a:uLnTx/>
                <a:uFillTx/>
                <a:latin typeface="Segoe Sans Text" panose="020F0502020204030204"/>
                <a:ea typeface="+mn-ea"/>
                <a:cs typeface="+mn-cs"/>
              </a:rPr>
              <a:t>datatable</a:t>
            </a: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(log: string)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'{"user":"</a:t>
            </a:r>
            <a:r>
              <a:rPr kumimoji="0" lang="en-GB" sz="1400" b="0" i="0" u="none" strike="noStrike" kern="1200" cap="none" spc="0" normalizeH="0" baseline="0" noProof="0" err="1">
                <a:ln>
                  <a:noFill/>
                </a:ln>
                <a:solidFill>
                  <a:srgbClr val="091F2C"/>
                </a:solidFill>
                <a:effectLst/>
                <a:uLnTx/>
                <a:uFillTx/>
                <a:latin typeface="Segoe Sans Text" panose="020F0502020204030204"/>
                <a:ea typeface="+mn-ea"/>
                <a:cs typeface="+mn-cs"/>
              </a:rPr>
              <a:t>alice</a:t>
            </a: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a:t>
            </a:r>
            <a:r>
              <a:rPr kumimoji="0" lang="en-GB" sz="1400" b="0" i="0" u="none" strike="noStrike" kern="1200" cap="none" spc="0" normalizeH="0" baseline="0" noProof="0" err="1">
                <a:ln>
                  <a:noFill/>
                </a:ln>
                <a:solidFill>
                  <a:srgbClr val="091F2C"/>
                </a:solidFill>
                <a:effectLst/>
                <a:uLnTx/>
                <a:uFillTx/>
                <a:latin typeface="Segoe Sans Text" panose="020F0502020204030204"/>
                <a:ea typeface="+mn-ea"/>
                <a:cs typeface="+mn-cs"/>
              </a:rPr>
              <a:t>action":"login","meta</a:t>
            </a: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":{"ip":"192.168.1.1","device":"mobile"}}'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 extend </a:t>
            </a:r>
            <a:r>
              <a:rPr kumimoji="0" lang="en-GB" sz="1400" b="0" i="0" u="none" strike="noStrike" kern="1200" cap="none" spc="0" normalizeH="0" baseline="0" noProof="0" err="1">
                <a:ln>
                  <a:noFill/>
                </a:ln>
                <a:solidFill>
                  <a:srgbClr val="091F2C"/>
                </a:solidFill>
                <a:effectLst/>
                <a:uLnTx/>
                <a:uFillTx/>
                <a:latin typeface="Segoe Sans Text" panose="020F0502020204030204"/>
                <a:ea typeface="+mn-ea"/>
                <a:cs typeface="+mn-cs"/>
              </a:rPr>
              <a:t>log_json</a:t>
            </a: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 = </a:t>
            </a:r>
            <a:r>
              <a:rPr kumimoji="0" lang="en-GB" sz="1400" b="0" i="0" u="none" strike="noStrike" kern="1200" cap="none" spc="0" normalizeH="0" baseline="0" noProof="0" err="1">
                <a:ln>
                  <a:noFill/>
                </a:ln>
                <a:solidFill>
                  <a:srgbClr val="091F2C"/>
                </a:solidFill>
                <a:effectLst/>
                <a:uLnTx/>
                <a:uFillTx/>
                <a:latin typeface="Segoe Sans Text" panose="020F0502020204030204"/>
                <a:ea typeface="+mn-ea"/>
                <a:cs typeface="+mn-cs"/>
              </a:rPr>
              <a:t>parse_json</a:t>
            </a: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(log)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 project user = </a:t>
            </a:r>
            <a:r>
              <a:rPr kumimoji="0" lang="en-GB" sz="1400" b="0" i="0" u="none" strike="noStrike" kern="1200" cap="none" spc="0" normalizeH="0" baseline="0" noProof="0" err="1">
                <a:ln>
                  <a:noFill/>
                </a:ln>
                <a:solidFill>
                  <a:srgbClr val="091F2C"/>
                </a:solidFill>
                <a:effectLst/>
                <a:uLnTx/>
                <a:uFillTx/>
                <a:latin typeface="Segoe Sans Text" panose="020F0502020204030204"/>
                <a:ea typeface="+mn-ea"/>
                <a:cs typeface="+mn-cs"/>
              </a:rPr>
              <a:t>log_json.user</a:t>
            </a: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 </a:t>
            </a:r>
            <a:r>
              <a:rPr kumimoji="0" lang="en-GB" sz="1400" b="0" i="0" u="none" strike="noStrike" kern="1200" cap="none" spc="0" normalizeH="0" baseline="0" noProof="0" err="1">
                <a:ln>
                  <a:noFill/>
                </a:ln>
                <a:solidFill>
                  <a:srgbClr val="091F2C"/>
                </a:solidFill>
                <a:effectLst/>
                <a:uLnTx/>
                <a:uFillTx/>
                <a:latin typeface="Segoe Sans Text" panose="020F0502020204030204"/>
                <a:ea typeface="+mn-ea"/>
                <a:cs typeface="+mn-cs"/>
              </a:rPr>
              <a:t>ip</a:t>
            </a: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 = </a:t>
            </a:r>
            <a:r>
              <a:rPr kumimoji="0" lang="en-GB" sz="1400" b="0" i="0" u="none" strike="noStrike" kern="1200" cap="none" spc="0" normalizeH="0" baseline="0" noProof="0" err="1">
                <a:ln>
                  <a:noFill/>
                </a:ln>
                <a:solidFill>
                  <a:srgbClr val="091F2C"/>
                </a:solidFill>
                <a:effectLst/>
                <a:uLnTx/>
                <a:uFillTx/>
                <a:latin typeface="Segoe Sans Text" panose="020F0502020204030204"/>
                <a:ea typeface="+mn-ea"/>
                <a:cs typeface="+mn-cs"/>
              </a:rPr>
              <a:t>log_json.meta.ip</a:t>
            </a: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 device = </a:t>
            </a:r>
            <a:r>
              <a:rPr kumimoji="0" lang="en-GB" sz="1400" b="0" i="0" u="none" strike="noStrike" kern="1200" cap="none" spc="0" normalizeH="0" baseline="0" noProof="0" err="1">
                <a:ln>
                  <a:noFill/>
                </a:ln>
                <a:solidFill>
                  <a:srgbClr val="091F2C"/>
                </a:solidFill>
                <a:effectLst/>
                <a:uLnTx/>
                <a:uFillTx/>
                <a:latin typeface="Segoe Sans Text" panose="020F0502020204030204"/>
                <a:ea typeface="+mn-ea"/>
                <a:cs typeface="+mn-cs"/>
              </a:rPr>
              <a:t>log_json.meta.device</a:t>
            </a:r>
            <a:endPar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25" name="Rounded Rectangle 17">
            <a:extLst>
              <a:ext uri="{FF2B5EF4-FFF2-40B4-BE49-F238E27FC236}">
                <a16:creationId xmlns:a16="http://schemas.microsoft.com/office/drawing/2014/main" id="{E069AC45-63B4-FDAD-0231-73C62CFFE47E}"/>
              </a:ext>
            </a:extLst>
          </p:cNvPr>
          <p:cNvSpPr/>
          <p:nvPr/>
        </p:nvSpPr>
        <p:spPr>
          <a:xfrm>
            <a:off x="763588" y="3120549"/>
            <a:ext cx="914442" cy="405189"/>
          </a:xfrm>
          <a:prstGeom prst="roundRect">
            <a:avLst>
              <a:gd name="adj" fmla="val 50000"/>
            </a:avLst>
          </a:prstGeom>
          <a:gradFill>
            <a:gsLst>
              <a:gs pos="0">
                <a:srgbClr val="F65567"/>
              </a:gs>
              <a:gs pos="31000">
                <a:srgbClr val="AC35AF"/>
              </a:gs>
              <a:gs pos="67000">
                <a:srgbClr val="0A6BBA"/>
              </a:gs>
              <a:gs pos="100000">
                <a:srgbClr val="31858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72000" tIns="36000" rIns="7200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0" normalizeH="0" baseline="0" noProof="0">
                <a:ln>
                  <a:noFill/>
                </a:ln>
                <a:solidFill>
                  <a:srgbClr val="FFF7F3"/>
                </a:solidFill>
                <a:effectLst/>
                <a:uLnTx/>
                <a:uFillTx/>
                <a:latin typeface="Segoe Sans Display" panose="020F0302020204030204"/>
                <a:ea typeface="+mn-ea"/>
                <a:cs typeface="+mn-cs"/>
              </a:rPr>
              <a:t>JSON</a:t>
            </a:r>
          </a:p>
        </p:txBody>
      </p:sp>
    </p:spTree>
    <p:extLst>
      <p:ext uri="{BB962C8B-B14F-4D97-AF65-F5344CB8AC3E}">
        <p14:creationId xmlns:p14="http://schemas.microsoft.com/office/powerpoint/2010/main" val="1039793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284AA-1F92-E902-85A9-5F4AEA9C6935}"/>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2349AA1F-3495-F1CE-5C43-DF67AC996D02}"/>
              </a:ext>
            </a:extLst>
          </p:cNvPr>
          <p:cNvSpPr>
            <a:spLocks noGrp="1"/>
          </p:cNvSpPr>
          <p:nvPr>
            <p:ph type="title"/>
          </p:nvPr>
        </p:nvSpPr>
        <p:spPr>
          <a:xfrm>
            <a:off x="563563" y="723900"/>
            <a:ext cx="11064875" cy="723900"/>
          </a:xfrm>
        </p:spPr>
        <p:txBody>
          <a:bodyPr/>
          <a:lstStyle/>
          <a:p>
            <a:r>
              <a:rPr lang="en-GB"/>
              <a:t>JSON and XML parsing</a:t>
            </a:r>
          </a:p>
        </p:txBody>
      </p:sp>
      <p:sp>
        <p:nvSpPr>
          <p:cNvPr id="3" name="Slide Number Placeholder 2">
            <a:extLst>
              <a:ext uri="{FF2B5EF4-FFF2-40B4-BE49-F238E27FC236}">
                <a16:creationId xmlns:a16="http://schemas.microsoft.com/office/drawing/2014/main" id="{0DA1910F-056D-791C-797D-5FC7E3B513C5}"/>
              </a:ext>
            </a:extLst>
          </p:cNvPr>
          <p:cNvSpPr>
            <a:spLocks noGrp="1"/>
          </p:cNvSpPr>
          <p:nvPr>
            <p:ph type="sldNum" sz="quarter" idx="11"/>
          </p:nvPr>
        </p:nvSpPr>
        <p:spPr>
          <a:xfrm>
            <a:off x="563563"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endParaRPr>
          </a:p>
        </p:txBody>
      </p:sp>
      <p:sp>
        <p:nvSpPr>
          <p:cNvPr id="40" name="Content Placeholder 13">
            <a:extLst>
              <a:ext uri="{FF2B5EF4-FFF2-40B4-BE49-F238E27FC236}">
                <a16:creationId xmlns:a16="http://schemas.microsoft.com/office/drawing/2014/main" id="{C7CE800F-2E84-3B44-80D0-45A212C14FDC}"/>
              </a:ext>
            </a:extLst>
          </p:cNvPr>
          <p:cNvSpPr txBox="1">
            <a:spLocks/>
          </p:cNvSpPr>
          <p:nvPr/>
        </p:nvSpPr>
        <p:spPr>
          <a:xfrm>
            <a:off x="563563" y="1447800"/>
            <a:ext cx="11064874" cy="1328569"/>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Kusto Query Language (KQL) offers built-in capabilities for parsing and querying semi-structured data formats like JSON and XML, which are commonly found in logs, telemetry, and API responses. These features allow users to extract meaningful values from complex or nested data without needing to preprocess the data outside of KQL.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JSON is particularly prevalent in modern cloud-native environments (e.g., application logs, Azure diagnostics), while XML may appear in legacy systems or structured logging frameworks.</a:t>
            </a:r>
            <a:endParaRPr kumimoji="0" lang="en-GB" sz="16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endParaRPr>
          </a:p>
        </p:txBody>
      </p:sp>
      <p:sp>
        <p:nvSpPr>
          <p:cNvPr id="41" name="Rectangle: Rounded Corners 45">
            <a:extLst>
              <a:ext uri="{FF2B5EF4-FFF2-40B4-BE49-F238E27FC236}">
                <a16:creationId xmlns:a16="http://schemas.microsoft.com/office/drawing/2014/main" id="{CF87E461-127D-7DE7-7EE1-DDB20B4CF7C6}"/>
              </a:ext>
            </a:extLst>
          </p:cNvPr>
          <p:cNvSpPr/>
          <p:nvPr/>
        </p:nvSpPr>
        <p:spPr>
          <a:xfrm>
            <a:off x="555622" y="3323145"/>
            <a:ext cx="5395916" cy="2710408"/>
          </a:xfrm>
          <a:prstGeom prst="roundRect">
            <a:avLst>
              <a:gd name="adj" fmla="val 5020"/>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091F2C"/>
                </a:solidFill>
                <a:effectLst/>
                <a:uLnTx/>
                <a:uFillTx/>
                <a:latin typeface="Segoe Sans Text" panose="020F0502020204030204"/>
                <a:ea typeface="+mn-ea"/>
                <a:cs typeface="+mn-cs"/>
              </a:rPr>
              <a:t>datatable</a:t>
            </a: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(log: string)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'{"user":"</a:t>
            </a:r>
            <a:r>
              <a:rPr kumimoji="0" lang="en-GB" sz="1400" b="0" i="0" u="none" strike="noStrike" kern="1200" cap="none" spc="0" normalizeH="0" baseline="0" noProof="0" err="1">
                <a:ln>
                  <a:noFill/>
                </a:ln>
                <a:solidFill>
                  <a:srgbClr val="091F2C"/>
                </a:solidFill>
                <a:effectLst/>
                <a:uLnTx/>
                <a:uFillTx/>
                <a:latin typeface="Segoe Sans Text" panose="020F0502020204030204"/>
                <a:ea typeface="+mn-ea"/>
                <a:cs typeface="+mn-cs"/>
              </a:rPr>
              <a:t>alice</a:t>
            </a: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a:t>
            </a:r>
            <a:r>
              <a:rPr kumimoji="0" lang="en-GB" sz="1400" b="0" i="0" u="none" strike="noStrike" kern="1200" cap="none" spc="0" normalizeH="0" baseline="0" noProof="0" err="1">
                <a:ln>
                  <a:noFill/>
                </a:ln>
                <a:solidFill>
                  <a:srgbClr val="091F2C"/>
                </a:solidFill>
                <a:effectLst/>
                <a:uLnTx/>
                <a:uFillTx/>
                <a:latin typeface="Segoe Sans Text" panose="020F0502020204030204"/>
                <a:ea typeface="+mn-ea"/>
                <a:cs typeface="+mn-cs"/>
              </a:rPr>
              <a:t>action":"login","meta</a:t>
            </a: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":{"ip":"192.168.1.1","device":"mobile"}}'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 extend </a:t>
            </a:r>
            <a:r>
              <a:rPr kumimoji="0" lang="en-GB" sz="1400" b="0" i="0" u="none" strike="noStrike" kern="1200" cap="none" spc="0" normalizeH="0" baseline="0" noProof="0" err="1">
                <a:ln>
                  <a:noFill/>
                </a:ln>
                <a:solidFill>
                  <a:srgbClr val="091F2C"/>
                </a:solidFill>
                <a:effectLst/>
                <a:uLnTx/>
                <a:uFillTx/>
                <a:latin typeface="Segoe Sans Text" panose="020F0502020204030204"/>
                <a:ea typeface="+mn-ea"/>
                <a:cs typeface="+mn-cs"/>
              </a:rPr>
              <a:t>log_json</a:t>
            </a: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 = </a:t>
            </a:r>
            <a:r>
              <a:rPr kumimoji="0" lang="en-GB" sz="1400" b="0" i="0" u="none" strike="noStrike" kern="1200" cap="none" spc="0" normalizeH="0" baseline="0" noProof="0" err="1">
                <a:ln>
                  <a:noFill/>
                </a:ln>
                <a:solidFill>
                  <a:srgbClr val="091F2C"/>
                </a:solidFill>
                <a:effectLst/>
                <a:uLnTx/>
                <a:uFillTx/>
                <a:latin typeface="Segoe Sans Text" panose="020F0502020204030204"/>
                <a:ea typeface="+mn-ea"/>
                <a:cs typeface="+mn-cs"/>
              </a:rPr>
              <a:t>parse_json</a:t>
            </a: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(log)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 project user = </a:t>
            </a:r>
            <a:r>
              <a:rPr kumimoji="0" lang="en-GB" sz="1400" b="0" i="0" u="none" strike="noStrike" kern="1200" cap="none" spc="0" normalizeH="0" baseline="0" noProof="0" err="1">
                <a:ln>
                  <a:noFill/>
                </a:ln>
                <a:solidFill>
                  <a:srgbClr val="091F2C"/>
                </a:solidFill>
                <a:effectLst/>
                <a:uLnTx/>
                <a:uFillTx/>
                <a:latin typeface="Segoe Sans Text" panose="020F0502020204030204"/>
                <a:ea typeface="+mn-ea"/>
                <a:cs typeface="+mn-cs"/>
              </a:rPr>
              <a:t>log_json.user</a:t>
            </a: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 </a:t>
            </a:r>
            <a:r>
              <a:rPr kumimoji="0" lang="en-GB" sz="1400" b="0" i="0" u="none" strike="noStrike" kern="1200" cap="none" spc="0" normalizeH="0" baseline="0" noProof="0" err="1">
                <a:ln>
                  <a:noFill/>
                </a:ln>
                <a:solidFill>
                  <a:srgbClr val="091F2C"/>
                </a:solidFill>
                <a:effectLst/>
                <a:uLnTx/>
                <a:uFillTx/>
                <a:latin typeface="Segoe Sans Text" panose="020F0502020204030204"/>
                <a:ea typeface="+mn-ea"/>
                <a:cs typeface="+mn-cs"/>
              </a:rPr>
              <a:t>ip</a:t>
            </a: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 = </a:t>
            </a:r>
            <a:r>
              <a:rPr kumimoji="0" lang="en-GB" sz="1400" b="0" i="0" u="none" strike="noStrike" kern="1200" cap="none" spc="0" normalizeH="0" baseline="0" noProof="0" err="1">
                <a:ln>
                  <a:noFill/>
                </a:ln>
                <a:solidFill>
                  <a:srgbClr val="091F2C"/>
                </a:solidFill>
                <a:effectLst/>
                <a:uLnTx/>
                <a:uFillTx/>
                <a:latin typeface="Segoe Sans Text" panose="020F0502020204030204"/>
                <a:ea typeface="+mn-ea"/>
                <a:cs typeface="+mn-cs"/>
              </a:rPr>
              <a:t>log_json.meta.ip</a:t>
            </a: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 device = </a:t>
            </a:r>
            <a:r>
              <a:rPr kumimoji="0" lang="en-GB" sz="1400" b="0" i="0" u="none" strike="noStrike" kern="1200" cap="none" spc="0" normalizeH="0" baseline="0" noProof="0" err="1">
                <a:ln>
                  <a:noFill/>
                </a:ln>
                <a:solidFill>
                  <a:srgbClr val="091F2C"/>
                </a:solidFill>
                <a:effectLst/>
                <a:uLnTx/>
                <a:uFillTx/>
                <a:latin typeface="Segoe Sans Text" panose="020F0502020204030204"/>
                <a:ea typeface="+mn-ea"/>
                <a:cs typeface="+mn-cs"/>
              </a:rPr>
              <a:t>log_json.meta.device</a:t>
            </a:r>
            <a:endPar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43" name="Rounded Rectangle 17">
            <a:extLst>
              <a:ext uri="{FF2B5EF4-FFF2-40B4-BE49-F238E27FC236}">
                <a16:creationId xmlns:a16="http://schemas.microsoft.com/office/drawing/2014/main" id="{6F126A0B-E18F-FB64-261E-1169B3413C24}"/>
              </a:ext>
            </a:extLst>
          </p:cNvPr>
          <p:cNvSpPr/>
          <p:nvPr/>
        </p:nvSpPr>
        <p:spPr>
          <a:xfrm>
            <a:off x="763588" y="3120549"/>
            <a:ext cx="914442" cy="405189"/>
          </a:xfrm>
          <a:prstGeom prst="roundRect">
            <a:avLst>
              <a:gd name="adj" fmla="val 50000"/>
            </a:avLst>
          </a:prstGeom>
          <a:gradFill>
            <a:gsLst>
              <a:gs pos="0">
                <a:srgbClr val="F65567"/>
              </a:gs>
              <a:gs pos="31000">
                <a:srgbClr val="AC35AF"/>
              </a:gs>
              <a:gs pos="67000">
                <a:srgbClr val="0A6BBA"/>
              </a:gs>
              <a:gs pos="100000">
                <a:srgbClr val="31858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72000" tIns="36000" rIns="7200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0" normalizeH="0" baseline="0" noProof="0">
                <a:ln>
                  <a:noFill/>
                </a:ln>
                <a:solidFill>
                  <a:srgbClr val="FFF7F3"/>
                </a:solidFill>
                <a:effectLst/>
                <a:uLnTx/>
                <a:uFillTx/>
                <a:latin typeface="Segoe Sans Display" panose="020F0302020204030204"/>
                <a:ea typeface="+mn-ea"/>
                <a:cs typeface="+mn-cs"/>
              </a:rPr>
              <a:t>JSON</a:t>
            </a:r>
          </a:p>
        </p:txBody>
      </p:sp>
      <p:sp>
        <p:nvSpPr>
          <p:cNvPr id="4" name="Rectangle: Rounded Corners 45">
            <a:extLst>
              <a:ext uri="{FF2B5EF4-FFF2-40B4-BE49-F238E27FC236}">
                <a16:creationId xmlns:a16="http://schemas.microsoft.com/office/drawing/2014/main" id="{607681AC-FE31-3FC8-0F33-77E5B797F8F9}"/>
              </a:ext>
            </a:extLst>
          </p:cNvPr>
          <p:cNvSpPr/>
          <p:nvPr/>
        </p:nvSpPr>
        <p:spPr>
          <a:xfrm>
            <a:off x="6242050" y="3323145"/>
            <a:ext cx="5394328" cy="2710408"/>
          </a:xfrm>
          <a:prstGeom prst="roundRect">
            <a:avLst>
              <a:gd name="adj" fmla="val 5020"/>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Sans Text" panose="020F0502020204030204"/>
                <a:ea typeface="+mn-ea"/>
                <a:cs typeface="+mn-cs"/>
              </a:rPr>
              <a:t>let xml = "&lt;log&gt;&lt;user&gt;bob&lt;/user&gt;&lt;action&gt;logout&lt;/action&gt;&lt;/log&gt;";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Sans Text" panose="020F0502020204030204"/>
                <a:ea typeface="+mn-ea"/>
                <a:cs typeface="+mn-cs"/>
              </a:rPr>
              <a:t>print user = extract("&lt;user&gt;(.*?)&lt;/user&gt;", 1, xml)</a:t>
            </a:r>
            <a:endPar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5" name="Rounded Rectangle 17">
            <a:extLst>
              <a:ext uri="{FF2B5EF4-FFF2-40B4-BE49-F238E27FC236}">
                <a16:creationId xmlns:a16="http://schemas.microsoft.com/office/drawing/2014/main" id="{AD584A97-BF2D-133F-56CF-8B84651CF982}"/>
              </a:ext>
            </a:extLst>
          </p:cNvPr>
          <p:cNvSpPr/>
          <p:nvPr/>
        </p:nvSpPr>
        <p:spPr>
          <a:xfrm>
            <a:off x="6450016" y="3120549"/>
            <a:ext cx="914442" cy="405189"/>
          </a:xfrm>
          <a:prstGeom prst="roundRect">
            <a:avLst>
              <a:gd name="adj" fmla="val 50000"/>
            </a:avLst>
          </a:prstGeom>
          <a:gradFill>
            <a:gsLst>
              <a:gs pos="0">
                <a:srgbClr val="F65567"/>
              </a:gs>
              <a:gs pos="31000">
                <a:srgbClr val="AC35AF"/>
              </a:gs>
              <a:gs pos="67000">
                <a:srgbClr val="0A6BBA"/>
              </a:gs>
              <a:gs pos="100000">
                <a:srgbClr val="31858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72000" tIns="36000" rIns="7200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0" normalizeH="0" baseline="0" noProof="0">
                <a:ln>
                  <a:noFill/>
                </a:ln>
                <a:solidFill>
                  <a:srgbClr val="FFF7F3"/>
                </a:solidFill>
                <a:effectLst/>
                <a:uLnTx/>
                <a:uFillTx/>
                <a:latin typeface="Segoe Sans Display" panose="020F0302020204030204"/>
                <a:ea typeface="+mn-ea"/>
                <a:cs typeface="+mn-cs"/>
              </a:rPr>
              <a:t>XML</a:t>
            </a:r>
          </a:p>
        </p:txBody>
      </p:sp>
    </p:spTree>
    <p:extLst>
      <p:ext uri="{BB962C8B-B14F-4D97-AF65-F5344CB8AC3E}">
        <p14:creationId xmlns:p14="http://schemas.microsoft.com/office/powerpoint/2010/main" val="204756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noGrp="1"/>
          </p:cNvSpPr>
          <p:nvPr>
            <p:ph type="title"/>
          </p:nvPr>
        </p:nvSpPr>
        <p:spPr>
          <a:xfrm>
            <a:off x="563563" y="503238"/>
            <a:ext cx="11064875" cy="443198"/>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lnSpc>
                <a:spcPct val="90000"/>
              </a:lnSpc>
            </a:pPr>
            <a:r>
              <a:rPr lang="en-US" sz="3200">
                <a:solidFill>
                  <a:schemeClr val="tx2"/>
                </a:solidFill>
                <a:ea typeface="+mj-ea"/>
                <a:cs typeface="Segoe Sans Display" pitchFamily="2" charset="0"/>
              </a:rPr>
              <a:t>Data Storage – Column Store</a:t>
            </a:r>
          </a:p>
        </p:txBody>
      </p:sp>
      <p:sp>
        <p:nvSpPr>
          <p:cNvPr id="4" name="Text Placeholder 3">
            <a:extLst>
              <a:ext uri="{FF2B5EF4-FFF2-40B4-BE49-F238E27FC236}">
                <a16:creationId xmlns:a16="http://schemas.microsoft.com/office/drawing/2014/main" id="{ABBD2622-DC35-0C49-470E-5A81C53FAC45}"/>
              </a:ext>
            </a:extLst>
          </p:cNvPr>
          <p:cNvSpPr>
            <a:spLocks noGrp="1"/>
          </p:cNvSpPr>
          <p:nvPr>
            <p:ph type="body" sz="quarter" idx="27"/>
          </p:nvPr>
        </p:nvSpPr>
        <p:spPr>
          <a:xfrm>
            <a:off x="563563" y="1447800"/>
            <a:ext cx="11064875" cy="4732338"/>
          </a:xfrm>
        </p:spPr>
        <p:txBody>
          <a:bodyPr/>
          <a:lstStyle/>
          <a:p>
            <a:r>
              <a:rPr lang="en-US"/>
              <a:t>Sharded columnar store</a:t>
            </a:r>
          </a:p>
          <a:p>
            <a:r>
              <a:rPr lang="en-US"/>
              <a:t>Data is organized in immutable Extents</a:t>
            </a:r>
          </a:p>
          <a:p>
            <a:r>
              <a:rPr lang="en-US"/>
              <a:t> All columns are compressed</a:t>
            </a:r>
          </a:p>
          <a:p>
            <a:r>
              <a:rPr lang="en-US"/>
              <a:t> All columns are indexed</a:t>
            </a:r>
          </a:p>
          <a:p>
            <a:pPr lvl="1"/>
            <a:r>
              <a:rPr lang="en-US"/>
              <a:t>Indexes can be trivial </a:t>
            </a:r>
            <a:br>
              <a:rPr lang="en-US"/>
            </a:br>
            <a:r>
              <a:rPr lang="en-US"/>
              <a:t>(e.g., a date/time index is just min/max values)</a:t>
            </a:r>
          </a:p>
          <a:p>
            <a:pPr lvl="1"/>
            <a:r>
              <a:rPr lang="en-US"/>
              <a:t>Indexes can be very complex </a:t>
            </a:r>
            <a:br>
              <a:rPr lang="en-US"/>
            </a:br>
            <a:r>
              <a:rPr lang="en-US"/>
              <a:t>(e.g., a full substring index for string columns allowing complex and efficient match operations)</a:t>
            </a:r>
          </a:p>
          <a:p>
            <a:endParaRPr lang="en-US"/>
          </a:p>
        </p:txBody>
      </p:sp>
      <p:sp>
        <p:nvSpPr>
          <p:cNvPr id="7" name="Slide Number Placeholder 6">
            <a:extLst>
              <a:ext uri="{FF2B5EF4-FFF2-40B4-BE49-F238E27FC236}">
                <a16:creationId xmlns:a16="http://schemas.microsoft.com/office/drawing/2014/main" id="{5A806F89-0E34-8CC1-C14A-F633400E0693}"/>
              </a:ext>
            </a:extLst>
          </p:cNvPr>
          <p:cNvSpPr>
            <a:spLocks noGrp="1"/>
          </p:cNvSpPr>
          <p:nvPr>
            <p:ph type="sldNum" sz="quarter" idx="29"/>
          </p:nvPr>
        </p:nvSpPr>
        <p:spPr/>
        <p:txBody>
          <a:bodyPr/>
          <a:lstStyle/>
          <a:p>
            <a:fld id="{B1356FBF-028C-F74E-A7B4-9B8ED246DD1B}" type="slidenum">
              <a:rPr lang="en-US" smtClean="0"/>
              <a:pPr/>
              <a:t>4</a:t>
            </a:fld>
            <a:endParaRPr lang="en-US"/>
          </a:p>
        </p:txBody>
      </p:sp>
    </p:spTree>
    <p:extLst>
      <p:ext uri="{BB962C8B-B14F-4D97-AF65-F5344CB8AC3E}">
        <p14:creationId xmlns:p14="http://schemas.microsoft.com/office/powerpoint/2010/main" val="140537780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4B824-DED6-F55D-F3F7-36BF774BD6CA}"/>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6CAF175E-BD24-02AE-0058-F70CD15F4153}"/>
              </a:ext>
            </a:extLst>
          </p:cNvPr>
          <p:cNvSpPr>
            <a:spLocks noGrp="1"/>
          </p:cNvSpPr>
          <p:nvPr>
            <p:ph type="title"/>
          </p:nvPr>
        </p:nvSpPr>
        <p:spPr>
          <a:xfrm>
            <a:off x="563880" y="722293"/>
            <a:ext cx="11064240" cy="724535"/>
          </a:xfrm>
        </p:spPr>
        <p:txBody>
          <a:bodyPr>
            <a:normAutofit/>
          </a:bodyPr>
          <a:lstStyle/>
          <a:p>
            <a:r>
              <a:rPr lang="en-GB"/>
              <a:t>JSON and XML parsing</a:t>
            </a:r>
            <a:endParaRPr lang="en-US"/>
          </a:p>
        </p:txBody>
      </p:sp>
      <p:sp>
        <p:nvSpPr>
          <p:cNvPr id="36" name="TextBox 35">
            <a:extLst>
              <a:ext uri="{FF2B5EF4-FFF2-40B4-BE49-F238E27FC236}">
                <a16:creationId xmlns:a16="http://schemas.microsoft.com/office/drawing/2014/main" id="{774855D9-FE54-7DF6-52BD-8C1F14E92A65}"/>
              </a:ext>
            </a:extLst>
          </p:cNvPr>
          <p:cNvSpPr txBox="1"/>
          <p:nvPr/>
        </p:nvSpPr>
        <p:spPr>
          <a:xfrm>
            <a:off x="555622" y="3438747"/>
            <a:ext cx="312848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91F2C"/>
                </a:solidFill>
                <a:effectLst/>
                <a:uLnTx/>
                <a:uFillTx/>
                <a:latin typeface="Segoe Sans Display Semibold"/>
                <a:ea typeface="+mn-ea"/>
                <a:cs typeface="Segoe Sans Display Semibold"/>
              </a:rPr>
              <a:t>Non-exhaustive example usage:</a:t>
            </a:r>
          </a:p>
        </p:txBody>
      </p:sp>
      <p:sp>
        <p:nvSpPr>
          <p:cNvPr id="50" name="Content Placeholder 13">
            <a:extLst>
              <a:ext uri="{FF2B5EF4-FFF2-40B4-BE49-F238E27FC236}">
                <a16:creationId xmlns:a16="http://schemas.microsoft.com/office/drawing/2014/main" id="{4BA5E64B-606E-163F-4431-962EF010CB9F}"/>
              </a:ext>
            </a:extLst>
          </p:cNvPr>
          <p:cNvSpPr txBox="1">
            <a:spLocks/>
          </p:cNvSpPr>
          <p:nvPr/>
        </p:nvSpPr>
        <p:spPr>
          <a:xfrm>
            <a:off x="563563" y="1458937"/>
            <a:ext cx="11064874" cy="190000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Scans data, matches, and builds sequences based on the predicates.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Matching records are determined according to predicates defined in the operator’s steps. A predicate can depend on the state that is generated by previous steps. The output for the matching record is determined by the input record and assignments defined in the operator's steps.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The underlying state of the scan operator can be thought of as a table with a row for each step. Each step maintains its own state with the latest values of the columns and declared variables from all of the previous steps and the current step. If relevant, it also holds the match ID for the ongoing sequence.</a:t>
            </a:r>
          </a:p>
        </p:txBody>
      </p:sp>
      <p:sp>
        <p:nvSpPr>
          <p:cNvPr id="51" name="Rectangle: Rounded Corners 45">
            <a:extLst>
              <a:ext uri="{FF2B5EF4-FFF2-40B4-BE49-F238E27FC236}">
                <a16:creationId xmlns:a16="http://schemas.microsoft.com/office/drawing/2014/main" id="{FCA0C761-AF33-9D8C-0657-E2A493A0E778}"/>
              </a:ext>
            </a:extLst>
          </p:cNvPr>
          <p:cNvSpPr/>
          <p:nvPr/>
        </p:nvSpPr>
        <p:spPr>
          <a:xfrm>
            <a:off x="563563" y="4068380"/>
            <a:ext cx="2559050" cy="2111758"/>
          </a:xfrm>
          <a:prstGeom prst="roundRect">
            <a:avLst>
              <a:gd name="adj" fmla="val 5020"/>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91F2C"/>
                </a:solidFill>
                <a:effectLst/>
                <a:uLnTx/>
                <a:uFillTx/>
                <a:latin typeface="Segoe Sans Text" panose="020F0502020204030204"/>
                <a:ea typeface="+mn-ea"/>
                <a:cs typeface="+mn-cs"/>
              </a:rPr>
              <a:t>Calculate the cumulative sum for an input column. The result of this example is equivalent to using </a:t>
            </a:r>
            <a:r>
              <a:rPr kumimoji="0" lang="en-GB" sz="1200" b="0" i="0" u="none" strike="noStrike" kern="1200" cap="none" spc="0" normalizeH="0" baseline="0" noProof="0" err="1">
                <a:ln>
                  <a:noFill/>
                </a:ln>
                <a:solidFill>
                  <a:srgbClr val="091F2C"/>
                </a:solidFill>
                <a:effectLst/>
                <a:uLnTx/>
                <a:uFillTx/>
                <a:latin typeface="Segoe Sans Text" panose="020F0502020204030204"/>
                <a:ea typeface="+mn-ea"/>
                <a:cs typeface="+mn-cs"/>
              </a:rPr>
              <a:t>row_cumsum</a:t>
            </a:r>
            <a:r>
              <a:rPr kumimoji="0" lang="en-GB" sz="1200" b="0" i="0" u="none" strike="noStrike" kern="1200" cap="none" spc="0" normalizeH="0" baseline="0" noProof="0">
                <a:ln>
                  <a:noFill/>
                </a:ln>
                <a:solidFill>
                  <a:srgbClr val="091F2C"/>
                </a:solidFill>
                <a:effectLst/>
                <a:uLnTx/>
                <a:uFillTx/>
                <a:latin typeface="Segoe Sans Text" panose="020F0502020204030204"/>
                <a:ea typeface="+mn-ea"/>
                <a:cs typeface="+mn-cs"/>
              </a:rPr>
              <a:t>()</a:t>
            </a:r>
          </a:p>
        </p:txBody>
      </p:sp>
      <p:sp>
        <p:nvSpPr>
          <p:cNvPr id="52" name="Rounded Rectangle 17">
            <a:extLst>
              <a:ext uri="{FF2B5EF4-FFF2-40B4-BE49-F238E27FC236}">
                <a16:creationId xmlns:a16="http://schemas.microsoft.com/office/drawing/2014/main" id="{59BF7ACD-0DB3-B450-BBB5-8903F20F05CB}"/>
              </a:ext>
            </a:extLst>
          </p:cNvPr>
          <p:cNvSpPr/>
          <p:nvPr/>
        </p:nvSpPr>
        <p:spPr>
          <a:xfrm>
            <a:off x="763589" y="3909063"/>
            <a:ext cx="1416050" cy="318630"/>
          </a:xfrm>
          <a:prstGeom prst="roundRect">
            <a:avLst>
              <a:gd name="adj" fmla="val 50000"/>
            </a:avLst>
          </a:prstGeom>
          <a:gradFill>
            <a:gsLst>
              <a:gs pos="0">
                <a:srgbClr val="F65567"/>
              </a:gs>
              <a:gs pos="31000">
                <a:srgbClr val="AC35AF"/>
              </a:gs>
              <a:gs pos="67000">
                <a:srgbClr val="0A6BBA"/>
              </a:gs>
              <a:gs pos="100000">
                <a:srgbClr val="31858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72000" tIns="36000" rIns="7200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a:ln>
                  <a:noFill/>
                </a:ln>
                <a:solidFill>
                  <a:srgbClr val="FFF7F3"/>
                </a:solidFill>
                <a:effectLst/>
                <a:uLnTx/>
                <a:uFillTx/>
                <a:latin typeface="Segoe Sans Display" panose="020F0302020204030204"/>
                <a:ea typeface="+mn-ea"/>
                <a:cs typeface="+mn-cs"/>
              </a:rPr>
              <a:t>Cumulative sum</a:t>
            </a:r>
          </a:p>
        </p:txBody>
      </p:sp>
      <p:sp>
        <p:nvSpPr>
          <p:cNvPr id="53" name="Rectangle: Rounded Corners 45">
            <a:extLst>
              <a:ext uri="{FF2B5EF4-FFF2-40B4-BE49-F238E27FC236}">
                <a16:creationId xmlns:a16="http://schemas.microsoft.com/office/drawing/2014/main" id="{02AAD85E-E2A9-EF4E-AAB1-07DFFCC1100C}"/>
              </a:ext>
            </a:extLst>
          </p:cNvPr>
          <p:cNvSpPr/>
          <p:nvPr/>
        </p:nvSpPr>
        <p:spPr>
          <a:xfrm>
            <a:off x="3413125" y="4068380"/>
            <a:ext cx="2538413" cy="2111758"/>
          </a:xfrm>
          <a:prstGeom prst="roundRect">
            <a:avLst>
              <a:gd name="adj" fmla="val 5020"/>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91F2C"/>
                </a:solidFill>
                <a:effectLst/>
                <a:uLnTx/>
                <a:uFillTx/>
                <a:latin typeface="Segoe Sans Text" panose="020F0502020204030204"/>
                <a:ea typeface="+mn-ea"/>
                <a:cs typeface="+mn-cs"/>
              </a:rPr>
              <a:t>Fill forward a string column. Each empty value is assigned the last seen nonempty value.</a:t>
            </a:r>
          </a:p>
        </p:txBody>
      </p:sp>
      <p:sp>
        <p:nvSpPr>
          <p:cNvPr id="54" name="Rounded Rectangle 17">
            <a:extLst>
              <a:ext uri="{FF2B5EF4-FFF2-40B4-BE49-F238E27FC236}">
                <a16:creationId xmlns:a16="http://schemas.microsoft.com/office/drawing/2014/main" id="{BDC8C379-FEDB-2A3C-0AF7-FB7118056797}"/>
              </a:ext>
            </a:extLst>
          </p:cNvPr>
          <p:cNvSpPr/>
          <p:nvPr/>
        </p:nvSpPr>
        <p:spPr>
          <a:xfrm>
            <a:off x="3611491" y="3909063"/>
            <a:ext cx="1819068" cy="318630"/>
          </a:xfrm>
          <a:prstGeom prst="roundRect">
            <a:avLst>
              <a:gd name="adj" fmla="val 50000"/>
            </a:avLst>
          </a:prstGeom>
          <a:gradFill>
            <a:gsLst>
              <a:gs pos="0">
                <a:srgbClr val="F65567"/>
              </a:gs>
              <a:gs pos="31000">
                <a:srgbClr val="AC35AF"/>
              </a:gs>
              <a:gs pos="67000">
                <a:srgbClr val="0A6BBA"/>
              </a:gs>
              <a:gs pos="100000">
                <a:srgbClr val="31858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72000" tIns="36000" rIns="7200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a:ln>
                  <a:noFill/>
                </a:ln>
                <a:solidFill>
                  <a:srgbClr val="FFF7F3"/>
                </a:solidFill>
                <a:effectLst/>
                <a:uLnTx/>
                <a:uFillTx/>
                <a:latin typeface="Segoe Sans Display" panose="020F0302020204030204"/>
                <a:ea typeface="+mn-ea"/>
                <a:cs typeface="+mn-cs"/>
              </a:rPr>
              <a:t>Fill forward a column</a:t>
            </a:r>
          </a:p>
        </p:txBody>
      </p:sp>
      <p:sp>
        <p:nvSpPr>
          <p:cNvPr id="55" name="Rectangle: Rounded Corners 45">
            <a:extLst>
              <a:ext uri="{FF2B5EF4-FFF2-40B4-BE49-F238E27FC236}">
                <a16:creationId xmlns:a16="http://schemas.microsoft.com/office/drawing/2014/main" id="{9F1977B5-90B6-9F24-74BA-4634B5480ED0}"/>
              </a:ext>
            </a:extLst>
          </p:cNvPr>
          <p:cNvSpPr/>
          <p:nvPr/>
        </p:nvSpPr>
        <p:spPr>
          <a:xfrm>
            <a:off x="6242050" y="4068380"/>
            <a:ext cx="2535238" cy="2111758"/>
          </a:xfrm>
          <a:prstGeom prst="roundRect">
            <a:avLst>
              <a:gd name="adj" fmla="val 5020"/>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91F2C"/>
                </a:solidFill>
                <a:effectLst/>
                <a:uLnTx/>
                <a:uFillTx/>
                <a:latin typeface="Segoe Sans Text" panose="020F0502020204030204"/>
                <a:ea typeface="+mn-ea"/>
                <a:cs typeface="+mn-cs"/>
              </a:rPr>
              <a:t>Divide the input into sessions: a session ends 30 minutes after the first event of the session, after which a new session starts. Note the use of </a:t>
            </a:r>
            <a:r>
              <a:rPr kumimoji="0" lang="en-GB" sz="1200" b="0" i="0" u="none" strike="noStrike" kern="1200" cap="none" spc="0" normalizeH="0" baseline="0" noProof="0" err="1">
                <a:ln>
                  <a:noFill/>
                </a:ln>
                <a:solidFill>
                  <a:srgbClr val="091F2C"/>
                </a:solidFill>
                <a:effectLst/>
                <a:uLnTx/>
                <a:uFillTx/>
                <a:latin typeface="Segoe Sans Text" panose="020F0502020204030204"/>
                <a:ea typeface="+mn-ea"/>
                <a:cs typeface="+mn-cs"/>
              </a:rPr>
              <a:t>with_match_id</a:t>
            </a:r>
            <a:r>
              <a:rPr kumimoji="0" lang="en-GB" sz="1200" b="0" i="0" u="none" strike="noStrike" kern="1200" cap="none" spc="0" normalizeH="0" baseline="0" noProof="0">
                <a:ln>
                  <a:noFill/>
                </a:ln>
                <a:solidFill>
                  <a:srgbClr val="091F2C"/>
                </a:solidFill>
                <a:effectLst/>
                <a:uLnTx/>
                <a:uFillTx/>
                <a:latin typeface="Segoe Sans Text" panose="020F0502020204030204"/>
                <a:ea typeface="+mn-ea"/>
                <a:cs typeface="+mn-cs"/>
              </a:rPr>
              <a:t> flag, which assigns a unique value for each distinct match (session) of scan.</a:t>
            </a:r>
          </a:p>
        </p:txBody>
      </p:sp>
      <p:sp>
        <p:nvSpPr>
          <p:cNvPr id="56" name="Rounded Rectangle 17">
            <a:extLst>
              <a:ext uri="{FF2B5EF4-FFF2-40B4-BE49-F238E27FC236}">
                <a16:creationId xmlns:a16="http://schemas.microsoft.com/office/drawing/2014/main" id="{78EA6F20-B825-F72F-2A96-63DBE55FBC31}"/>
              </a:ext>
            </a:extLst>
          </p:cNvPr>
          <p:cNvSpPr/>
          <p:nvPr/>
        </p:nvSpPr>
        <p:spPr>
          <a:xfrm>
            <a:off x="6452413" y="3909063"/>
            <a:ext cx="1503892" cy="318630"/>
          </a:xfrm>
          <a:prstGeom prst="roundRect">
            <a:avLst>
              <a:gd name="adj" fmla="val 50000"/>
            </a:avLst>
          </a:prstGeom>
          <a:gradFill>
            <a:gsLst>
              <a:gs pos="0">
                <a:srgbClr val="F65567"/>
              </a:gs>
              <a:gs pos="31000">
                <a:srgbClr val="AC35AF"/>
              </a:gs>
              <a:gs pos="67000">
                <a:srgbClr val="0A6BBA"/>
              </a:gs>
              <a:gs pos="100000">
                <a:srgbClr val="31858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72000" tIns="36000" rIns="7200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a:ln>
                  <a:noFill/>
                </a:ln>
                <a:solidFill>
                  <a:srgbClr val="FFF7F3"/>
                </a:solidFill>
                <a:effectLst/>
                <a:uLnTx/>
                <a:uFillTx/>
                <a:latin typeface="Segoe Sans Display" panose="020F0302020204030204"/>
                <a:ea typeface="+mn-ea"/>
                <a:cs typeface="+mn-cs"/>
              </a:rPr>
              <a:t>Sessions tagging</a:t>
            </a:r>
          </a:p>
        </p:txBody>
      </p:sp>
      <p:sp>
        <p:nvSpPr>
          <p:cNvPr id="57" name="Rectangle: Rounded Corners 45">
            <a:extLst>
              <a:ext uri="{FF2B5EF4-FFF2-40B4-BE49-F238E27FC236}">
                <a16:creationId xmlns:a16="http://schemas.microsoft.com/office/drawing/2014/main" id="{7129AE64-6858-0D9E-F83E-021BC2C430D4}"/>
              </a:ext>
            </a:extLst>
          </p:cNvPr>
          <p:cNvSpPr/>
          <p:nvPr/>
        </p:nvSpPr>
        <p:spPr>
          <a:xfrm>
            <a:off x="9070975" y="4068380"/>
            <a:ext cx="2560443" cy="2111758"/>
          </a:xfrm>
          <a:prstGeom prst="roundRect">
            <a:avLst>
              <a:gd name="adj" fmla="val 5020"/>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91F2C"/>
                </a:solidFill>
                <a:effectLst/>
                <a:uLnTx/>
                <a:uFillTx/>
                <a:latin typeface="Segoe Sans Text" panose="020F0502020204030204"/>
                <a:ea typeface="+mn-ea"/>
                <a:cs typeface="+mn-cs"/>
              </a:rPr>
              <a:t>Calculate a funnel completion of the sequence Hail -&gt; Tornado -&gt; Thunderstorm Wind by State with custom thresholds on the times between the events (Tornado within 1h and Thunderstorm Wind within 2h). </a:t>
            </a:r>
          </a:p>
        </p:txBody>
      </p:sp>
      <p:sp>
        <p:nvSpPr>
          <p:cNvPr id="58" name="Rounded Rectangle 17">
            <a:extLst>
              <a:ext uri="{FF2B5EF4-FFF2-40B4-BE49-F238E27FC236}">
                <a16:creationId xmlns:a16="http://schemas.microsoft.com/office/drawing/2014/main" id="{E8C5CE64-FCD3-2B78-A2A8-003755C4ABD4}"/>
              </a:ext>
            </a:extLst>
          </p:cNvPr>
          <p:cNvSpPr/>
          <p:nvPr/>
        </p:nvSpPr>
        <p:spPr>
          <a:xfrm>
            <a:off x="9272394" y="3909063"/>
            <a:ext cx="1390844" cy="318630"/>
          </a:xfrm>
          <a:prstGeom prst="roundRect">
            <a:avLst>
              <a:gd name="adj" fmla="val 50000"/>
            </a:avLst>
          </a:prstGeom>
          <a:gradFill>
            <a:gsLst>
              <a:gs pos="0">
                <a:srgbClr val="F65567"/>
              </a:gs>
              <a:gs pos="31000">
                <a:srgbClr val="AC35AF"/>
              </a:gs>
              <a:gs pos="67000">
                <a:srgbClr val="0A6BBA"/>
              </a:gs>
              <a:gs pos="100000">
                <a:srgbClr val="31858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72000" tIns="36000" rIns="7200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a:ln>
                  <a:noFill/>
                </a:ln>
                <a:solidFill>
                  <a:srgbClr val="FFF7F3"/>
                </a:solidFill>
                <a:effectLst/>
                <a:uLnTx/>
                <a:uFillTx/>
                <a:latin typeface="Segoe Sans Display" panose="020F0302020204030204"/>
                <a:ea typeface="+mn-ea"/>
                <a:cs typeface="+mn-cs"/>
              </a:rPr>
              <a:t>Custom funnel</a:t>
            </a:r>
          </a:p>
        </p:txBody>
      </p:sp>
      <p:sp>
        <p:nvSpPr>
          <p:cNvPr id="3" name="Slide Number Placeholder 2">
            <a:extLst>
              <a:ext uri="{FF2B5EF4-FFF2-40B4-BE49-F238E27FC236}">
                <a16:creationId xmlns:a16="http://schemas.microsoft.com/office/drawing/2014/main" id="{D42A0C5D-B6E6-275A-D96C-F223E0AD3BD2}"/>
              </a:ext>
            </a:extLst>
          </p:cNvPr>
          <p:cNvSpPr>
            <a:spLocks noGrp="1"/>
          </p:cNvSpPr>
          <p:nvPr>
            <p:ph type="sldNum" sz="quarter" idx="11"/>
          </p:nvPr>
        </p:nvSpPr>
        <p:spPr/>
        <p:txBody>
          <a:bodyPr/>
          <a:lstStyle/>
          <a:p>
            <a:fld id="{B1356FBF-028C-F74E-A7B4-9B8ED246DD1B}" type="slidenum">
              <a:rPr lang="en-US" smtClean="0"/>
              <a:pPr/>
              <a:t>40</a:t>
            </a:fld>
            <a:endParaRPr lang="en-US"/>
          </a:p>
        </p:txBody>
      </p:sp>
    </p:spTree>
    <p:extLst>
      <p:ext uri="{BB962C8B-B14F-4D97-AF65-F5344CB8AC3E}">
        <p14:creationId xmlns:p14="http://schemas.microsoft.com/office/powerpoint/2010/main" val="436121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4D2BA-B94E-45BA-ACCB-DEF470235664}"/>
              </a:ext>
            </a:extLst>
          </p:cNvPr>
          <p:cNvSpPr>
            <a:spLocks noGrp="1"/>
          </p:cNvSpPr>
          <p:nvPr>
            <p:ph type="title"/>
          </p:nvPr>
        </p:nvSpPr>
        <p:spPr>
          <a:xfrm>
            <a:off x="563880" y="503396"/>
            <a:ext cx="11064240" cy="724535"/>
          </a:xfrm>
        </p:spPr>
        <p:txBody>
          <a:bodyPr/>
          <a:lstStyle/>
          <a:p>
            <a:r>
              <a:rPr lang="en-US"/>
              <a:t>Time series creation</a:t>
            </a:r>
          </a:p>
        </p:txBody>
      </p:sp>
      <p:sp>
        <p:nvSpPr>
          <p:cNvPr id="3" name="Content Placeholder 2">
            <a:extLst>
              <a:ext uri="{FF2B5EF4-FFF2-40B4-BE49-F238E27FC236}">
                <a16:creationId xmlns:a16="http://schemas.microsoft.com/office/drawing/2014/main" id="{02BBE218-C58D-4C53-8983-780CD30633E0}"/>
              </a:ext>
            </a:extLst>
          </p:cNvPr>
          <p:cNvSpPr txBox="1">
            <a:spLocks/>
          </p:cNvSpPr>
          <p:nvPr/>
        </p:nvSpPr>
        <p:spPr>
          <a:xfrm>
            <a:off x="563563" y="1447800"/>
            <a:ext cx="11064873" cy="1941173"/>
          </a:xfrm>
          <a:prstGeom prst="rect">
            <a:avLst/>
          </a:prstGeom>
        </p:spPr>
        <p:txBody>
          <a:bodyPr vert="horz" wrap="square" lIns="90000" tIns="46800" rIns="90000" bIns="4680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000" marR="0" lvl="0" indent="-342900" algn="l" defTabSz="914367" rtl="0" eaLnBrk="1" fontAlgn="auto" latinLnBrk="0" hangingPunct="1">
              <a:lnSpc>
                <a:spcPct val="100000"/>
              </a:lnSpc>
              <a:spcBef>
                <a:spcPts val="0"/>
              </a:spcBef>
              <a:spcAft>
                <a:spcPts val="1200"/>
              </a:spcAft>
              <a:buClrTx/>
              <a:buSzPct val="90000"/>
              <a:buFont typeface="System Font Regular"/>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Create a large set of regular time series simply and intuitively using the </a:t>
            </a:r>
            <a:r>
              <a:rPr kumimoji="0" lang="en-US" sz="2000" b="0" i="0" u="none" strike="noStrike" kern="1200" cap="none" spc="-49" normalizeH="0" baseline="0" noProof="0">
                <a:ln>
                  <a:noFill/>
                </a:ln>
                <a:solidFill>
                  <a:srgbClr val="000000"/>
                </a:solidFill>
                <a:effectLst/>
                <a:highlight>
                  <a:srgbClr val="C0C0C0"/>
                </a:highlight>
                <a:uLnTx/>
                <a:uFillTx/>
                <a:latin typeface="Consolas" panose="020B0609020204030204" pitchFamily="49" charset="0"/>
                <a:ea typeface="+mn-ea"/>
                <a:cs typeface="+mn-cs"/>
              </a:rPr>
              <a:t>make-series</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 operator, and fill-in missing values as needed. </a:t>
            </a:r>
          </a:p>
          <a:p>
            <a:pPr marL="342000" marR="0" lvl="0" indent="-342900" algn="l" defTabSz="914367" rtl="0" eaLnBrk="1" fontAlgn="auto" latinLnBrk="0" hangingPunct="1">
              <a:lnSpc>
                <a:spcPct val="100000"/>
              </a:lnSpc>
              <a:spcBef>
                <a:spcPts val="0"/>
              </a:spcBef>
              <a:spcAft>
                <a:spcPts val="1200"/>
              </a:spcAft>
              <a:buClrTx/>
              <a:buSzPct val="90000"/>
              <a:buFont typeface="System Font Regular"/>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The first step in time series analysis is to partition and transform the original telemetry table to a set of time series. </a:t>
            </a:r>
          </a:p>
          <a:p>
            <a:pPr marL="342000" marR="0" lvl="0" indent="-342900" algn="l" defTabSz="914367" rtl="0" eaLnBrk="1" fontAlgn="auto" latinLnBrk="0" hangingPunct="1">
              <a:lnSpc>
                <a:spcPct val="100000"/>
              </a:lnSpc>
              <a:spcBef>
                <a:spcPts val="0"/>
              </a:spcBef>
              <a:spcAft>
                <a:spcPts val="1200"/>
              </a:spcAft>
              <a:buClrTx/>
              <a:buSzPct val="90000"/>
              <a:buFont typeface="System Font Regular"/>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The </a:t>
            </a:r>
            <a:r>
              <a:rPr kumimoji="0" lang="en-US" sz="2000" b="0" i="0" u="none" strike="noStrike" kern="1200" cap="none" spc="-49" normalizeH="0" baseline="0" noProof="0">
                <a:ln>
                  <a:noFill/>
                </a:ln>
                <a:solidFill>
                  <a:srgbClr val="000000"/>
                </a:solidFill>
                <a:effectLst/>
                <a:highlight>
                  <a:srgbClr val="FFFF00"/>
                </a:highlight>
                <a:uLnTx/>
                <a:uFillTx/>
                <a:latin typeface="Segoe Sans Text" panose="020F0502020204030204"/>
                <a:ea typeface="+mn-ea"/>
                <a:cs typeface="+mn-cs"/>
              </a:rPr>
              <a:t>table usually contains a timestamp column</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 contextual dimensions, and optional metrics. </a:t>
            </a:r>
          </a:p>
        </p:txBody>
      </p:sp>
      <p:sp>
        <p:nvSpPr>
          <p:cNvPr id="5" name="TextBox 4">
            <a:extLst>
              <a:ext uri="{FF2B5EF4-FFF2-40B4-BE49-F238E27FC236}">
                <a16:creationId xmlns:a16="http://schemas.microsoft.com/office/drawing/2014/main" id="{B291E275-9162-4583-A45F-B91EB860134B}"/>
              </a:ext>
            </a:extLst>
          </p:cNvPr>
          <p:cNvSpPr txBox="1"/>
          <p:nvPr/>
        </p:nvSpPr>
        <p:spPr>
          <a:xfrm>
            <a:off x="563563" y="4473172"/>
            <a:ext cx="11064875" cy="369332"/>
          </a:xfrm>
          <a:prstGeom prst="rect">
            <a:avLst/>
          </a:prstGeom>
          <a:solidFill>
            <a:srgbClr val="FFFFFF">
              <a:lumMod val="85000"/>
            </a:srgbClr>
          </a:solid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b="1" i="0" u="none" strike="noStrike" kern="0" cap="none" spc="0" normalizeH="0" baseline="0">
                <a:ln>
                  <a:noFill/>
                </a:ln>
                <a:solidFill>
                  <a:srgbClr val="000000"/>
                </a:soli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a:ea typeface="+mn-ea"/>
                <a:cs typeface="+mn-cs"/>
              </a:rPr>
              <a:t>Kusto</a:t>
            </a:r>
          </a:p>
        </p:txBody>
      </p:sp>
      <p:sp>
        <p:nvSpPr>
          <p:cNvPr id="6" name="TextBox 5">
            <a:extLst>
              <a:ext uri="{FF2B5EF4-FFF2-40B4-BE49-F238E27FC236}">
                <a16:creationId xmlns:a16="http://schemas.microsoft.com/office/drawing/2014/main" id="{3367B42F-D59B-4DCF-96BC-B07B322D2E8F}"/>
              </a:ext>
            </a:extLst>
          </p:cNvPr>
          <p:cNvSpPr txBox="1"/>
          <p:nvPr/>
        </p:nvSpPr>
        <p:spPr>
          <a:xfrm>
            <a:off x="1056142" y="4846468"/>
            <a:ext cx="10572294" cy="369332"/>
          </a:xfrm>
          <a:prstGeom prst="rect">
            <a:avLst/>
          </a:prstGeom>
          <a:solidFill>
            <a:srgbClr val="FFFFFF">
              <a:lumMod val="95000"/>
            </a:srgbClr>
          </a:solid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kern="0" cap="none" spc="0" normalizeH="0" baseline="0">
                <a:ln>
                  <a:noFill/>
                </a:ln>
                <a:solidFill>
                  <a:srgbClr val="7030A0"/>
                </a:solidFill>
                <a:effectLst/>
                <a:uLnTx/>
                <a:uFillTx/>
                <a:latin typeface="Consolas" panose="020B0609020204030204"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demo_make_series1 </a:t>
            </a:r>
            <a:r>
              <a:rPr kumimoji="0" lang="en-US" sz="1800" b="0" i="0" u="none" strike="noStrike" kern="0" cap="none" spc="0" normalizeH="0" baseline="0" noProof="0">
                <a:ln>
                  <a:noFill/>
                </a:ln>
                <a:solidFill>
                  <a:srgbClr val="091F2C"/>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take</a:t>
            </a:r>
            <a:r>
              <a:rPr kumimoji="0" lang="en-US" sz="1800" b="0" i="0" u="none" strike="noStrike" kern="0" cap="none" spc="0" normalizeH="0" baseline="0" noProof="0">
                <a:ln>
                  <a:noFill/>
                </a:ln>
                <a:solidFill>
                  <a:srgbClr val="7030A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10</a:t>
            </a:r>
          </a:p>
        </p:txBody>
      </p:sp>
      <p:sp>
        <p:nvSpPr>
          <p:cNvPr id="7" name="TextBox 6">
            <a:extLst>
              <a:ext uri="{FF2B5EF4-FFF2-40B4-BE49-F238E27FC236}">
                <a16:creationId xmlns:a16="http://schemas.microsoft.com/office/drawing/2014/main" id="{E9D39103-602A-4841-A4FC-BE5D2120F899}"/>
              </a:ext>
            </a:extLst>
          </p:cNvPr>
          <p:cNvSpPr txBox="1"/>
          <p:nvPr/>
        </p:nvSpPr>
        <p:spPr>
          <a:xfrm>
            <a:off x="563564" y="4846468"/>
            <a:ext cx="492578" cy="369332"/>
          </a:xfrm>
          <a:prstGeom prst="rect">
            <a:avLst/>
          </a:prstGeom>
          <a:solidFill>
            <a:srgbClr val="FFFFFF">
              <a:lumMod val="95000"/>
            </a:srgbClr>
          </a:solidFill>
        </p:spPr>
        <p:txBody>
          <a:bodyPr wrap="square">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rgbClr val="5B858B"/>
                </a:solidFill>
                <a:effectLst/>
                <a:uLnTx/>
                <a:uFillTx/>
                <a:latin typeface="Consolas" panose="020B0609020204030204" pitchFamily="49"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1</a:t>
            </a:r>
          </a:p>
        </p:txBody>
      </p:sp>
      <p:sp>
        <p:nvSpPr>
          <p:cNvPr id="10" name="Rounded Rectangle 9">
            <a:hlinkClick r:id="rId2"/>
            <a:extLst>
              <a:ext uri="{FF2B5EF4-FFF2-40B4-BE49-F238E27FC236}">
                <a16:creationId xmlns:a16="http://schemas.microsoft.com/office/drawing/2014/main" id="{CC26E7C0-1716-6828-BC72-6004FF1725F2}"/>
              </a:ext>
            </a:extLst>
          </p:cNvPr>
          <p:cNvSpPr/>
          <p:nvPr/>
        </p:nvSpPr>
        <p:spPr>
          <a:xfrm>
            <a:off x="563563" y="3761751"/>
            <a:ext cx="2629380" cy="376992"/>
          </a:xfrm>
          <a:prstGeom prst="roundRect">
            <a:avLst>
              <a:gd name="adj" fmla="val 50000"/>
            </a:avLst>
          </a:prstGeom>
          <a:gradFill flip="none" rotWithShape="1">
            <a:gsLst>
              <a:gs pos="0">
                <a:srgbClr val="F65567"/>
              </a:gs>
              <a:gs pos="31000">
                <a:srgbClr val="AC35AF"/>
              </a:gs>
              <a:gs pos="67000">
                <a:srgbClr val="0A6BBA"/>
              </a:gs>
              <a:gs pos="100000">
                <a:srgbClr val="318581"/>
              </a:gs>
            </a:gsLst>
            <a:path path="circle">
              <a:fillToRect l="100000" t="100000"/>
            </a:path>
            <a:tileRect r="-100000" b="-100000"/>
          </a:gradFill>
          <a:ln w="47625">
            <a:noFill/>
          </a:ln>
        </p:spPr>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anose="020F0302020204030204"/>
                <a:ea typeface="+mn-ea"/>
                <a:cs typeface="Segoe UI" pitchFamily="34" charset="0"/>
              </a:rPr>
              <a:t>CLICK TO RUN QUERY</a:t>
            </a:r>
          </a:p>
        </p:txBody>
      </p:sp>
      <p:sp>
        <p:nvSpPr>
          <p:cNvPr id="8" name="Slide Number Placeholder 7">
            <a:extLst>
              <a:ext uri="{FF2B5EF4-FFF2-40B4-BE49-F238E27FC236}">
                <a16:creationId xmlns:a16="http://schemas.microsoft.com/office/drawing/2014/main" id="{1C8A2919-470D-1204-73DB-972527542D5A}"/>
              </a:ext>
            </a:extLst>
          </p:cNvPr>
          <p:cNvSpPr>
            <a:spLocks noGrp="1"/>
          </p:cNvSpPr>
          <p:nvPr>
            <p:ph type="sldNum" sz="quarter" idx="11"/>
          </p:nvPr>
        </p:nvSpPr>
        <p:spPr/>
        <p:txBody>
          <a:bodyPr/>
          <a:lstStyle/>
          <a:p>
            <a:fld id="{B1356FBF-028C-F74E-A7B4-9B8ED246DD1B}" type="slidenum">
              <a:rPr lang="en-US" smtClean="0"/>
              <a:pPr/>
              <a:t>41</a:t>
            </a:fld>
            <a:endParaRPr lang="en-US"/>
          </a:p>
        </p:txBody>
      </p:sp>
    </p:spTree>
    <p:extLst>
      <p:ext uri="{BB962C8B-B14F-4D97-AF65-F5344CB8AC3E}">
        <p14:creationId xmlns:p14="http://schemas.microsoft.com/office/powerpoint/2010/main" val="40216435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60EFF-F1E4-E109-6834-1ED6C425FD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9059CA-5D08-1335-75F9-1E659B7577B8}"/>
              </a:ext>
            </a:extLst>
          </p:cNvPr>
          <p:cNvSpPr>
            <a:spLocks noGrp="1"/>
          </p:cNvSpPr>
          <p:nvPr>
            <p:ph type="title"/>
          </p:nvPr>
        </p:nvSpPr>
        <p:spPr>
          <a:xfrm>
            <a:off x="563880" y="503396"/>
            <a:ext cx="11064240" cy="724535"/>
          </a:xfrm>
        </p:spPr>
        <p:txBody>
          <a:bodyPr/>
          <a:lstStyle/>
          <a:p>
            <a:r>
              <a:rPr lang="en-US"/>
              <a:t>Time series creation</a:t>
            </a:r>
          </a:p>
        </p:txBody>
      </p:sp>
      <p:sp>
        <p:nvSpPr>
          <p:cNvPr id="3" name="Content Placeholder 2">
            <a:extLst>
              <a:ext uri="{FF2B5EF4-FFF2-40B4-BE49-F238E27FC236}">
                <a16:creationId xmlns:a16="http://schemas.microsoft.com/office/drawing/2014/main" id="{7957ED2A-9850-EEB0-6CC0-2C0BF7DAADE0}"/>
              </a:ext>
            </a:extLst>
          </p:cNvPr>
          <p:cNvSpPr txBox="1">
            <a:spLocks/>
          </p:cNvSpPr>
          <p:nvPr/>
        </p:nvSpPr>
        <p:spPr>
          <a:xfrm>
            <a:off x="563563" y="1447800"/>
            <a:ext cx="11064239" cy="1941173"/>
          </a:xfrm>
          <a:prstGeom prst="rect">
            <a:avLst/>
          </a:prstGeom>
        </p:spPr>
        <p:txBody>
          <a:bodyPr vert="horz" wrap="square" lIns="90000" tIns="46800" rIns="90000" bIns="4680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000" marR="0" lvl="0" indent="-3429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Create a large set of regular time series simply and intuitively using the </a:t>
            </a:r>
            <a:r>
              <a:rPr kumimoji="0" lang="en-US" sz="2000" b="0" i="0" u="none" strike="noStrike" kern="1200" cap="none" spc="-49" normalizeH="0" baseline="0" noProof="0">
                <a:ln>
                  <a:noFill/>
                </a:ln>
                <a:solidFill>
                  <a:srgbClr val="000000"/>
                </a:solidFill>
                <a:effectLst/>
                <a:highlight>
                  <a:srgbClr val="C0C0C0"/>
                </a:highlight>
                <a:uLnTx/>
                <a:uFillTx/>
                <a:latin typeface="Consolas" panose="020B0609020204030204" pitchFamily="49" charset="0"/>
                <a:ea typeface="+mn-ea"/>
                <a:cs typeface="+mn-cs"/>
              </a:rPr>
              <a:t>make-series</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 operator, and fill-in missing values as needed. </a:t>
            </a:r>
          </a:p>
          <a:p>
            <a:pPr marL="342000" marR="0" lvl="0" indent="-3429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The first step in time series analysis is to partition and transform the original telemetry table to a set of time series. </a:t>
            </a:r>
          </a:p>
          <a:p>
            <a:pPr marL="342000" marR="0" lvl="0" indent="-3429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The </a:t>
            </a:r>
            <a:r>
              <a:rPr kumimoji="0" lang="en-US" sz="2000" b="0" i="0" u="none" strike="noStrike" kern="1200" cap="none" spc="-49" normalizeH="0" baseline="0" noProof="0">
                <a:ln>
                  <a:noFill/>
                </a:ln>
                <a:solidFill>
                  <a:srgbClr val="000000"/>
                </a:solidFill>
                <a:effectLst/>
                <a:highlight>
                  <a:srgbClr val="FFFF00"/>
                </a:highlight>
                <a:uLnTx/>
                <a:uFillTx/>
                <a:latin typeface="Segoe Sans Text" panose="020F0502020204030204"/>
                <a:ea typeface="+mn-ea"/>
                <a:cs typeface="+mn-cs"/>
              </a:rPr>
              <a:t>table usually contains a timestamp column</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 contextual dimensions, and optional metrics. </a:t>
            </a:r>
          </a:p>
        </p:txBody>
      </p:sp>
      <p:sp>
        <p:nvSpPr>
          <p:cNvPr id="5" name="TextBox 4">
            <a:extLst>
              <a:ext uri="{FF2B5EF4-FFF2-40B4-BE49-F238E27FC236}">
                <a16:creationId xmlns:a16="http://schemas.microsoft.com/office/drawing/2014/main" id="{DD0DF4FF-C2D6-4246-E0D7-46CC50B02A76}"/>
              </a:ext>
            </a:extLst>
          </p:cNvPr>
          <p:cNvSpPr txBox="1"/>
          <p:nvPr/>
        </p:nvSpPr>
        <p:spPr>
          <a:xfrm>
            <a:off x="563563" y="3780546"/>
            <a:ext cx="11064240" cy="369332"/>
          </a:xfrm>
          <a:prstGeom prst="rect">
            <a:avLst/>
          </a:prstGeom>
          <a:solidFill>
            <a:srgbClr val="FFFFFF">
              <a:lumMod val="85000"/>
            </a:srgbClr>
          </a:solid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b="1" i="0" u="none" strike="noStrike" kern="0" cap="none" spc="0" normalizeH="0" baseline="0">
                <a:ln>
                  <a:noFill/>
                </a:ln>
                <a:solidFill>
                  <a:srgbClr val="000000"/>
                </a:soli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a:ea typeface="+mn-ea"/>
                <a:cs typeface="+mn-cs"/>
              </a:rPr>
              <a:t>Kusto</a:t>
            </a:r>
          </a:p>
        </p:txBody>
      </p:sp>
      <p:sp>
        <p:nvSpPr>
          <p:cNvPr id="6" name="TextBox 5">
            <a:extLst>
              <a:ext uri="{FF2B5EF4-FFF2-40B4-BE49-F238E27FC236}">
                <a16:creationId xmlns:a16="http://schemas.microsoft.com/office/drawing/2014/main" id="{6275E543-A779-C051-3A53-DC8D29FB70D7}"/>
              </a:ext>
            </a:extLst>
          </p:cNvPr>
          <p:cNvSpPr txBox="1"/>
          <p:nvPr/>
        </p:nvSpPr>
        <p:spPr>
          <a:xfrm>
            <a:off x="1056141" y="4153842"/>
            <a:ext cx="10571661" cy="369332"/>
          </a:xfrm>
          <a:prstGeom prst="rect">
            <a:avLst/>
          </a:prstGeom>
          <a:solidFill>
            <a:srgbClr val="FFFFFF">
              <a:lumMod val="95000"/>
            </a:srgbClr>
          </a:solid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kern="0" cap="none" spc="0" normalizeH="0" baseline="0">
                <a:ln>
                  <a:noFill/>
                </a:ln>
                <a:solidFill>
                  <a:srgbClr val="7030A0"/>
                </a:solidFill>
                <a:effectLst/>
                <a:uLnTx/>
                <a:uFillTx/>
                <a:latin typeface="Consolas" panose="020B0609020204030204"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demo_make_series1 </a:t>
            </a:r>
            <a:r>
              <a:rPr kumimoji="0" lang="en-US" sz="1800" b="0" i="0" u="none" strike="noStrike" kern="0" cap="none" spc="0" normalizeH="0" baseline="0" noProof="0">
                <a:ln>
                  <a:noFill/>
                </a:ln>
                <a:solidFill>
                  <a:srgbClr val="091F2C"/>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take</a:t>
            </a:r>
            <a:r>
              <a:rPr kumimoji="0" lang="en-US" sz="1800" b="0" i="0" u="none" strike="noStrike" kern="0" cap="none" spc="0" normalizeH="0" baseline="0" noProof="0">
                <a:ln>
                  <a:noFill/>
                </a:ln>
                <a:solidFill>
                  <a:srgbClr val="7030A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10</a:t>
            </a:r>
          </a:p>
        </p:txBody>
      </p:sp>
      <p:sp>
        <p:nvSpPr>
          <p:cNvPr id="7" name="TextBox 6">
            <a:extLst>
              <a:ext uri="{FF2B5EF4-FFF2-40B4-BE49-F238E27FC236}">
                <a16:creationId xmlns:a16="http://schemas.microsoft.com/office/drawing/2014/main" id="{3B58F38B-969A-C1CD-34C9-4A2B60966CEB}"/>
              </a:ext>
            </a:extLst>
          </p:cNvPr>
          <p:cNvSpPr txBox="1"/>
          <p:nvPr/>
        </p:nvSpPr>
        <p:spPr>
          <a:xfrm>
            <a:off x="563564" y="4153842"/>
            <a:ext cx="492578" cy="369332"/>
          </a:xfrm>
          <a:prstGeom prst="rect">
            <a:avLst/>
          </a:prstGeom>
          <a:solidFill>
            <a:srgbClr val="FFFFFF">
              <a:lumMod val="95000"/>
            </a:srgbClr>
          </a:solidFill>
        </p:spPr>
        <p:txBody>
          <a:bodyPr wrap="square">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rgbClr val="5B858B"/>
                </a:solidFill>
                <a:effectLst/>
                <a:uLnTx/>
                <a:uFillTx/>
                <a:latin typeface="Consolas" panose="020B0609020204030204" pitchFamily="49"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1</a:t>
            </a:r>
          </a:p>
        </p:txBody>
      </p:sp>
      <p:sp>
        <p:nvSpPr>
          <p:cNvPr id="8" name="Slide Number Placeholder 7">
            <a:extLst>
              <a:ext uri="{FF2B5EF4-FFF2-40B4-BE49-F238E27FC236}">
                <a16:creationId xmlns:a16="http://schemas.microsoft.com/office/drawing/2014/main" id="{05AF3AB2-ACF5-9935-53A5-2C0556F419EC}"/>
              </a:ext>
            </a:extLst>
          </p:cNvPr>
          <p:cNvSpPr>
            <a:spLocks noGrp="1"/>
          </p:cNvSpPr>
          <p:nvPr>
            <p:ph type="sldNum" sz="quarter" idx="11"/>
          </p:nvPr>
        </p:nvSpPr>
        <p:spPr/>
        <p:txBody>
          <a:bodyPr/>
          <a:lstStyle/>
          <a:p>
            <a:fld id="{B1356FBF-028C-F74E-A7B4-9B8ED246DD1B}" type="slidenum">
              <a:rPr lang="en-US" smtClean="0"/>
              <a:pPr/>
              <a:t>42</a:t>
            </a:fld>
            <a:endParaRPr lang="en-US"/>
          </a:p>
        </p:txBody>
      </p:sp>
    </p:spTree>
    <p:extLst>
      <p:ext uri="{BB962C8B-B14F-4D97-AF65-F5344CB8AC3E}">
        <p14:creationId xmlns:p14="http://schemas.microsoft.com/office/powerpoint/2010/main" val="23232384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4D2BA-B94E-45BA-ACCB-DEF470235664}"/>
              </a:ext>
            </a:extLst>
          </p:cNvPr>
          <p:cNvSpPr>
            <a:spLocks noGrp="1"/>
          </p:cNvSpPr>
          <p:nvPr>
            <p:ph type="title"/>
          </p:nvPr>
        </p:nvSpPr>
        <p:spPr>
          <a:xfrm>
            <a:off x="563880" y="503396"/>
            <a:ext cx="11064240" cy="724535"/>
          </a:xfrm>
        </p:spPr>
        <p:txBody>
          <a:bodyPr/>
          <a:lstStyle/>
          <a:p>
            <a:r>
              <a:rPr lang="en-US"/>
              <a:t>Time series creation</a:t>
            </a:r>
          </a:p>
        </p:txBody>
      </p:sp>
      <p:sp>
        <p:nvSpPr>
          <p:cNvPr id="3" name="Content Placeholder 2">
            <a:extLst>
              <a:ext uri="{FF2B5EF4-FFF2-40B4-BE49-F238E27FC236}">
                <a16:creationId xmlns:a16="http://schemas.microsoft.com/office/drawing/2014/main" id="{02BBE218-C58D-4C53-8983-780CD30633E0}"/>
              </a:ext>
            </a:extLst>
          </p:cNvPr>
          <p:cNvSpPr txBox="1">
            <a:spLocks/>
          </p:cNvSpPr>
          <p:nvPr/>
        </p:nvSpPr>
        <p:spPr>
          <a:xfrm>
            <a:off x="563563" y="1453059"/>
            <a:ext cx="11056937" cy="402291"/>
          </a:xfrm>
          <a:prstGeom prst="rect">
            <a:avLst/>
          </a:prstGeom>
        </p:spPr>
        <p:txBody>
          <a:bodyPr vert="horz" wrap="square" lIns="90000" tIns="46800" rIns="90000" bIns="4680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Since there are no metrics, we can only build a set of time series representing the </a:t>
            </a:r>
            <a:r>
              <a:rPr kumimoji="0" lang="en-US" sz="2000" b="1" i="0" u="none" strike="noStrike" kern="1200" cap="none" spc="-49" normalizeH="0" baseline="0" noProof="0">
                <a:ln>
                  <a:noFill/>
                </a:ln>
                <a:solidFill>
                  <a:srgbClr val="000000"/>
                </a:solidFill>
                <a:effectLst/>
                <a:uLnTx/>
                <a:uFillTx/>
                <a:latin typeface="Segoe Sans Text" panose="020F0502020204030204"/>
                <a:ea typeface="+mn-ea"/>
                <a:cs typeface="+mn-cs"/>
              </a:rPr>
              <a:t>traffic count</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 by OS.</a:t>
            </a:r>
          </a:p>
        </p:txBody>
      </p:sp>
      <p:sp>
        <p:nvSpPr>
          <p:cNvPr id="5" name="TextBox 4">
            <a:extLst>
              <a:ext uri="{FF2B5EF4-FFF2-40B4-BE49-F238E27FC236}">
                <a16:creationId xmlns:a16="http://schemas.microsoft.com/office/drawing/2014/main" id="{B291E275-9162-4583-A45F-B91EB860134B}"/>
              </a:ext>
            </a:extLst>
          </p:cNvPr>
          <p:cNvSpPr txBox="1"/>
          <p:nvPr/>
        </p:nvSpPr>
        <p:spPr>
          <a:xfrm>
            <a:off x="563563" y="2248799"/>
            <a:ext cx="11056937" cy="369332"/>
          </a:xfrm>
          <a:prstGeom prst="rect">
            <a:avLst/>
          </a:prstGeom>
          <a:solidFill>
            <a:srgbClr val="FFFFFF">
              <a:lumMod val="85000"/>
            </a:srgbClr>
          </a:solid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b="1" i="0" u="none" strike="noStrike" kern="0" cap="none" spc="0" normalizeH="0" baseline="0">
                <a:ln>
                  <a:noFill/>
                </a:ln>
                <a:solidFill>
                  <a:srgbClr val="000000"/>
                </a:soli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a:ea typeface="+mn-ea"/>
                <a:cs typeface="+mn-cs"/>
              </a:rPr>
              <a:t>Kusto</a:t>
            </a:r>
          </a:p>
        </p:txBody>
      </p:sp>
      <p:sp>
        <p:nvSpPr>
          <p:cNvPr id="6" name="TextBox 5">
            <a:extLst>
              <a:ext uri="{FF2B5EF4-FFF2-40B4-BE49-F238E27FC236}">
                <a16:creationId xmlns:a16="http://schemas.microsoft.com/office/drawing/2014/main" id="{3367B42F-D59B-4DCF-96BC-B07B322D2E8F}"/>
              </a:ext>
            </a:extLst>
          </p:cNvPr>
          <p:cNvSpPr txBox="1"/>
          <p:nvPr/>
        </p:nvSpPr>
        <p:spPr>
          <a:xfrm>
            <a:off x="1056141" y="2619172"/>
            <a:ext cx="10572295" cy="1754326"/>
          </a:xfrm>
          <a:prstGeom prst="rect">
            <a:avLst/>
          </a:prstGeom>
          <a:solidFill>
            <a:srgbClr val="F2F2F2"/>
          </a:solid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kern="0" cap="none" spc="0" normalizeH="0" baseline="0">
                <a:ln>
                  <a:noFill/>
                </a:ln>
                <a:solidFill>
                  <a:schemeClr val="accent3"/>
                </a:solidFill>
                <a:effectLst/>
                <a:uLnTx/>
                <a:uFillTx/>
                <a:latin typeface="Consolas" panose="020B0609020204030204"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let </a:t>
            </a:r>
            <a:r>
              <a:rPr kumimoji="0" lang="en-US" sz="1800" b="0" i="0" u="none" strike="noStrike" kern="0" cap="none" spc="0" normalizeH="0" baseline="0" noProof="0" err="1">
                <a:ln>
                  <a:noFill/>
                </a:ln>
                <a:solidFill>
                  <a:srgbClr val="091F2C"/>
                </a:solidFill>
                <a:effectLst/>
                <a:uLnTx/>
                <a:uFillTx/>
                <a:latin typeface="Consolas" panose="020B0609020204030204" pitchFamily="49" charset="0"/>
                <a:ea typeface="+mn-ea"/>
                <a:cs typeface="+mn-cs"/>
              </a:rPr>
              <a:t>min_t</a:t>
            </a:r>
            <a:r>
              <a:rPr kumimoji="0" lang="en-US" sz="1800" b="0" i="0" u="none" strike="noStrike" kern="0" cap="none" spc="0" normalizeH="0" baseline="0" noProof="0">
                <a:ln>
                  <a:noFill/>
                </a:ln>
                <a:solidFill>
                  <a:srgbClr val="091F2C"/>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 </a:t>
            </a:r>
            <a:r>
              <a:rPr kumimoji="0" lang="en-US" sz="1800" b="0" i="0" u="none" strike="noStrike" kern="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toscalar</a:t>
            </a:r>
            <a:r>
              <a:rPr kumimoji="0" lang="en-US" sz="1800" b="0" i="0" u="none" strike="noStrike" kern="0" cap="none" spc="0" normalizeH="0" baseline="0" noProof="0">
                <a:ln>
                  <a:noFill/>
                </a:ln>
                <a:solidFill>
                  <a:srgbClr val="091F2C"/>
                </a:solidFill>
                <a:effectLst/>
                <a:uLnTx/>
                <a:uFillTx/>
                <a:latin typeface="Consolas" panose="020B0609020204030204" pitchFamily="49" charset="0"/>
                <a:ea typeface="+mn-ea"/>
                <a:cs typeface="+mn-cs"/>
              </a:rPr>
              <a:t>(</a:t>
            </a:r>
            <a:r>
              <a:rPr kumimoji="0" lang="en-US" sz="18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demo_make_series1 </a:t>
            </a:r>
            <a:r>
              <a:rPr kumimoji="0" lang="en-US" sz="1800" b="0" i="0" u="none" strike="noStrike" kern="0" cap="none" spc="0" normalizeH="0" baseline="0" noProof="0">
                <a:ln>
                  <a:noFill/>
                </a:ln>
                <a:solidFill>
                  <a:srgbClr val="091F2C"/>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summarize</a:t>
            </a:r>
            <a:r>
              <a:rPr kumimoji="0" lang="en-US" sz="1800" b="0" i="0" u="none" strike="noStrike" kern="0" cap="none" spc="0" normalizeH="0" baseline="0" noProof="0">
                <a:ln>
                  <a:noFill/>
                </a:ln>
                <a:solidFill>
                  <a:srgbClr val="091F2C"/>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min</a:t>
            </a:r>
            <a:r>
              <a:rPr kumimoji="0" lang="en-US" sz="1800" b="0" i="0" u="none" strike="noStrike" kern="0" cap="none" spc="0" normalizeH="0" baseline="0" noProof="0">
                <a:ln>
                  <a:noFill/>
                </a:ln>
                <a:solidFill>
                  <a:srgbClr val="091F2C"/>
                </a:solidFill>
                <a:effectLst/>
                <a:uLnTx/>
                <a:uFillTx/>
                <a:latin typeface="Consolas" panose="020B0609020204030204" pitchFamily="49" charset="0"/>
                <a:ea typeface="+mn-ea"/>
                <a:cs typeface="+mn-cs"/>
              </a:rPr>
              <a:t>(</a:t>
            </a:r>
            <a:r>
              <a:rPr kumimoji="0" lang="en-US" sz="1800" b="0" i="0" u="none" strike="noStrike" kern="0" cap="none" spc="0" normalizeH="0" baseline="0" noProof="0" err="1">
                <a:ln>
                  <a:noFill/>
                </a:ln>
                <a:solidFill>
                  <a:srgbClr val="8661C5">
                    <a:lumMod val="75000"/>
                  </a:srgbClr>
                </a:solidFill>
                <a:effectLst/>
                <a:uLnTx/>
                <a:uFillTx/>
                <a:latin typeface="Consolas" panose="020B0609020204030204" pitchFamily="49" charset="0"/>
                <a:ea typeface="+mn-ea"/>
                <a:cs typeface="+mn-cs"/>
              </a:rPr>
              <a:t>TimeStamp</a:t>
            </a:r>
            <a:r>
              <a:rPr kumimoji="0" lang="en-US" sz="1800" b="0" i="0" u="none" strike="noStrike" kern="0" cap="none" spc="0" normalizeH="0" baseline="0" noProof="0">
                <a:ln>
                  <a:noFill/>
                </a:ln>
                <a:solidFill>
                  <a:srgbClr val="091F2C"/>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let</a:t>
            </a:r>
            <a:r>
              <a:rPr kumimoji="0" lang="en-US" sz="1800" b="0" i="0" u="none" strike="noStrike" kern="0" cap="none" spc="0" normalizeH="0" baseline="0" noProof="0">
                <a:ln>
                  <a:noFill/>
                </a:ln>
                <a:solidFill>
                  <a:srgbClr val="091F2C"/>
                </a:solidFill>
                <a:effectLst/>
                <a:uLnTx/>
                <a:uFillTx/>
                <a:latin typeface="Consolas" panose="020B0609020204030204" pitchFamily="49" charset="0"/>
                <a:ea typeface="+mn-ea"/>
                <a:cs typeface="+mn-cs"/>
              </a:rPr>
              <a:t> </a:t>
            </a:r>
            <a:r>
              <a:rPr kumimoji="0" lang="en-US" sz="1800" b="0" i="0" u="none" strike="noStrike" kern="0" cap="none" spc="0" normalizeH="0" baseline="0" noProof="0" err="1">
                <a:ln>
                  <a:noFill/>
                </a:ln>
                <a:solidFill>
                  <a:srgbClr val="091F2C"/>
                </a:solidFill>
                <a:effectLst/>
                <a:uLnTx/>
                <a:uFillTx/>
                <a:latin typeface="Consolas" panose="020B0609020204030204" pitchFamily="49" charset="0"/>
                <a:ea typeface="+mn-ea"/>
                <a:cs typeface="+mn-cs"/>
              </a:rPr>
              <a:t>max_t</a:t>
            </a:r>
            <a:r>
              <a:rPr kumimoji="0" lang="en-US" sz="1800" b="0" i="0" u="none" strike="noStrike" kern="0" cap="none" spc="0" normalizeH="0" baseline="0" noProof="0">
                <a:ln>
                  <a:noFill/>
                </a:ln>
                <a:solidFill>
                  <a:srgbClr val="091F2C"/>
                </a:solidFill>
                <a:effectLst/>
                <a:uLnTx/>
                <a:uFillTx/>
                <a:latin typeface="Consolas" panose="020B0609020204030204" pitchFamily="49" charset="0"/>
                <a:ea typeface="+mn-ea"/>
                <a:cs typeface="+mn-cs"/>
              </a:rPr>
              <a:t> = </a:t>
            </a:r>
            <a:r>
              <a:rPr kumimoji="0" lang="en-US" sz="1800" b="0" i="0" u="none" strike="noStrike" kern="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toscalar</a:t>
            </a:r>
            <a:r>
              <a:rPr kumimoji="0" lang="en-US" sz="1800" b="0" i="0" u="none" strike="noStrike" kern="0" cap="none" spc="0" normalizeH="0" baseline="0" noProof="0">
                <a:ln>
                  <a:noFill/>
                </a:ln>
                <a:solidFill>
                  <a:srgbClr val="091F2C"/>
                </a:solidFill>
                <a:effectLst/>
                <a:uLnTx/>
                <a:uFillTx/>
                <a:latin typeface="Consolas" panose="020B0609020204030204" pitchFamily="49" charset="0"/>
                <a:ea typeface="+mn-ea"/>
                <a:cs typeface="+mn-cs"/>
              </a:rPr>
              <a:t>(</a:t>
            </a:r>
            <a:r>
              <a:rPr kumimoji="0" lang="en-US" sz="18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demo_make_series1 </a:t>
            </a:r>
            <a:r>
              <a:rPr kumimoji="0" lang="en-US" sz="1800" b="0" i="0" u="none" strike="noStrike" kern="0" cap="none" spc="0" normalizeH="0" baseline="0" noProof="0">
                <a:ln>
                  <a:noFill/>
                </a:ln>
                <a:solidFill>
                  <a:srgbClr val="091F2C"/>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summarize</a:t>
            </a:r>
            <a:r>
              <a:rPr kumimoji="0" lang="en-US" sz="1800" b="0" i="0" u="none" strike="noStrike" kern="0" cap="none" spc="0" normalizeH="0" baseline="0" noProof="0">
                <a:ln>
                  <a:noFill/>
                </a:ln>
                <a:solidFill>
                  <a:srgbClr val="091F2C"/>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max</a:t>
            </a:r>
            <a:r>
              <a:rPr kumimoji="0" lang="en-US" sz="1800" b="0" i="0" u="none" strike="noStrike" kern="0" cap="none" spc="0" normalizeH="0" baseline="0" noProof="0">
                <a:ln>
                  <a:noFill/>
                </a:ln>
                <a:solidFill>
                  <a:srgbClr val="091F2C"/>
                </a:solidFill>
                <a:effectLst/>
                <a:uLnTx/>
                <a:uFillTx/>
                <a:latin typeface="Consolas" panose="020B0609020204030204" pitchFamily="49" charset="0"/>
                <a:ea typeface="+mn-ea"/>
                <a:cs typeface="+mn-cs"/>
              </a:rPr>
              <a:t>(</a:t>
            </a:r>
            <a:r>
              <a:rPr kumimoji="0" lang="en-US" sz="1800" b="0" i="0" u="none" strike="noStrike" kern="0" cap="none" spc="0" normalizeH="0" baseline="0" noProof="0" err="1">
                <a:ln>
                  <a:noFill/>
                </a:ln>
                <a:solidFill>
                  <a:srgbClr val="8661C5">
                    <a:lumMod val="75000"/>
                  </a:srgbClr>
                </a:solidFill>
                <a:effectLst/>
                <a:uLnTx/>
                <a:uFillTx/>
                <a:latin typeface="Consolas" panose="020B0609020204030204" pitchFamily="49" charset="0"/>
                <a:ea typeface="+mn-ea"/>
                <a:cs typeface="+mn-cs"/>
              </a:rPr>
              <a:t>TimeStamp</a:t>
            </a:r>
            <a:r>
              <a:rPr kumimoji="0" lang="en-US" sz="1800" b="0" i="0" u="none" strike="noStrike" kern="0" cap="none" spc="0" normalizeH="0" baseline="0" noProof="0">
                <a:ln>
                  <a:noFill/>
                </a:ln>
                <a:solidFill>
                  <a:srgbClr val="091F2C"/>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demo_make_series1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make-series</a:t>
            </a:r>
            <a:r>
              <a:rPr kumimoji="0" lang="en-US" sz="1800" b="0" i="0" u="none" strike="noStrike" kern="0" cap="none" spc="0" normalizeH="0" baseline="0" noProof="0">
                <a:ln>
                  <a:noFill/>
                </a:ln>
                <a:solidFill>
                  <a:srgbClr val="091F2C"/>
                </a:solidFill>
                <a:effectLst/>
                <a:uLnTx/>
                <a:uFillTx/>
                <a:latin typeface="Consolas" panose="020B0609020204030204" pitchFamily="49" charset="0"/>
                <a:ea typeface="+mn-ea"/>
                <a:cs typeface="+mn-cs"/>
              </a:rPr>
              <a:t> num=</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count</a:t>
            </a:r>
            <a:r>
              <a:rPr kumimoji="0" lang="en-US" sz="1800" b="0" i="0" u="none" strike="noStrike" kern="0" cap="none" spc="0" normalizeH="0" baseline="0" noProof="0">
                <a:ln>
                  <a:noFill/>
                </a:ln>
                <a:solidFill>
                  <a:srgbClr val="091F2C"/>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default</a:t>
            </a:r>
            <a:r>
              <a:rPr kumimoji="0" lang="en-US" sz="1800" b="0" i="0" u="none" strike="noStrike" kern="0" cap="none" spc="0" normalizeH="0" baseline="0" noProof="0">
                <a:ln>
                  <a:noFill/>
                </a:ln>
                <a:solidFill>
                  <a:srgbClr val="091F2C"/>
                </a:solidFill>
                <a:effectLst/>
                <a:uLnTx/>
                <a:uFillTx/>
                <a:latin typeface="Consolas" panose="020B0609020204030204" pitchFamily="49" charset="0"/>
                <a:ea typeface="+mn-ea"/>
                <a:cs typeface="+mn-cs"/>
              </a:rPr>
              <a:t>=</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0</a:t>
            </a:r>
            <a:r>
              <a:rPr kumimoji="0" lang="en-US" sz="1800" b="0" i="0" u="none" strike="noStrike" kern="0" cap="none" spc="0" normalizeH="0" baseline="0" noProof="0">
                <a:ln>
                  <a:noFill/>
                </a:ln>
                <a:solidFill>
                  <a:srgbClr val="091F2C"/>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on</a:t>
            </a:r>
            <a:r>
              <a:rPr kumimoji="0" lang="en-US" sz="1800" b="0" i="0" u="none" strike="noStrike" kern="0" cap="none" spc="0" normalizeH="0" baseline="0" noProof="0">
                <a:ln>
                  <a:noFill/>
                </a:ln>
                <a:solidFill>
                  <a:srgbClr val="091F2C"/>
                </a:solidFill>
                <a:effectLst/>
                <a:uLnTx/>
                <a:uFillTx/>
                <a:latin typeface="Consolas" panose="020B0609020204030204" pitchFamily="49" charset="0"/>
                <a:ea typeface="+mn-ea"/>
                <a:cs typeface="+mn-cs"/>
              </a:rPr>
              <a:t> </a:t>
            </a:r>
            <a:r>
              <a:rPr kumimoji="0" lang="en-US" sz="1800" b="0" i="0" u="none" strike="noStrike" kern="0" cap="none" spc="0" normalizeH="0" baseline="0" noProof="0" err="1">
                <a:ln>
                  <a:noFill/>
                </a:ln>
                <a:solidFill>
                  <a:srgbClr val="8661C5">
                    <a:lumMod val="75000"/>
                  </a:srgbClr>
                </a:solidFill>
                <a:effectLst/>
                <a:uLnTx/>
                <a:uFillTx/>
                <a:latin typeface="Consolas" panose="020B0609020204030204" pitchFamily="49" charset="0"/>
                <a:ea typeface="+mn-ea"/>
                <a:cs typeface="+mn-cs"/>
              </a:rPr>
              <a:t>TimeStamp</a:t>
            </a:r>
            <a:r>
              <a:rPr kumimoji="0" lang="en-US" sz="18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091F2C"/>
                </a:solidFill>
                <a:effectLst/>
                <a:uLnTx/>
                <a:uFillTx/>
                <a:latin typeface="Consolas" panose="020B0609020204030204" pitchFamily="49" charset="0"/>
                <a:ea typeface="+mn-ea"/>
                <a:cs typeface="+mn-cs"/>
              </a:rPr>
              <a:t>in </a:t>
            </a:r>
            <a:r>
              <a:rPr kumimoji="0" lang="en-US"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range</a:t>
            </a:r>
            <a:r>
              <a:rPr kumimoji="0" lang="en-US" sz="1800" b="0" i="0" u="none" strike="noStrike" kern="0" cap="none" spc="0" normalizeH="0" baseline="0" noProof="0">
                <a:ln>
                  <a:noFill/>
                </a:ln>
                <a:solidFill>
                  <a:srgbClr val="091F2C"/>
                </a:solidFill>
                <a:effectLst/>
                <a:uLnTx/>
                <a:uFillTx/>
                <a:latin typeface="Consolas" panose="020B0609020204030204" pitchFamily="49" charset="0"/>
                <a:ea typeface="+mn-ea"/>
                <a:cs typeface="+mn-cs"/>
              </a:rPr>
              <a:t>(</a:t>
            </a:r>
            <a:r>
              <a:rPr kumimoji="0" lang="en-US" sz="1800" b="0" i="0" u="none" strike="noStrike" kern="0" cap="none" spc="0" normalizeH="0" baseline="0" noProof="0" err="1">
                <a:ln>
                  <a:noFill/>
                </a:ln>
                <a:solidFill>
                  <a:srgbClr val="091F2C"/>
                </a:solidFill>
                <a:effectLst/>
                <a:uLnTx/>
                <a:uFillTx/>
                <a:latin typeface="Consolas" panose="020B0609020204030204" pitchFamily="49" charset="0"/>
                <a:ea typeface="+mn-ea"/>
                <a:cs typeface="+mn-cs"/>
              </a:rPr>
              <a:t>min_t</a:t>
            </a:r>
            <a:r>
              <a:rPr kumimoji="0" lang="en-US" sz="1800" b="0" i="0" u="none" strike="noStrike" kern="0" cap="none" spc="0" normalizeH="0" baseline="0" noProof="0">
                <a:ln>
                  <a:noFill/>
                </a:ln>
                <a:solidFill>
                  <a:srgbClr val="091F2C"/>
                </a:solidFill>
                <a:effectLst/>
                <a:uLnTx/>
                <a:uFillTx/>
                <a:latin typeface="Consolas" panose="020B0609020204030204" pitchFamily="49" charset="0"/>
                <a:ea typeface="+mn-ea"/>
                <a:cs typeface="+mn-cs"/>
              </a:rPr>
              <a:t>, </a:t>
            </a:r>
            <a:r>
              <a:rPr kumimoji="0" lang="en-US" sz="1800" b="0" i="0" u="none" strike="noStrike" kern="0" cap="none" spc="0" normalizeH="0" baseline="0" noProof="0" err="1">
                <a:ln>
                  <a:noFill/>
                </a:ln>
                <a:solidFill>
                  <a:srgbClr val="091F2C"/>
                </a:solidFill>
                <a:effectLst/>
                <a:uLnTx/>
                <a:uFillTx/>
                <a:latin typeface="Consolas" panose="020B0609020204030204" pitchFamily="49" charset="0"/>
                <a:ea typeface="+mn-ea"/>
                <a:cs typeface="+mn-cs"/>
              </a:rPr>
              <a:t>max_t</a:t>
            </a:r>
            <a:r>
              <a:rPr kumimoji="0" lang="en-US" sz="1800" b="0" i="0" u="none" strike="noStrike" kern="0" cap="none" spc="0" normalizeH="0" baseline="0" noProof="0">
                <a:ln>
                  <a:noFill/>
                </a:ln>
                <a:solidFill>
                  <a:srgbClr val="091F2C"/>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1h</a:t>
            </a:r>
            <a:r>
              <a:rPr kumimoji="0" lang="en-US" sz="1800" b="0" i="0" u="none" strike="noStrike" kern="0" cap="none" spc="0" normalizeH="0" baseline="0" noProof="0">
                <a:ln>
                  <a:noFill/>
                </a:ln>
                <a:solidFill>
                  <a:srgbClr val="091F2C"/>
                </a:solidFill>
                <a:effectLst/>
                <a:uLnTx/>
                <a:uFillTx/>
                <a:latin typeface="Consolas" panose="020B0609020204030204" pitchFamily="49" charset="0"/>
                <a:ea typeface="+mn-ea"/>
                <a:cs typeface="+mn-cs"/>
              </a:rPr>
              <a:t>)</a:t>
            </a:r>
            <a:br>
              <a:rPr kumimoji="0" lang="en-US" sz="1800" b="0" i="0" u="none" strike="noStrike" kern="0" cap="none" spc="0" normalizeH="0" baseline="0" noProof="0">
                <a:ln>
                  <a:noFill/>
                </a:ln>
                <a:solidFill>
                  <a:srgbClr val="091F2C"/>
                </a:solidFill>
                <a:effectLst/>
                <a:uLnTx/>
                <a:uFillTx/>
                <a:latin typeface="Consolas" panose="020B0609020204030204" pitchFamily="49" charset="0"/>
                <a:ea typeface="+mn-ea"/>
                <a:cs typeface="+mn-cs"/>
              </a:rPr>
            </a:br>
            <a:r>
              <a:rPr kumimoji="0" lang="en-US"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by </a:t>
            </a:r>
            <a:r>
              <a:rPr kumimoji="0" lang="en-US" sz="1800" b="0" i="0" u="none" strike="noStrike" kern="0" cap="none" spc="0" normalizeH="0" baseline="0" noProof="0" err="1">
                <a:ln>
                  <a:noFill/>
                </a:ln>
                <a:solidFill>
                  <a:srgbClr val="8661C5">
                    <a:lumMod val="75000"/>
                  </a:srgbClr>
                </a:solidFill>
                <a:effectLst/>
                <a:uLnTx/>
                <a:uFillTx/>
                <a:latin typeface="Consolas" panose="020B0609020204030204" pitchFamily="49" charset="0"/>
                <a:ea typeface="+mn-ea"/>
                <a:cs typeface="+mn-cs"/>
              </a:rPr>
              <a:t>OsVer</a:t>
            </a:r>
            <a:endParaRPr kumimoji="0" lang="en-US" sz="18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render</a:t>
            </a:r>
            <a:r>
              <a:rPr kumimoji="0" lang="en-US" sz="1800" b="0" i="0" u="none" strike="noStrike" kern="0" cap="none" spc="0" normalizeH="0" baseline="0" noProof="0">
                <a:ln>
                  <a:noFill/>
                </a:ln>
                <a:solidFill>
                  <a:srgbClr val="091F2C"/>
                </a:solidFill>
                <a:effectLst/>
                <a:uLnTx/>
                <a:uFillTx/>
                <a:latin typeface="Consolas" panose="020B0609020204030204" pitchFamily="49" charset="0"/>
                <a:ea typeface="+mn-ea"/>
                <a:cs typeface="+mn-cs"/>
              </a:rPr>
              <a:t> </a:t>
            </a:r>
            <a:r>
              <a:rPr kumimoji="0" lang="en-US" sz="1800" b="0" i="0" u="none" strike="noStrike" kern="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timechart</a:t>
            </a:r>
            <a:endParaRPr kumimoji="0" lang="en-US"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endParaRPr>
          </a:p>
        </p:txBody>
      </p:sp>
      <p:sp>
        <p:nvSpPr>
          <p:cNvPr id="7" name="TextBox 6">
            <a:extLst>
              <a:ext uri="{FF2B5EF4-FFF2-40B4-BE49-F238E27FC236}">
                <a16:creationId xmlns:a16="http://schemas.microsoft.com/office/drawing/2014/main" id="{E9D39103-602A-4841-A4FC-BE5D2120F899}"/>
              </a:ext>
            </a:extLst>
          </p:cNvPr>
          <p:cNvSpPr txBox="1"/>
          <p:nvPr/>
        </p:nvSpPr>
        <p:spPr>
          <a:xfrm>
            <a:off x="563564" y="2619172"/>
            <a:ext cx="492578" cy="1754326"/>
          </a:xfrm>
          <a:prstGeom prst="rect">
            <a:avLst/>
          </a:prstGeom>
          <a:solidFill>
            <a:srgbClr val="FFFFFF">
              <a:lumMod val="95000"/>
            </a:srgbClr>
          </a:solidFill>
        </p:spPr>
        <p:txBody>
          <a:bodyPr wrap="square">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rgbClr val="5B858B"/>
                </a:solidFill>
                <a:effectLst/>
                <a:uLnTx/>
                <a:uFillTx/>
                <a:latin typeface="Consolas" panose="020B0609020204030204" pitchFamily="49"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1</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2</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3</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4</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5</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6</a:t>
            </a:r>
          </a:p>
        </p:txBody>
      </p:sp>
      <p:sp>
        <p:nvSpPr>
          <p:cNvPr id="8" name="Slide Number Placeholder 7">
            <a:extLst>
              <a:ext uri="{FF2B5EF4-FFF2-40B4-BE49-F238E27FC236}">
                <a16:creationId xmlns:a16="http://schemas.microsoft.com/office/drawing/2014/main" id="{3F525017-17DD-2C6E-F81D-BC49E43E4C8B}"/>
              </a:ext>
            </a:extLst>
          </p:cNvPr>
          <p:cNvSpPr>
            <a:spLocks noGrp="1"/>
          </p:cNvSpPr>
          <p:nvPr>
            <p:ph type="sldNum" sz="quarter" idx="11"/>
          </p:nvPr>
        </p:nvSpPr>
        <p:spPr/>
        <p:txBody>
          <a:bodyPr/>
          <a:lstStyle/>
          <a:p>
            <a:fld id="{B1356FBF-028C-F74E-A7B4-9B8ED246DD1B}" type="slidenum">
              <a:rPr lang="en-US" smtClean="0"/>
              <a:pPr/>
              <a:t>43</a:t>
            </a:fld>
            <a:endParaRPr lang="en-US"/>
          </a:p>
        </p:txBody>
      </p:sp>
    </p:spTree>
    <p:extLst>
      <p:ext uri="{BB962C8B-B14F-4D97-AF65-F5344CB8AC3E}">
        <p14:creationId xmlns:p14="http://schemas.microsoft.com/office/powerpoint/2010/main" val="914158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4D2BA-B94E-45BA-ACCB-DEF470235664}"/>
              </a:ext>
            </a:extLst>
          </p:cNvPr>
          <p:cNvSpPr>
            <a:spLocks noGrp="1"/>
          </p:cNvSpPr>
          <p:nvPr>
            <p:ph type="title"/>
          </p:nvPr>
        </p:nvSpPr>
        <p:spPr>
          <a:xfrm>
            <a:off x="563880" y="503396"/>
            <a:ext cx="11064240" cy="724535"/>
          </a:xfrm>
        </p:spPr>
        <p:txBody>
          <a:bodyPr/>
          <a:lstStyle/>
          <a:p>
            <a:r>
              <a:rPr lang="en-US"/>
              <a:t>Filtering</a:t>
            </a:r>
          </a:p>
        </p:txBody>
      </p:sp>
      <p:sp>
        <p:nvSpPr>
          <p:cNvPr id="3" name="Content Placeholder 2">
            <a:extLst>
              <a:ext uri="{FF2B5EF4-FFF2-40B4-BE49-F238E27FC236}">
                <a16:creationId xmlns:a16="http://schemas.microsoft.com/office/drawing/2014/main" id="{02BBE218-C58D-4C53-8983-780CD30633E0}"/>
              </a:ext>
            </a:extLst>
          </p:cNvPr>
          <p:cNvSpPr txBox="1">
            <a:spLocks/>
          </p:cNvSpPr>
          <p:nvPr/>
        </p:nvSpPr>
        <p:spPr>
          <a:xfrm>
            <a:off x="563563" y="1447800"/>
            <a:ext cx="11064873" cy="707886"/>
          </a:xfrm>
          <a:prstGeom prst="rect">
            <a:avLst/>
          </a:prstGeom>
        </p:spPr>
        <p:txBody>
          <a:bodyPr vert="horz" wrap="square" lIns="91440" tIns="45720" rIns="91440" bIns="45720" rtlCol="0">
            <a:spAutoFit/>
          </a:bodyPr>
          <a:lstStyle>
            <a:defPPr>
              <a:defRPr lang="en-US"/>
            </a:defPPr>
            <a:lvl1pPr indent="0">
              <a:lnSpc>
                <a:spcPct val="90000"/>
              </a:lnSpc>
              <a:spcBef>
                <a:spcPts val="1000"/>
              </a:spcBef>
              <a:buFont typeface="Arial" panose="020B0604020202020204" pitchFamily="34" charset="0"/>
              <a:buNone/>
              <a:defRPr sz="1600" b="0" i="0">
                <a:cs typeface="Segoe UI" panose="020B0502040204020203" pitchFamily="34" charset="0"/>
              </a:defRPr>
            </a:lvl1pPr>
            <a:lvl2pPr marL="450850" indent="-179388">
              <a:lnSpc>
                <a:spcPct val="90000"/>
              </a:lnSpc>
              <a:spcBef>
                <a:spcPts val="500"/>
              </a:spcBef>
              <a:buFont typeface="Arial" panose="020B0604020202020204" pitchFamily="34" charset="0"/>
              <a:buChar char="•"/>
              <a:tabLst/>
              <a:defRPr b="0" i="0">
                <a:cs typeface="Segoe UI" panose="020B0502040204020203" pitchFamily="34" charset="0"/>
              </a:defRPr>
            </a:lvl2pPr>
            <a:lvl3pPr marL="673100" indent="-179388">
              <a:lnSpc>
                <a:spcPct val="90000"/>
              </a:lnSpc>
              <a:spcBef>
                <a:spcPts val="500"/>
              </a:spcBef>
              <a:buFont typeface="Arial" panose="020B0604020202020204" pitchFamily="34" charset="0"/>
              <a:buChar char="•"/>
              <a:tabLst/>
              <a:defRPr sz="1600" b="0" i="0">
                <a:cs typeface="Segoe UI" panose="020B0502040204020203" pitchFamily="34" charset="0"/>
              </a:defRPr>
            </a:lvl3pPr>
            <a:lvl4pPr marL="893763" indent="-177800">
              <a:lnSpc>
                <a:spcPct val="90000"/>
              </a:lnSpc>
              <a:spcBef>
                <a:spcPts val="500"/>
              </a:spcBef>
              <a:buFont typeface="Arial" panose="020B0604020202020204" pitchFamily="34" charset="0"/>
              <a:buChar char="•"/>
              <a:tabLst/>
              <a:defRPr sz="1400" b="0" i="0">
                <a:cs typeface="Segoe UI" panose="020B0502040204020203" pitchFamily="34" charset="0"/>
              </a:defRPr>
            </a:lvl4pPr>
            <a:lvl5pPr marL="1116013" indent="-179388">
              <a:lnSpc>
                <a:spcPct val="90000"/>
              </a:lnSpc>
              <a:spcBef>
                <a:spcPts val="500"/>
              </a:spcBef>
              <a:buFont typeface="Arial" panose="020B0604020202020204" pitchFamily="34" charset="0"/>
              <a:buChar char="•"/>
              <a:tabLst/>
              <a:defRPr sz="1200" b="0" i="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Filtering is a common practice in signal processing and useful for time series processing tasks (for example, smooth a noisy signal, change detection).</a:t>
            </a:r>
          </a:p>
        </p:txBody>
      </p:sp>
      <p:sp>
        <p:nvSpPr>
          <p:cNvPr id="5" name="TextBox 4">
            <a:extLst>
              <a:ext uri="{FF2B5EF4-FFF2-40B4-BE49-F238E27FC236}">
                <a16:creationId xmlns:a16="http://schemas.microsoft.com/office/drawing/2014/main" id="{B291E275-9162-4583-A45F-B91EB860134B}"/>
              </a:ext>
            </a:extLst>
          </p:cNvPr>
          <p:cNvSpPr txBox="1"/>
          <p:nvPr/>
        </p:nvSpPr>
        <p:spPr>
          <a:xfrm>
            <a:off x="563562" y="2952661"/>
            <a:ext cx="11064875" cy="369332"/>
          </a:xfrm>
          <a:prstGeom prst="rect">
            <a:avLst/>
          </a:prstGeom>
          <a:solidFill>
            <a:srgbClr val="FFFFFF">
              <a:lumMod val="85000"/>
            </a:srgbClr>
          </a:solid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b="1" i="0" u="none" strike="noStrike" kern="0" cap="none" spc="0" normalizeH="0" baseline="0">
                <a:ln>
                  <a:noFill/>
                </a:ln>
                <a:solidFill>
                  <a:srgbClr val="000000"/>
                </a:soli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a:ea typeface="+mn-ea"/>
                <a:cs typeface="+mn-cs"/>
              </a:rPr>
              <a:t>Kusto</a:t>
            </a:r>
          </a:p>
        </p:txBody>
      </p:sp>
      <p:sp>
        <p:nvSpPr>
          <p:cNvPr id="6" name="TextBox 5">
            <a:extLst>
              <a:ext uri="{FF2B5EF4-FFF2-40B4-BE49-F238E27FC236}">
                <a16:creationId xmlns:a16="http://schemas.microsoft.com/office/drawing/2014/main" id="{3367B42F-D59B-4DCF-96BC-B07B322D2E8F}"/>
              </a:ext>
            </a:extLst>
          </p:cNvPr>
          <p:cNvSpPr txBox="1"/>
          <p:nvPr/>
        </p:nvSpPr>
        <p:spPr>
          <a:xfrm>
            <a:off x="1056141" y="3323034"/>
            <a:ext cx="10572295" cy="2031325"/>
          </a:xfrm>
          <a:prstGeom prst="rect">
            <a:avLst/>
          </a:prstGeom>
          <a:solidFill>
            <a:srgbClr val="F2F2F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let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min_t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toscalar</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demo_make_series1 </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summarize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min</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0" cap="none" spc="0" normalizeH="0" baseline="0" noProof="0" err="1">
                <a:ln>
                  <a:noFill/>
                </a:ln>
                <a:solidFill>
                  <a:srgbClr val="8661C5">
                    <a:lumMod val="75000"/>
                  </a:srgbClr>
                </a:solidFill>
                <a:effectLst/>
                <a:uLnTx/>
                <a:uFillTx/>
                <a:latin typeface="Consolas" panose="020B0609020204030204" pitchFamily="49" charset="0"/>
                <a:ea typeface="+mn-ea"/>
                <a:cs typeface="+mn-cs"/>
              </a:rPr>
              <a:t>TimeStamp</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let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max_t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toscalar</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demo_make_series1</a:t>
            </a:r>
            <a:r>
              <a:rPr kumimoji="0" lang="en-US" sz="1800" b="0" i="0" u="none" strike="noStrike" kern="1200" cap="none" spc="0" normalizeH="0" baseline="0" noProof="0">
                <a:ln>
                  <a:noFill/>
                </a:ln>
                <a:solidFill>
                  <a:srgbClr val="7030A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summarize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max</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0" cap="none" spc="0" normalizeH="0" baseline="0" noProof="0" err="1">
                <a:ln>
                  <a:noFill/>
                </a:ln>
                <a:solidFill>
                  <a:srgbClr val="8661C5">
                    <a:lumMod val="75000"/>
                  </a:srgbClr>
                </a:solidFill>
                <a:effectLst/>
                <a:uLnTx/>
                <a:uFillTx/>
                <a:latin typeface="Consolas" panose="020B0609020204030204" pitchFamily="49" charset="0"/>
                <a:ea typeface="+mn-ea"/>
                <a:cs typeface="+mn-cs"/>
              </a:rPr>
              <a:t>TimeStamp</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demo_make_series1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make-series</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7030A0"/>
                </a:solidFill>
                <a:effectLst/>
                <a:uLnTx/>
                <a:uFillTx/>
                <a:latin typeface="Consolas" panose="020B0609020204030204" pitchFamily="49" charset="0"/>
                <a:ea typeface="+mn-ea"/>
                <a:cs typeface="+mn-cs"/>
              </a:rPr>
              <a:t>num</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count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default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191970"/>
                </a:solidFill>
                <a:effectLst/>
                <a:uLnTx/>
                <a:uFillTx/>
                <a:latin typeface="Consolas" panose="020B0609020204030204" pitchFamily="49" charset="0"/>
                <a:ea typeface="+mn-ea"/>
                <a:cs typeface="+mn-cs"/>
              </a:rPr>
              <a:t>0</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on</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err="1">
                <a:ln>
                  <a:noFill/>
                </a:ln>
                <a:solidFill>
                  <a:srgbClr val="8661C5">
                    <a:lumMod val="75000"/>
                  </a:srgbClr>
                </a:solidFill>
                <a:effectLst/>
                <a:uLnTx/>
                <a:uFillTx/>
                <a:latin typeface="Consolas" panose="020B0609020204030204" pitchFamily="49" charset="0"/>
                <a:ea typeface="+mn-ea"/>
                <a:cs typeface="+mn-cs"/>
              </a:rPr>
              <a:t>TimeStamp</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in</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range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min_t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max_t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1h</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b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OsVer</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extend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err="1">
                <a:ln>
                  <a:noFill/>
                </a:ln>
                <a:solidFill>
                  <a:srgbClr val="8661C5">
                    <a:lumMod val="75000"/>
                  </a:srgbClr>
                </a:solidFill>
                <a:effectLst/>
                <a:uLnTx/>
                <a:uFillTx/>
                <a:latin typeface="Consolas" panose="020B0609020204030204" pitchFamily="49" charset="0"/>
                <a:ea typeface="+mn-ea"/>
                <a:cs typeface="+mn-cs"/>
              </a:rPr>
              <a:t>ma_num</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series_fir</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num</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repeat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1</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5</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true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true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render</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timechart</a:t>
            </a:r>
            <a:endPar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endParaRPr>
          </a:p>
        </p:txBody>
      </p:sp>
      <p:sp>
        <p:nvSpPr>
          <p:cNvPr id="7" name="TextBox 6">
            <a:extLst>
              <a:ext uri="{FF2B5EF4-FFF2-40B4-BE49-F238E27FC236}">
                <a16:creationId xmlns:a16="http://schemas.microsoft.com/office/drawing/2014/main" id="{E9D39103-602A-4841-A4FC-BE5D2120F899}"/>
              </a:ext>
            </a:extLst>
          </p:cNvPr>
          <p:cNvSpPr txBox="1"/>
          <p:nvPr/>
        </p:nvSpPr>
        <p:spPr>
          <a:xfrm>
            <a:off x="563563" y="3323034"/>
            <a:ext cx="492578" cy="2031325"/>
          </a:xfrm>
          <a:prstGeom prst="rect">
            <a:avLst/>
          </a:prstGeom>
          <a:solidFill>
            <a:srgbClr val="FFFFFF">
              <a:lumMod val="95000"/>
            </a:srgbClr>
          </a:solidFill>
        </p:spPr>
        <p:txBody>
          <a:bodyPr wrap="square">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rgbClr val="5B858B"/>
                </a:solidFill>
                <a:effectLst/>
                <a:uLnTx/>
                <a:uFillTx/>
                <a:latin typeface="Consolas" panose="020B0609020204030204" pitchFamily="49"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1</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2</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3</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4</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5</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6</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7</a:t>
            </a:r>
          </a:p>
        </p:txBody>
      </p:sp>
      <p:sp>
        <p:nvSpPr>
          <p:cNvPr id="9" name="Rounded Rectangle 8">
            <a:hlinkClick r:id="rId3"/>
            <a:extLst>
              <a:ext uri="{FF2B5EF4-FFF2-40B4-BE49-F238E27FC236}">
                <a16:creationId xmlns:a16="http://schemas.microsoft.com/office/drawing/2014/main" id="{FC378BAC-66DF-72E0-3597-092B9A5E9E1B}"/>
              </a:ext>
            </a:extLst>
          </p:cNvPr>
          <p:cNvSpPr/>
          <p:nvPr/>
        </p:nvSpPr>
        <p:spPr>
          <a:xfrm>
            <a:off x="563563" y="2285606"/>
            <a:ext cx="2629380" cy="376992"/>
          </a:xfrm>
          <a:prstGeom prst="roundRect">
            <a:avLst>
              <a:gd name="adj" fmla="val 50000"/>
            </a:avLst>
          </a:prstGeom>
          <a:gradFill flip="none" rotWithShape="1">
            <a:gsLst>
              <a:gs pos="0">
                <a:srgbClr val="F65567"/>
              </a:gs>
              <a:gs pos="31000">
                <a:srgbClr val="AC35AF"/>
              </a:gs>
              <a:gs pos="67000">
                <a:srgbClr val="0A6BBA"/>
              </a:gs>
              <a:gs pos="100000">
                <a:srgbClr val="318581"/>
              </a:gs>
            </a:gsLst>
            <a:path path="circle">
              <a:fillToRect l="100000" t="100000"/>
            </a:path>
            <a:tileRect r="-100000" b="-100000"/>
          </a:gradFill>
          <a:ln w="47625">
            <a:noFill/>
          </a:ln>
        </p:spPr>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anose="020F0302020204030204"/>
                <a:ea typeface="+mn-ea"/>
                <a:cs typeface="Segoe UI" pitchFamily="34" charset="0"/>
              </a:rPr>
              <a:t>CLICK TO RUN QUERY</a:t>
            </a:r>
          </a:p>
        </p:txBody>
      </p:sp>
      <p:sp>
        <p:nvSpPr>
          <p:cNvPr id="8" name="Slide Number Placeholder 7">
            <a:extLst>
              <a:ext uri="{FF2B5EF4-FFF2-40B4-BE49-F238E27FC236}">
                <a16:creationId xmlns:a16="http://schemas.microsoft.com/office/drawing/2014/main" id="{160FFE1D-CF51-0E58-15B4-77C2C81BEAA6}"/>
              </a:ext>
            </a:extLst>
          </p:cNvPr>
          <p:cNvSpPr>
            <a:spLocks noGrp="1"/>
          </p:cNvSpPr>
          <p:nvPr>
            <p:ph type="sldNum" sz="quarter" idx="11"/>
          </p:nvPr>
        </p:nvSpPr>
        <p:spPr/>
        <p:txBody>
          <a:bodyPr/>
          <a:lstStyle/>
          <a:p>
            <a:fld id="{B1356FBF-028C-F74E-A7B4-9B8ED246DD1B}" type="slidenum">
              <a:rPr lang="en-US" smtClean="0"/>
              <a:pPr/>
              <a:t>44</a:t>
            </a:fld>
            <a:endParaRPr lang="en-US"/>
          </a:p>
        </p:txBody>
      </p:sp>
    </p:spTree>
    <p:extLst>
      <p:ext uri="{BB962C8B-B14F-4D97-AF65-F5344CB8AC3E}">
        <p14:creationId xmlns:p14="http://schemas.microsoft.com/office/powerpoint/2010/main" val="16118684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4D2BA-B94E-45BA-ACCB-DEF470235664}"/>
              </a:ext>
            </a:extLst>
          </p:cNvPr>
          <p:cNvSpPr>
            <a:spLocks noGrp="1"/>
          </p:cNvSpPr>
          <p:nvPr>
            <p:ph type="title"/>
          </p:nvPr>
        </p:nvSpPr>
        <p:spPr/>
        <p:txBody>
          <a:bodyPr/>
          <a:lstStyle/>
          <a:p>
            <a:r>
              <a:rPr lang="en-US"/>
              <a:t>Regression analysis</a:t>
            </a:r>
          </a:p>
        </p:txBody>
      </p:sp>
      <p:sp>
        <p:nvSpPr>
          <p:cNvPr id="3" name="Content Placeholder 2">
            <a:extLst>
              <a:ext uri="{FF2B5EF4-FFF2-40B4-BE49-F238E27FC236}">
                <a16:creationId xmlns:a16="http://schemas.microsoft.com/office/drawing/2014/main" id="{02BBE218-C58D-4C53-8983-780CD30633E0}"/>
              </a:ext>
            </a:extLst>
          </p:cNvPr>
          <p:cNvSpPr txBox="1">
            <a:spLocks/>
          </p:cNvSpPr>
          <p:nvPr/>
        </p:nvSpPr>
        <p:spPr>
          <a:xfrm>
            <a:off x="563880" y="1445228"/>
            <a:ext cx="11056620" cy="1710341"/>
          </a:xfrm>
          <a:prstGeom prst="rect">
            <a:avLst/>
          </a:prstGeom>
        </p:spPr>
        <p:txBody>
          <a:bodyPr vert="horz" wrap="square" lIns="90000" tIns="46800" rIns="90000" bIns="4680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635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err="1">
                <a:ln>
                  <a:noFill/>
                </a:ln>
                <a:solidFill>
                  <a:srgbClr val="000000"/>
                </a:solidFill>
                <a:effectLst/>
                <a:uLnTx/>
                <a:uFillTx/>
                <a:latin typeface="Segoe Sans Text" panose="020F0502020204030204"/>
                <a:ea typeface="+mn-ea"/>
                <a:cs typeface="+mn-cs"/>
              </a:rPr>
              <a:t>Eventhouse</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 supports segmented linear regression analysis to </a:t>
            </a:r>
            <a:r>
              <a:rPr kumimoji="0" lang="en-US" sz="2000" b="0" i="0" u="none" strike="noStrike" kern="1200" cap="none" spc="-49" normalizeH="0" baseline="0" noProof="0">
                <a:ln>
                  <a:noFill/>
                </a:ln>
                <a:solidFill>
                  <a:srgbClr val="000000"/>
                </a:solidFill>
                <a:effectLst/>
                <a:highlight>
                  <a:srgbClr val="FFFF00"/>
                </a:highlight>
                <a:uLnTx/>
                <a:uFillTx/>
                <a:latin typeface="Segoe Sans Text" panose="020F0502020204030204"/>
                <a:ea typeface="+mn-ea"/>
                <a:cs typeface="+mn-cs"/>
              </a:rPr>
              <a:t>estimate the trend of the time series</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a:t>
            </a:r>
          </a:p>
          <a:p>
            <a:pPr marL="187325"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endParaRPr>
          </a:p>
          <a:p>
            <a:pPr marL="342900" marR="0" lvl="0" indent="-342900" algn="l" defTabSz="914367" rtl="0" eaLnBrk="1" fontAlgn="auto" latinLnBrk="0" hangingPunct="1">
              <a:lnSpc>
                <a:spcPct val="100000"/>
              </a:lnSpc>
              <a:spcBef>
                <a:spcPts val="0"/>
              </a:spcBef>
              <a:spcAft>
                <a:spcPts val="600"/>
              </a:spcAft>
              <a:buClrTx/>
              <a:buSzPct val="90000"/>
              <a:buFont typeface="System Font Regular"/>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Use </a:t>
            </a:r>
            <a:r>
              <a:rPr kumimoji="0" lang="en-US" sz="2000" b="0" i="0" u="none" strike="noStrike" kern="1200" cap="none" spc="-49" normalizeH="0" baseline="0" noProof="0">
                <a:ln>
                  <a:noFill/>
                </a:ln>
                <a:solidFill>
                  <a:srgbClr val="0078D3"/>
                </a:solidFill>
                <a:effectLst/>
                <a:uLnTx/>
                <a:uFillTx/>
                <a:latin typeface="Segoe Sans Text" panose="020F0502020204030204"/>
                <a:ea typeface="+mn-ea"/>
                <a:cs typeface="+mn-cs"/>
                <a:hlinkClick r:id="rId3">
                  <a:extLst>
                    <a:ext uri="{A12FA001-AC4F-418D-AE19-62706E023703}">
                      <ahyp:hlinkClr xmlns:ahyp="http://schemas.microsoft.com/office/drawing/2018/hyperlinkcolor" val="tx"/>
                    </a:ext>
                  </a:extLst>
                </a:hlinkClick>
              </a:rPr>
              <a:t>series_fit_line()</a:t>
            </a:r>
            <a:r>
              <a:rPr kumimoji="0" lang="en-US" sz="2000" b="0" i="0" u="none" strike="noStrike" kern="1200" cap="none" spc="-49" normalizeH="0" baseline="0" noProof="0">
                <a:ln>
                  <a:noFill/>
                </a:ln>
                <a:solidFill>
                  <a:srgbClr val="0078D3"/>
                </a:solidFill>
                <a:effectLst/>
                <a:uLnTx/>
                <a:uFillTx/>
                <a:latin typeface="Segoe Sans Text" panose="020F0502020204030204"/>
                <a:ea typeface="+mn-ea"/>
                <a:cs typeface="+mn-cs"/>
              </a:rPr>
              <a:t> </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to fit the best line to a time series for general trend detection.</a:t>
            </a:r>
          </a:p>
          <a:p>
            <a:pPr marL="342900" marR="0" lvl="0" indent="-342900" algn="l" defTabSz="914367" rtl="0" eaLnBrk="1" fontAlgn="auto" latinLnBrk="0" hangingPunct="1">
              <a:lnSpc>
                <a:spcPct val="100000"/>
              </a:lnSpc>
              <a:spcBef>
                <a:spcPts val="0"/>
              </a:spcBef>
              <a:spcAft>
                <a:spcPts val="600"/>
              </a:spcAft>
              <a:buClrTx/>
              <a:buSzPct val="90000"/>
              <a:buFont typeface="System Font Regular"/>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Use </a:t>
            </a:r>
            <a:r>
              <a:rPr kumimoji="0" lang="en-US" sz="2000" b="0" i="0" u="none" strike="noStrike" kern="1200" cap="none" spc="-49" normalizeH="0" baseline="0" noProof="0">
                <a:ln>
                  <a:noFill/>
                </a:ln>
                <a:solidFill>
                  <a:srgbClr val="0078D3"/>
                </a:solidFill>
                <a:effectLst/>
                <a:uLnTx/>
                <a:uFillTx/>
                <a:latin typeface="Segoe Sans Text" panose="020F0502020204030204"/>
                <a:ea typeface="+mn-ea"/>
                <a:cs typeface="+mn-cs"/>
                <a:hlinkClick r:id="rId4">
                  <a:extLst>
                    <a:ext uri="{A12FA001-AC4F-418D-AE19-62706E023703}">
                      <ahyp:hlinkClr xmlns:ahyp="http://schemas.microsoft.com/office/drawing/2018/hyperlinkcolor" val="tx"/>
                    </a:ext>
                  </a:extLst>
                </a:hlinkClick>
              </a:rPr>
              <a:t>series_fit_2lines()</a:t>
            </a:r>
            <a:r>
              <a:rPr kumimoji="0" lang="en-US" sz="2000" b="0" i="0" u="none" strike="noStrike" kern="1200" cap="none" spc="-49" normalizeH="0" baseline="0" noProof="0">
                <a:ln>
                  <a:noFill/>
                </a:ln>
                <a:solidFill>
                  <a:srgbClr val="0078D3"/>
                </a:solidFill>
                <a:effectLst/>
                <a:uLnTx/>
                <a:uFillTx/>
                <a:latin typeface="Segoe Sans Text" panose="020F0502020204030204"/>
                <a:ea typeface="+mn-ea"/>
                <a:cs typeface="+mn-cs"/>
              </a:rPr>
              <a:t> </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to detect trend changes, relative to the baseline, that are useful in monitoring scenarios.</a:t>
            </a:r>
            <a:endParaRPr kumimoji="0" lang="en-US" sz="2000" b="1" i="0" u="none" strike="noStrike" kern="1200" cap="none" spc="-49" normalizeH="0" baseline="0" noProof="0">
              <a:ln>
                <a:noFill/>
              </a:ln>
              <a:solidFill>
                <a:srgbClr val="000000"/>
              </a:solidFill>
              <a:effectLst/>
              <a:uLnTx/>
              <a:uFillTx/>
              <a:latin typeface="Segoe Sans Text" panose="020F0502020204030204"/>
              <a:ea typeface="+mn-ea"/>
              <a:cs typeface="+mn-cs"/>
            </a:endParaRPr>
          </a:p>
        </p:txBody>
      </p:sp>
      <p:sp>
        <p:nvSpPr>
          <p:cNvPr id="5" name="TextBox 4">
            <a:extLst>
              <a:ext uri="{FF2B5EF4-FFF2-40B4-BE49-F238E27FC236}">
                <a16:creationId xmlns:a16="http://schemas.microsoft.com/office/drawing/2014/main" id="{B291E275-9162-4583-A45F-B91EB860134B}"/>
              </a:ext>
            </a:extLst>
          </p:cNvPr>
          <p:cNvSpPr txBox="1"/>
          <p:nvPr/>
        </p:nvSpPr>
        <p:spPr>
          <a:xfrm>
            <a:off x="563880" y="3992254"/>
            <a:ext cx="11064239" cy="369332"/>
          </a:xfrm>
          <a:prstGeom prst="rect">
            <a:avLst/>
          </a:prstGeom>
          <a:solidFill>
            <a:srgbClr val="FFFFFF">
              <a:lumMod val="85000"/>
            </a:srgbClr>
          </a:solid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b="1" i="0" u="none" strike="noStrike" kern="0" cap="none" spc="0" normalizeH="0" baseline="0">
                <a:ln>
                  <a:noFill/>
                </a:ln>
                <a:solidFill>
                  <a:srgbClr val="000000"/>
                </a:soli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a:ea typeface="+mn-ea"/>
                <a:cs typeface="+mn-cs"/>
              </a:rPr>
              <a:t>Kusto</a:t>
            </a:r>
          </a:p>
        </p:txBody>
      </p:sp>
      <p:sp>
        <p:nvSpPr>
          <p:cNvPr id="6" name="TextBox 5">
            <a:extLst>
              <a:ext uri="{FF2B5EF4-FFF2-40B4-BE49-F238E27FC236}">
                <a16:creationId xmlns:a16="http://schemas.microsoft.com/office/drawing/2014/main" id="{3367B42F-D59B-4DCF-96BC-B07B322D2E8F}"/>
              </a:ext>
            </a:extLst>
          </p:cNvPr>
          <p:cNvSpPr txBox="1"/>
          <p:nvPr/>
        </p:nvSpPr>
        <p:spPr>
          <a:xfrm>
            <a:off x="1056458" y="4362627"/>
            <a:ext cx="10571662" cy="923330"/>
          </a:xfrm>
          <a:prstGeom prst="rect">
            <a:avLst/>
          </a:prstGeom>
          <a:solidFill>
            <a:srgbClr val="F2F2F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demo_series2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extend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series_fit_2lines</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y</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series_fit_line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y</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render</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linechart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with(</a:t>
            </a:r>
            <a:r>
              <a:rPr kumimoji="0" lang="en-US" sz="1800" b="0" i="0" u="none" strike="noStrike" kern="0" cap="none" spc="0" normalizeH="0" baseline="0" noProof="0" err="1">
                <a:ln>
                  <a:noFill/>
                </a:ln>
                <a:solidFill>
                  <a:srgbClr val="FF0000"/>
                </a:solidFill>
                <a:effectLst/>
                <a:uLnTx/>
                <a:uFillTx/>
                <a:latin typeface="Consolas" panose="020B0609020204030204" pitchFamily="49" charset="0"/>
                <a:ea typeface="+mn-ea"/>
                <a:cs typeface="+mn-cs"/>
              </a:rPr>
              <a:t>xcolumn</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x</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p:txBody>
      </p:sp>
      <p:sp>
        <p:nvSpPr>
          <p:cNvPr id="7" name="TextBox 6">
            <a:extLst>
              <a:ext uri="{FF2B5EF4-FFF2-40B4-BE49-F238E27FC236}">
                <a16:creationId xmlns:a16="http://schemas.microsoft.com/office/drawing/2014/main" id="{E9D39103-602A-4841-A4FC-BE5D2120F899}"/>
              </a:ext>
            </a:extLst>
          </p:cNvPr>
          <p:cNvSpPr txBox="1"/>
          <p:nvPr/>
        </p:nvSpPr>
        <p:spPr>
          <a:xfrm>
            <a:off x="563880" y="4362627"/>
            <a:ext cx="492578" cy="923330"/>
          </a:xfrm>
          <a:prstGeom prst="rect">
            <a:avLst/>
          </a:prstGeom>
          <a:solidFill>
            <a:srgbClr val="FFFFFF">
              <a:lumMod val="95000"/>
            </a:srgbClr>
          </a:solidFill>
        </p:spPr>
        <p:txBody>
          <a:bodyPr wrap="square">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rgbClr val="5B858B"/>
                </a:solidFill>
                <a:effectLst/>
                <a:uLnTx/>
                <a:uFillTx/>
                <a:latin typeface="Consolas" panose="020B0609020204030204" pitchFamily="49"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1</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2</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3</a:t>
            </a:r>
          </a:p>
        </p:txBody>
      </p:sp>
      <p:sp>
        <p:nvSpPr>
          <p:cNvPr id="4" name="Rounded Rectangle 3">
            <a:hlinkClick r:id="rId5"/>
            <a:extLst>
              <a:ext uri="{FF2B5EF4-FFF2-40B4-BE49-F238E27FC236}">
                <a16:creationId xmlns:a16="http://schemas.microsoft.com/office/drawing/2014/main" id="{B7C898FB-454B-CFEE-5758-D7C6FAAD341B}"/>
              </a:ext>
            </a:extLst>
          </p:cNvPr>
          <p:cNvSpPr/>
          <p:nvPr/>
        </p:nvSpPr>
        <p:spPr>
          <a:xfrm>
            <a:off x="563563" y="3372866"/>
            <a:ext cx="2629380" cy="376992"/>
          </a:xfrm>
          <a:prstGeom prst="roundRect">
            <a:avLst>
              <a:gd name="adj" fmla="val 50000"/>
            </a:avLst>
          </a:prstGeom>
          <a:gradFill flip="none" rotWithShape="1">
            <a:gsLst>
              <a:gs pos="0">
                <a:srgbClr val="F65567"/>
              </a:gs>
              <a:gs pos="31000">
                <a:srgbClr val="AC35AF"/>
              </a:gs>
              <a:gs pos="67000">
                <a:srgbClr val="0A6BBA"/>
              </a:gs>
              <a:gs pos="100000">
                <a:srgbClr val="318581"/>
              </a:gs>
            </a:gsLst>
            <a:path path="circle">
              <a:fillToRect l="100000" t="100000"/>
            </a:path>
            <a:tileRect r="-100000" b="-100000"/>
          </a:gradFill>
          <a:ln w="47625">
            <a:noFill/>
          </a:ln>
        </p:spPr>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anose="020F0302020204030204"/>
                <a:ea typeface="+mn-ea"/>
                <a:cs typeface="Segoe UI" pitchFamily="34" charset="0"/>
              </a:rPr>
              <a:t>CLICK TO RUN QUERY</a:t>
            </a:r>
          </a:p>
        </p:txBody>
      </p:sp>
      <p:sp>
        <p:nvSpPr>
          <p:cNvPr id="10" name="Slide Number Placeholder 9">
            <a:extLst>
              <a:ext uri="{FF2B5EF4-FFF2-40B4-BE49-F238E27FC236}">
                <a16:creationId xmlns:a16="http://schemas.microsoft.com/office/drawing/2014/main" id="{111374CF-2DB5-B69D-B2CE-BDC039C2E9EE}"/>
              </a:ext>
            </a:extLst>
          </p:cNvPr>
          <p:cNvSpPr>
            <a:spLocks noGrp="1"/>
          </p:cNvSpPr>
          <p:nvPr>
            <p:ph type="sldNum" sz="quarter" idx="11"/>
          </p:nvPr>
        </p:nvSpPr>
        <p:spPr/>
        <p:txBody>
          <a:bodyPr/>
          <a:lstStyle/>
          <a:p>
            <a:fld id="{B1356FBF-028C-F74E-A7B4-9B8ED246DD1B}" type="slidenum">
              <a:rPr lang="en-US" smtClean="0"/>
              <a:pPr/>
              <a:t>45</a:t>
            </a:fld>
            <a:endParaRPr lang="en-US"/>
          </a:p>
        </p:txBody>
      </p:sp>
    </p:spTree>
    <p:extLst>
      <p:ext uri="{BB962C8B-B14F-4D97-AF65-F5344CB8AC3E}">
        <p14:creationId xmlns:p14="http://schemas.microsoft.com/office/powerpoint/2010/main" val="2334060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D54BB-6889-CFFE-3B7A-CB83AB17B66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D9FC4E2-6563-A0BF-BD26-1B4AF6B38EFB}"/>
              </a:ext>
            </a:extLst>
          </p:cNvPr>
          <p:cNvSpPr txBox="1"/>
          <p:nvPr/>
        </p:nvSpPr>
        <p:spPr>
          <a:xfrm>
            <a:off x="1056141" y="4333479"/>
            <a:ext cx="10564359" cy="1846659"/>
          </a:xfrm>
          <a:prstGeom prst="rect">
            <a:avLst/>
          </a:prstGeom>
          <a:solidFill>
            <a:srgbClr val="F2F2F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demo_series3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render</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timechart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demo_series3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project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periods</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scores</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600" b="0" i="0" u="none" strike="noStrike" kern="120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series_periods_detect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num</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0</a:t>
            </a:r>
            <a:r>
              <a:rPr kumimoji="0" lang="en-US" sz="1600" b="0" i="0" u="none" strike="noStrike" kern="1200" cap="none" spc="0" normalizeH="0" baseline="0" noProof="0">
                <a:ln>
                  <a:noFill/>
                </a:ln>
                <a:solidFill>
                  <a:srgbClr val="191970"/>
                </a:solidFill>
                <a:effectLst/>
                <a:uLnTx/>
                <a:uFillTx/>
                <a:latin typeface="Consolas" panose="020B0609020204030204" pitchFamily="49" charset="0"/>
                <a:ea typeface="+mn-ea"/>
                <a:cs typeface="+mn-cs"/>
              </a:rPr>
              <a: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14d</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2h</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2</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 mv-expand </a:t>
            </a:r>
            <a:r>
              <a:rPr kumimoji="0" lang="en-US" sz="16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periods</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scores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extend</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days</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2h</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todouble</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periods</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1d</a:t>
            </a:r>
          </a:p>
        </p:txBody>
      </p:sp>
      <p:sp>
        <p:nvSpPr>
          <p:cNvPr id="8" name="Rectangle 7" descr="highlight project">
            <a:extLst>
              <a:ext uri="{FF2B5EF4-FFF2-40B4-BE49-F238E27FC236}">
                <a16:creationId xmlns:a16="http://schemas.microsoft.com/office/drawing/2014/main" id="{8FC2B393-C638-D3B4-7D56-8F36A458F502}"/>
              </a:ext>
            </a:extLst>
          </p:cNvPr>
          <p:cNvSpPr/>
          <p:nvPr/>
        </p:nvSpPr>
        <p:spPr bwMode="auto">
          <a:xfrm>
            <a:off x="1152364" y="5354992"/>
            <a:ext cx="7918611" cy="257804"/>
          </a:xfrm>
          <a:prstGeom prst="rect">
            <a:avLst/>
          </a:prstGeom>
          <a:solidFill>
            <a:schemeClr val="accent2">
              <a:alpha val="17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2BEEB7A-0AA6-2AA1-F9A3-B09BB0B821C4}"/>
              </a:ext>
            </a:extLst>
          </p:cNvPr>
          <p:cNvSpPr>
            <a:spLocks noGrp="1"/>
          </p:cNvSpPr>
          <p:nvPr>
            <p:ph type="title"/>
          </p:nvPr>
        </p:nvSpPr>
        <p:spPr>
          <a:xfrm>
            <a:off x="563880" y="503396"/>
            <a:ext cx="11064240" cy="724535"/>
          </a:xfrm>
        </p:spPr>
        <p:txBody>
          <a:bodyPr/>
          <a:lstStyle/>
          <a:p>
            <a:r>
              <a:rPr lang="en-US"/>
              <a:t>Seasonality detection</a:t>
            </a:r>
          </a:p>
        </p:txBody>
      </p:sp>
      <p:sp>
        <p:nvSpPr>
          <p:cNvPr id="3" name="Content Placeholder 2">
            <a:extLst>
              <a:ext uri="{FF2B5EF4-FFF2-40B4-BE49-F238E27FC236}">
                <a16:creationId xmlns:a16="http://schemas.microsoft.com/office/drawing/2014/main" id="{A353D1A1-4A75-5103-D1EB-21773C738AE8}"/>
              </a:ext>
            </a:extLst>
          </p:cNvPr>
          <p:cNvSpPr txBox="1">
            <a:spLocks/>
          </p:cNvSpPr>
          <p:nvPr/>
        </p:nvSpPr>
        <p:spPr>
          <a:xfrm>
            <a:off x="569026" y="1447800"/>
            <a:ext cx="11059412" cy="1633397"/>
          </a:xfrm>
          <a:prstGeom prst="rect">
            <a:avLst/>
          </a:prstGeom>
        </p:spPr>
        <p:txBody>
          <a:bodyPr vert="horz" wrap="square" lIns="90000" tIns="46800" rIns="90000" bIns="4680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000" marR="0" lvl="0" indent="-3429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Many metrics follow seasonal (periodic) patterns. </a:t>
            </a:r>
          </a:p>
          <a:p>
            <a:pPr marL="342000" marR="0" lvl="0" indent="-3429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User traffic of cloud services usually contains daily and weekly patterns that are highest around the middle of the business day and lowest at night and over the weekend. </a:t>
            </a:r>
          </a:p>
          <a:p>
            <a:pPr marL="342000" marR="0" lvl="0" indent="-3429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Measurements such as temperature, pressure, or humidity may also show seasonal behavior.</a:t>
            </a:r>
            <a:endParaRPr kumimoji="0" lang="en-US" sz="2000" b="1" i="0" u="none" strike="noStrike" kern="1200" cap="none" spc="-49" normalizeH="0" baseline="0" noProof="0">
              <a:ln>
                <a:noFill/>
              </a:ln>
              <a:solidFill>
                <a:srgbClr val="0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F2B4BC92-F30D-A10F-80B3-20AFB29C4E43}"/>
              </a:ext>
            </a:extLst>
          </p:cNvPr>
          <p:cNvSpPr txBox="1"/>
          <p:nvPr/>
        </p:nvSpPr>
        <p:spPr>
          <a:xfrm>
            <a:off x="563563" y="3994925"/>
            <a:ext cx="11056937" cy="338554"/>
          </a:xfrm>
          <a:prstGeom prst="rect">
            <a:avLst/>
          </a:prstGeom>
          <a:solidFill>
            <a:srgbClr val="FFFFFF">
              <a:lumMod val="85000"/>
            </a:srgbClr>
          </a:solid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b="1" i="0" u="none" strike="noStrike" kern="0" cap="none" spc="0" normalizeH="0" baseline="0">
                <a:ln>
                  <a:noFill/>
                </a:ln>
                <a:solidFill>
                  <a:srgbClr val="000000"/>
                </a:soli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a:ea typeface="+mn-ea"/>
                <a:cs typeface="+mn-cs"/>
              </a:rPr>
              <a:t>Kusto</a:t>
            </a:r>
          </a:p>
        </p:txBody>
      </p:sp>
      <p:sp>
        <p:nvSpPr>
          <p:cNvPr id="7" name="TextBox 6">
            <a:extLst>
              <a:ext uri="{FF2B5EF4-FFF2-40B4-BE49-F238E27FC236}">
                <a16:creationId xmlns:a16="http://schemas.microsoft.com/office/drawing/2014/main" id="{AACA431D-38AA-6B24-F64D-279F4A9DB309}"/>
              </a:ext>
            </a:extLst>
          </p:cNvPr>
          <p:cNvSpPr txBox="1"/>
          <p:nvPr/>
        </p:nvSpPr>
        <p:spPr>
          <a:xfrm>
            <a:off x="563563" y="4333479"/>
            <a:ext cx="492578" cy="1846659"/>
          </a:xfrm>
          <a:prstGeom prst="rect">
            <a:avLst/>
          </a:prstGeom>
          <a:solidFill>
            <a:srgbClr val="FFFFFF">
              <a:lumMod val="95000"/>
            </a:srgbClr>
          </a:solidFill>
        </p:spPr>
        <p:txBody>
          <a:bodyPr wrap="square">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rgbClr val="5B858B"/>
                </a:solidFill>
                <a:effectLst/>
                <a:uLnTx/>
                <a:uFillTx/>
                <a:latin typeface="Consolas" panose="020B0609020204030204" pitchFamily="49"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1</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2</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3</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4</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5</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6</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7</a:t>
            </a:r>
          </a:p>
        </p:txBody>
      </p:sp>
      <p:sp>
        <p:nvSpPr>
          <p:cNvPr id="11" name="Rounded Rectangle 10">
            <a:hlinkClick r:id="rId3"/>
            <a:extLst>
              <a:ext uri="{FF2B5EF4-FFF2-40B4-BE49-F238E27FC236}">
                <a16:creationId xmlns:a16="http://schemas.microsoft.com/office/drawing/2014/main" id="{7674C5E0-6CC5-9C31-B9D5-74E693D549D6}"/>
              </a:ext>
            </a:extLst>
          </p:cNvPr>
          <p:cNvSpPr/>
          <p:nvPr/>
        </p:nvSpPr>
        <p:spPr>
          <a:xfrm>
            <a:off x="563563" y="3375422"/>
            <a:ext cx="2629380" cy="376992"/>
          </a:xfrm>
          <a:prstGeom prst="roundRect">
            <a:avLst>
              <a:gd name="adj" fmla="val 50000"/>
            </a:avLst>
          </a:prstGeom>
          <a:gradFill flip="none" rotWithShape="1">
            <a:gsLst>
              <a:gs pos="0">
                <a:srgbClr val="F65567"/>
              </a:gs>
              <a:gs pos="31000">
                <a:srgbClr val="AC35AF"/>
              </a:gs>
              <a:gs pos="67000">
                <a:srgbClr val="0A6BBA"/>
              </a:gs>
              <a:gs pos="100000">
                <a:srgbClr val="318581"/>
              </a:gs>
            </a:gsLst>
            <a:path path="circle">
              <a:fillToRect l="100000" t="100000"/>
            </a:path>
            <a:tileRect r="-100000" b="-100000"/>
          </a:gradFill>
          <a:ln w="47625">
            <a:noFill/>
          </a:ln>
        </p:spPr>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anose="020F0302020204030204"/>
                <a:ea typeface="+mn-ea"/>
                <a:cs typeface="Segoe UI" pitchFamily="34" charset="0"/>
              </a:rPr>
              <a:t>CLICK TO RUN QUERY</a:t>
            </a:r>
          </a:p>
        </p:txBody>
      </p:sp>
      <p:sp>
        <p:nvSpPr>
          <p:cNvPr id="9" name="Slide Number Placeholder 8">
            <a:extLst>
              <a:ext uri="{FF2B5EF4-FFF2-40B4-BE49-F238E27FC236}">
                <a16:creationId xmlns:a16="http://schemas.microsoft.com/office/drawing/2014/main" id="{7D70B025-5B7C-1E0A-A3C6-7CC418407D50}"/>
              </a:ext>
            </a:extLst>
          </p:cNvPr>
          <p:cNvSpPr>
            <a:spLocks noGrp="1"/>
          </p:cNvSpPr>
          <p:nvPr>
            <p:ph type="sldNum" sz="quarter" idx="11"/>
          </p:nvPr>
        </p:nvSpPr>
        <p:spPr/>
        <p:txBody>
          <a:bodyPr/>
          <a:lstStyle/>
          <a:p>
            <a:fld id="{B1356FBF-028C-F74E-A7B4-9B8ED246DD1B}" type="slidenum">
              <a:rPr lang="en-US" smtClean="0"/>
              <a:pPr/>
              <a:t>46</a:t>
            </a:fld>
            <a:endParaRPr lang="en-US"/>
          </a:p>
        </p:txBody>
      </p:sp>
    </p:spTree>
    <p:extLst>
      <p:ext uri="{BB962C8B-B14F-4D97-AF65-F5344CB8AC3E}">
        <p14:creationId xmlns:p14="http://schemas.microsoft.com/office/powerpoint/2010/main" val="26409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4D2BA-B94E-45BA-ACCB-DEF470235664}"/>
              </a:ext>
            </a:extLst>
          </p:cNvPr>
          <p:cNvSpPr>
            <a:spLocks noGrp="1"/>
          </p:cNvSpPr>
          <p:nvPr>
            <p:ph type="title"/>
          </p:nvPr>
        </p:nvSpPr>
        <p:spPr/>
        <p:txBody>
          <a:bodyPr/>
          <a:lstStyle/>
          <a:p>
            <a:r>
              <a:rPr lang="en-US"/>
              <a:t>Element-wise functions</a:t>
            </a:r>
          </a:p>
        </p:txBody>
      </p:sp>
      <p:sp>
        <p:nvSpPr>
          <p:cNvPr id="3" name="Content Placeholder 2">
            <a:extLst>
              <a:ext uri="{FF2B5EF4-FFF2-40B4-BE49-F238E27FC236}">
                <a16:creationId xmlns:a16="http://schemas.microsoft.com/office/drawing/2014/main" id="{02BBE218-C58D-4C53-8983-780CD30633E0}"/>
              </a:ext>
            </a:extLst>
          </p:cNvPr>
          <p:cNvSpPr txBox="1">
            <a:spLocks/>
          </p:cNvSpPr>
          <p:nvPr/>
        </p:nvSpPr>
        <p:spPr>
          <a:xfrm>
            <a:off x="563880" y="1447800"/>
            <a:ext cx="11055421" cy="1171732"/>
          </a:xfrm>
          <a:prstGeom prst="rect">
            <a:avLst/>
          </a:prstGeom>
        </p:spPr>
        <p:txBody>
          <a:bodyPr vert="horz" wrap="square" lIns="90000" tIns="46800" rIns="90000" bIns="4680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marR="0" lvl="0" indent="-3429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Arithmetic and logical operations can be done on a time series. </a:t>
            </a:r>
          </a:p>
          <a:p>
            <a:pPr marL="342900" marR="0" lvl="0" indent="-3429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Using </a:t>
            </a:r>
            <a:r>
              <a:rPr kumimoji="0" lang="en-US" sz="2000" b="0" i="0" u="none" strike="noStrike" kern="1200" cap="none" spc="-49" normalizeH="0" baseline="0" noProof="0">
                <a:ln>
                  <a:noFill/>
                </a:ln>
                <a:solidFill>
                  <a:srgbClr val="0078D3"/>
                </a:solidFill>
                <a:effectLst/>
                <a:uLnTx/>
                <a:uFillTx/>
                <a:latin typeface="Segoe Sans Text" panose="020F0502020204030204"/>
                <a:ea typeface="+mn-ea"/>
                <a:cs typeface="+mn-cs"/>
                <a:hlinkClick r:id="rId3">
                  <a:extLst>
                    <a:ext uri="{A12FA001-AC4F-418D-AE19-62706E023703}">
                      <ahyp:hlinkClr xmlns:ahyp="http://schemas.microsoft.com/office/drawing/2018/hyperlinkcolor" val="tx"/>
                    </a:ext>
                  </a:extLst>
                </a:hlinkClick>
              </a:rPr>
              <a:t>series_subtract()</a:t>
            </a:r>
            <a:r>
              <a:rPr kumimoji="0" lang="en-US" sz="2000" b="0" i="0" u="none" strike="noStrike" kern="1200" cap="none" spc="-49" normalizeH="0" baseline="0" noProof="0">
                <a:ln>
                  <a:noFill/>
                </a:ln>
                <a:solidFill>
                  <a:srgbClr val="0078D3"/>
                </a:solidFill>
                <a:effectLst/>
                <a:uLnTx/>
                <a:uFillTx/>
                <a:latin typeface="Segoe Sans Text" panose="020F0502020204030204"/>
                <a:ea typeface="+mn-ea"/>
                <a:cs typeface="+mn-cs"/>
              </a:rPr>
              <a:t> </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we can calculate a residual time series, that is, the difference between original raw metric and a smoothed one, and look for anomalies in the residual signal:</a:t>
            </a:r>
          </a:p>
        </p:txBody>
      </p:sp>
      <p:sp>
        <p:nvSpPr>
          <p:cNvPr id="5" name="TextBox 4">
            <a:extLst>
              <a:ext uri="{FF2B5EF4-FFF2-40B4-BE49-F238E27FC236}">
                <a16:creationId xmlns:a16="http://schemas.microsoft.com/office/drawing/2014/main" id="{B291E275-9162-4583-A45F-B91EB860134B}"/>
              </a:ext>
            </a:extLst>
          </p:cNvPr>
          <p:cNvSpPr txBox="1"/>
          <p:nvPr/>
        </p:nvSpPr>
        <p:spPr>
          <a:xfrm>
            <a:off x="563563" y="3429686"/>
            <a:ext cx="11055421" cy="338554"/>
          </a:xfrm>
          <a:prstGeom prst="rect">
            <a:avLst/>
          </a:prstGeom>
          <a:solidFill>
            <a:srgbClr val="FFFFFF">
              <a:lumMod val="85000"/>
            </a:srgbClr>
          </a:solid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b="1" i="0" u="none" strike="noStrike" kern="0" cap="none" spc="0" normalizeH="0" baseline="0">
                <a:ln>
                  <a:noFill/>
                </a:ln>
                <a:solidFill>
                  <a:srgbClr val="000000"/>
                </a:soli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a:ea typeface="+mn-ea"/>
                <a:cs typeface="+mn-cs"/>
              </a:rPr>
              <a:t>Kusto</a:t>
            </a:r>
          </a:p>
        </p:txBody>
      </p:sp>
      <p:sp>
        <p:nvSpPr>
          <p:cNvPr id="6" name="TextBox 5">
            <a:extLst>
              <a:ext uri="{FF2B5EF4-FFF2-40B4-BE49-F238E27FC236}">
                <a16:creationId xmlns:a16="http://schemas.microsoft.com/office/drawing/2014/main" id="{3367B42F-D59B-4DCF-96BC-B07B322D2E8F}"/>
              </a:ext>
            </a:extLst>
          </p:cNvPr>
          <p:cNvSpPr txBox="1"/>
          <p:nvPr/>
        </p:nvSpPr>
        <p:spPr>
          <a:xfrm>
            <a:off x="1056142" y="3768240"/>
            <a:ext cx="10562842" cy="2411898"/>
          </a:xfrm>
          <a:prstGeom prst="rect">
            <a:avLst/>
          </a:prstGeom>
          <a:solidFill>
            <a:srgbClr val="F2F2F2"/>
          </a:solid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let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min_t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600" b="0" i="0" u="none" strike="noStrike" kern="120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toscalar</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demo_make_series1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summarize</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min</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0" cap="none" spc="0" normalizeH="0" baseline="0" noProof="0" err="1">
                <a:ln>
                  <a:noFill/>
                </a:ln>
                <a:solidFill>
                  <a:srgbClr val="8661C5">
                    <a:lumMod val="75000"/>
                  </a:srgbClr>
                </a:solidFill>
                <a:effectLst/>
                <a:uLnTx/>
                <a:uFillTx/>
                <a:latin typeface="Consolas" panose="020B0609020204030204" pitchFamily="49" charset="0"/>
                <a:ea typeface="+mn-ea"/>
                <a:cs typeface="+mn-cs"/>
              </a:rPr>
              <a:t>TimeStamp</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let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max_t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600" b="0" i="0" u="none" strike="noStrike" kern="120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toscalar</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demo_make_series1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summarize</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max</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0" cap="none" spc="0" normalizeH="0" baseline="0" noProof="0" err="1">
                <a:ln>
                  <a:noFill/>
                </a:ln>
                <a:solidFill>
                  <a:srgbClr val="8661C5">
                    <a:lumMod val="75000"/>
                  </a:srgbClr>
                </a:solidFill>
                <a:effectLst/>
                <a:uLnTx/>
                <a:uFillTx/>
                <a:latin typeface="Consolas" panose="020B0609020204030204" pitchFamily="49" charset="0"/>
                <a:ea typeface="+mn-ea"/>
                <a:cs typeface="+mn-cs"/>
              </a:rPr>
              <a:t>TimeStamp</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demo_make_series1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make-series</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num</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count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default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a:ln>
                  <a:noFill/>
                </a:ln>
                <a:solidFill>
                  <a:srgbClr val="B22222"/>
                </a:solidFill>
                <a:effectLst/>
                <a:uLnTx/>
                <a:uFillTx/>
                <a:latin typeface="Consolas" panose="020B0609020204030204" pitchFamily="49" charset="0"/>
                <a:ea typeface="+mn-ea"/>
                <a:cs typeface="+mn-cs"/>
              </a:rPr>
              <a:t>0</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on</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err="1">
                <a:ln>
                  <a:noFill/>
                </a:ln>
                <a:solidFill>
                  <a:srgbClr val="8661C5">
                    <a:lumMod val="75000"/>
                  </a:srgbClr>
                </a:solidFill>
                <a:effectLst/>
                <a:uLnTx/>
                <a:uFillTx/>
                <a:latin typeface="Consolas" panose="020B0609020204030204" pitchFamily="49" charset="0"/>
                <a:ea typeface="+mn-ea"/>
                <a:cs typeface="+mn-cs"/>
              </a:rPr>
              <a:t>TimeStamp</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in</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range</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min_t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max_t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1h</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b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6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err="1">
                <a:ln>
                  <a:noFill/>
                </a:ln>
                <a:solidFill>
                  <a:srgbClr val="8661C5">
                    <a:lumMod val="75000"/>
                  </a:srgbClr>
                </a:solidFill>
                <a:effectLst/>
                <a:uLnTx/>
                <a:uFillTx/>
                <a:latin typeface="Consolas" panose="020B0609020204030204" pitchFamily="49" charset="0"/>
                <a:ea typeface="+mn-ea"/>
                <a:cs typeface="+mn-cs"/>
              </a:rPr>
              <a:t>OsVer</a:t>
            </a:r>
            <a:endParaRPr kumimoji="0" lang="en-US" sz="16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extend</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err="1">
                <a:ln>
                  <a:noFill/>
                </a:ln>
                <a:solidFill>
                  <a:srgbClr val="8661C5">
                    <a:lumMod val="75000"/>
                  </a:srgbClr>
                </a:solidFill>
                <a:effectLst/>
                <a:uLnTx/>
                <a:uFillTx/>
                <a:latin typeface="Consolas" panose="020B0609020204030204" pitchFamily="49" charset="0"/>
                <a:ea typeface="+mn-ea"/>
                <a:cs typeface="+mn-cs"/>
              </a:rPr>
              <a:t>ma_num</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series_fir</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num</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repeat(</a:t>
            </a:r>
            <a:r>
              <a:rPr kumimoji="0" lang="en-US" sz="1600" b="0" i="0" u="none" strike="noStrike" kern="1200" cap="none" spc="0" normalizeH="0" baseline="0" noProof="0">
                <a:ln>
                  <a:noFill/>
                </a:ln>
                <a:solidFill>
                  <a:srgbClr val="191970"/>
                </a:solidFill>
                <a:effectLst/>
                <a:uLnTx/>
                <a:uFillTx/>
                <a:latin typeface="Consolas" panose="020B0609020204030204" pitchFamily="49" charset="0"/>
                <a:ea typeface="+mn-ea"/>
                <a:cs typeface="+mn-cs"/>
              </a:rPr>
              <a:t>1</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191970"/>
                </a:solidFill>
                <a:effectLst/>
                <a:uLnTx/>
                <a:uFillTx/>
                <a:latin typeface="Consolas" panose="020B0609020204030204" pitchFamily="49" charset="0"/>
                <a:ea typeface="+mn-ea"/>
                <a:cs typeface="+mn-cs"/>
              </a:rPr>
              <a:t>5</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true</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true</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extend</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err="1">
                <a:ln>
                  <a:noFill/>
                </a:ln>
                <a:solidFill>
                  <a:srgbClr val="8661C5">
                    <a:lumMod val="75000"/>
                  </a:srgbClr>
                </a:solidFill>
                <a:effectLst/>
                <a:uLnTx/>
                <a:uFillTx/>
                <a:latin typeface="Consolas" panose="020B0609020204030204" pitchFamily="49" charset="0"/>
                <a:ea typeface="+mn-ea"/>
                <a:cs typeface="+mn-cs"/>
              </a:rPr>
              <a:t>residual_num</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series_subtract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num</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err="1">
                <a:ln>
                  <a:noFill/>
                </a:ln>
                <a:solidFill>
                  <a:srgbClr val="8661C5">
                    <a:lumMod val="75000"/>
                  </a:srgbClr>
                </a:solidFill>
                <a:effectLst/>
                <a:uLnTx/>
                <a:uFillTx/>
                <a:latin typeface="Consolas" panose="020B0609020204030204" pitchFamily="49" charset="0"/>
                <a:ea typeface="+mn-ea"/>
                <a:cs typeface="+mn-cs"/>
              </a:rPr>
              <a:t>ma_num</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 where </a:t>
            </a:r>
            <a:r>
              <a:rPr kumimoji="0" lang="en-US" sz="1600" b="0" i="0" u="none" strike="noStrike" kern="0" cap="none" spc="0" normalizeH="0" baseline="0" noProof="0" err="1">
                <a:ln>
                  <a:noFill/>
                </a:ln>
                <a:solidFill>
                  <a:srgbClr val="8661C5">
                    <a:lumMod val="75000"/>
                  </a:srgbClr>
                </a:solidFill>
                <a:effectLst/>
                <a:uLnTx/>
                <a:uFillTx/>
                <a:latin typeface="Consolas" panose="020B0609020204030204" pitchFamily="49" charset="0"/>
                <a:ea typeface="+mn-ea"/>
                <a:cs typeface="+mn-cs"/>
              </a:rPr>
              <a:t>OsVer</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"Windows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render</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timechart</a:t>
            </a:r>
            <a:endPar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p:txBody>
      </p:sp>
      <p:sp>
        <p:nvSpPr>
          <p:cNvPr id="7" name="TextBox 6">
            <a:extLst>
              <a:ext uri="{FF2B5EF4-FFF2-40B4-BE49-F238E27FC236}">
                <a16:creationId xmlns:a16="http://schemas.microsoft.com/office/drawing/2014/main" id="{E9D39103-602A-4841-A4FC-BE5D2120F899}"/>
              </a:ext>
            </a:extLst>
          </p:cNvPr>
          <p:cNvSpPr txBox="1"/>
          <p:nvPr/>
        </p:nvSpPr>
        <p:spPr>
          <a:xfrm>
            <a:off x="563563" y="3768240"/>
            <a:ext cx="492578" cy="2411898"/>
          </a:xfrm>
          <a:prstGeom prst="rect">
            <a:avLst/>
          </a:prstGeom>
          <a:solidFill>
            <a:srgbClr val="FFFFFF">
              <a:lumMod val="95000"/>
            </a:srgbClr>
          </a:solidFill>
        </p:spPr>
        <p:txBody>
          <a:bodyPr wrap="square">
            <a:no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rgbClr val="5B858B"/>
                </a:solidFill>
                <a:effectLst/>
                <a:uLnTx/>
                <a:uFillTx/>
                <a:latin typeface="Consolas" panose="020B0609020204030204" pitchFamily="49"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1</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2</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3</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4</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5</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6</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7</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8</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9</a:t>
            </a:r>
          </a:p>
        </p:txBody>
      </p:sp>
      <p:sp>
        <p:nvSpPr>
          <p:cNvPr id="8" name="Rectangle 7" descr="highlight extend">
            <a:extLst>
              <a:ext uri="{FF2B5EF4-FFF2-40B4-BE49-F238E27FC236}">
                <a16:creationId xmlns:a16="http://schemas.microsoft.com/office/drawing/2014/main" id="{9EBD175D-A86D-450C-AEA8-AB3132FFEB03}"/>
              </a:ext>
            </a:extLst>
          </p:cNvPr>
          <p:cNvSpPr/>
          <p:nvPr/>
        </p:nvSpPr>
        <p:spPr bwMode="auto">
          <a:xfrm>
            <a:off x="1145165" y="5028693"/>
            <a:ext cx="5579636" cy="259746"/>
          </a:xfrm>
          <a:prstGeom prst="rect">
            <a:avLst/>
          </a:prstGeom>
          <a:solidFill>
            <a:schemeClr val="accent2">
              <a:alpha val="17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ounded Rectangle 3">
            <a:hlinkClick r:id="rId4"/>
            <a:extLst>
              <a:ext uri="{FF2B5EF4-FFF2-40B4-BE49-F238E27FC236}">
                <a16:creationId xmlns:a16="http://schemas.microsoft.com/office/drawing/2014/main" id="{4C79F273-C3A9-5004-B5DD-A7E8267D4B8C}"/>
              </a:ext>
            </a:extLst>
          </p:cNvPr>
          <p:cNvSpPr/>
          <p:nvPr/>
        </p:nvSpPr>
        <p:spPr>
          <a:xfrm>
            <a:off x="563880" y="2835330"/>
            <a:ext cx="2629380" cy="376992"/>
          </a:xfrm>
          <a:prstGeom prst="roundRect">
            <a:avLst>
              <a:gd name="adj" fmla="val 50000"/>
            </a:avLst>
          </a:prstGeom>
          <a:gradFill flip="none" rotWithShape="1">
            <a:gsLst>
              <a:gs pos="0">
                <a:srgbClr val="F65567"/>
              </a:gs>
              <a:gs pos="31000">
                <a:srgbClr val="AC35AF"/>
              </a:gs>
              <a:gs pos="67000">
                <a:srgbClr val="0A6BBA"/>
              </a:gs>
              <a:gs pos="100000">
                <a:srgbClr val="318581"/>
              </a:gs>
            </a:gsLst>
            <a:path path="circle">
              <a:fillToRect l="100000" t="100000"/>
            </a:path>
            <a:tileRect r="-100000" b="-100000"/>
          </a:gradFill>
          <a:ln w="47625">
            <a:noFill/>
          </a:ln>
        </p:spPr>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anose="020F0302020204030204"/>
                <a:ea typeface="+mn-ea"/>
                <a:cs typeface="Segoe UI" pitchFamily="34" charset="0"/>
              </a:rPr>
              <a:t>CLICK TO RUN QUERY</a:t>
            </a:r>
          </a:p>
        </p:txBody>
      </p:sp>
      <p:sp>
        <p:nvSpPr>
          <p:cNvPr id="11" name="Slide Number Placeholder 10">
            <a:extLst>
              <a:ext uri="{FF2B5EF4-FFF2-40B4-BE49-F238E27FC236}">
                <a16:creationId xmlns:a16="http://schemas.microsoft.com/office/drawing/2014/main" id="{497EBFD4-290C-4C4C-7B75-A7F555CA2668}"/>
              </a:ext>
            </a:extLst>
          </p:cNvPr>
          <p:cNvSpPr>
            <a:spLocks noGrp="1"/>
          </p:cNvSpPr>
          <p:nvPr>
            <p:ph type="sldNum" sz="quarter" idx="11"/>
          </p:nvPr>
        </p:nvSpPr>
        <p:spPr/>
        <p:txBody>
          <a:bodyPr/>
          <a:lstStyle/>
          <a:p>
            <a:fld id="{B1356FBF-028C-F74E-A7B4-9B8ED246DD1B}" type="slidenum">
              <a:rPr lang="en-US" smtClean="0"/>
              <a:pPr/>
              <a:t>47</a:t>
            </a:fld>
            <a:endParaRPr lang="en-US"/>
          </a:p>
        </p:txBody>
      </p:sp>
    </p:spTree>
    <p:extLst>
      <p:ext uri="{BB962C8B-B14F-4D97-AF65-F5344CB8AC3E}">
        <p14:creationId xmlns:p14="http://schemas.microsoft.com/office/powerpoint/2010/main" val="200926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4D2BA-B94E-45BA-ACCB-DEF470235664}"/>
              </a:ext>
            </a:extLst>
          </p:cNvPr>
          <p:cNvSpPr>
            <a:spLocks noGrp="1"/>
          </p:cNvSpPr>
          <p:nvPr>
            <p:ph type="title"/>
          </p:nvPr>
        </p:nvSpPr>
        <p:spPr/>
        <p:txBody>
          <a:bodyPr/>
          <a:lstStyle/>
          <a:p>
            <a:r>
              <a:rPr lang="en-US"/>
              <a:t>Time series at scale</a:t>
            </a:r>
          </a:p>
        </p:txBody>
      </p:sp>
      <p:sp>
        <p:nvSpPr>
          <p:cNvPr id="3" name="Content Placeholder 2">
            <a:extLst>
              <a:ext uri="{FF2B5EF4-FFF2-40B4-BE49-F238E27FC236}">
                <a16:creationId xmlns:a16="http://schemas.microsoft.com/office/drawing/2014/main" id="{02BBE218-C58D-4C53-8983-780CD30633E0}"/>
              </a:ext>
            </a:extLst>
          </p:cNvPr>
          <p:cNvSpPr txBox="1">
            <a:spLocks/>
          </p:cNvSpPr>
          <p:nvPr/>
        </p:nvSpPr>
        <p:spPr>
          <a:xfrm>
            <a:off x="563880" y="1447800"/>
            <a:ext cx="11055421" cy="1171732"/>
          </a:xfrm>
          <a:prstGeom prst="rect">
            <a:avLst/>
          </a:prstGeom>
        </p:spPr>
        <p:txBody>
          <a:bodyPr vert="horz" wrap="square" lIns="90000" tIns="46800" rIns="90000" bIns="4680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marR="0" lvl="0" indent="-342900" algn="l" defTabSz="914367" rtl="0" eaLnBrk="1" fontAlgn="auto" latinLnBrk="0" hangingPunct="1">
              <a:lnSpc>
                <a:spcPct val="100000"/>
              </a:lnSpc>
              <a:spcBef>
                <a:spcPts val="0"/>
              </a:spcBef>
              <a:spcAft>
                <a:spcPts val="1200"/>
              </a:spcAft>
              <a:buClrTx/>
              <a:buSzPct val="90000"/>
              <a:buFont typeface="System Font Regular"/>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These functions can run at scale on thousands of time series in seconds for anomaly detection. </a:t>
            </a:r>
          </a:p>
          <a:p>
            <a:pPr marL="342900" marR="0" lvl="0" indent="-342900" algn="l" defTabSz="914367" rtl="0" eaLnBrk="1" fontAlgn="auto" latinLnBrk="0" hangingPunct="1">
              <a:lnSpc>
                <a:spcPct val="100000"/>
              </a:lnSpc>
              <a:spcBef>
                <a:spcPts val="0"/>
              </a:spcBef>
              <a:spcAft>
                <a:spcPts val="1200"/>
              </a:spcAft>
              <a:buClrTx/>
              <a:buSzPct val="90000"/>
              <a:buFont typeface="System Font Regular"/>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These advanced capabilities combined with Azure Data Explorer fast performance supply a unique and powerful solution for time series analysis.</a:t>
            </a:r>
            <a:endParaRPr kumimoji="0" lang="en-US" sz="2000" b="1" i="0" u="none" strike="noStrike" kern="1200" cap="none" spc="-49" normalizeH="0" baseline="0" noProof="0">
              <a:ln>
                <a:noFill/>
              </a:ln>
              <a:solidFill>
                <a:srgbClr val="000000"/>
              </a:solidFill>
              <a:effectLst/>
              <a:uLnTx/>
              <a:uFillTx/>
              <a:latin typeface="Segoe Sans Text" panose="020F0502020204030204"/>
              <a:ea typeface="+mn-ea"/>
              <a:cs typeface="+mn-cs"/>
            </a:endParaRPr>
          </a:p>
        </p:txBody>
      </p:sp>
      <p:sp>
        <p:nvSpPr>
          <p:cNvPr id="5" name="TextBox 4">
            <a:extLst>
              <a:ext uri="{FF2B5EF4-FFF2-40B4-BE49-F238E27FC236}">
                <a16:creationId xmlns:a16="http://schemas.microsoft.com/office/drawing/2014/main" id="{B291E275-9162-4583-A45F-B91EB860134B}"/>
              </a:ext>
            </a:extLst>
          </p:cNvPr>
          <p:cNvSpPr txBox="1"/>
          <p:nvPr/>
        </p:nvSpPr>
        <p:spPr>
          <a:xfrm>
            <a:off x="572699" y="3569806"/>
            <a:ext cx="11055421" cy="369332"/>
          </a:xfrm>
          <a:prstGeom prst="rect">
            <a:avLst/>
          </a:prstGeom>
          <a:solidFill>
            <a:srgbClr val="FFFFFF">
              <a:lumMod val="85000"/>
            </a:srgbClr>
          </a:solid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00"/>
                </a:soli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a:ea typeface="+mn-ea"/>
                <a:cs typeface="+mn-cs"/>
              </a:rPr>
              <a:t>Kusto</a:t>
            </a:r>
          </a:p>
        </p:txBody>
      </p:sp>
      <p:sp>
        <p:nvSpPr>
          <p:cNvPr id="6" name="TextBox 5">
            <a:extLst>
              <a:ext uri="{FF2B5EF4-FFF2-40B4-BE49-F238E27FC236}">
                <a16:creationId xmlns:a16="http://schemas.microsoft.com/office/drawing/2014/main" id="{3367B42F-D59B-4DCF-96BC-B07B322D2E8F}"/>
              </a:ext>
            </a:extLst>
          </p:cNvPr>
          <p:cNvSpPr txBox="1"/>
          <p:nvPr/>
        </p:nvSpPr>
        <p:spPr>
          <a:xfrm>
            <a:off x="1065278" y="3943543"/>
            <a:ext cx="10562842" cy="2365182"/>
          </a:xfrm>
          <a:prstGeom prst="rect">
            <a:avLst/>
          </a:prstGeom>
          <a:solidFill>
            <a:srgbClr val="F2F2F2"/>
          </a:solid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let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min_t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toscalar</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demo_many_series1 </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summarize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min</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TIMESTAMP</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let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max_t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toscalar</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demo_many_series1 </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summarize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max</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7030A0"/>
                </a:solidFill>
                <a:effectLst/>
                <a:uLnTx/>
                <a:uFillTx/>
                <a:latin typeface="Consolas" panose="020B0609020204030204" pitchFamily="49" charset="0"/>
                <a:ea typeface="+mn-ea"/>
                <a:cs typeface="+mn-cs"/>
              </a:rPr>
              <a:t>TIMESTAMP</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demo_many_series1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make-series</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7030A0"/>
                </a:solidFill>
                <a:effectLst/>
                <a:uLnTx/>
                <a:uFillTx/>
                <a:latin typeface="Consolas" panose="020B0609020204030204" pitchFamily="49" charset="0"/>
                <a:ea typeface="+mn-ea"/>
                <a:cs typeface="+mn-cs"/>
              </a:rPr>
              <a:t>reads</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avg</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0" cap="none" spc="0" normalizeH="0" baseline="0" noProof="0" err="1">
                <a:ln>
                  <a:noFill/>
                </a:ln>
                <a:solidFill>
                  <a:srgbClr val="8661C5">
                    <a:lumMod val="75000"/>
                  </a:srgbClr>
                </a:solidFill>
                <a:effectLst/>
                <a:uLnTx/>
                <a:uFillTx/>
                <a:latin typeface="Consolas" panose="020B0609020204030204" pitchFamily="49" charset="0"/>
                <a:ea typeface="+mn-ea"/>
                <a:cs typeface="+mn-cs"/>
              </a:rPr>
              <a:t>DataRead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on</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TIMESTAMP</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in range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min_t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max_t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1h</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by</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Loc</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b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8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Op</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DB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extend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err="1">
                <a:ln>
                  <a:noFill/>
                </a:ln>
                <a:solidFill>
                  <a:srgbClr val="8661C5">
                    <a:lumMod val="75000"/>
                  </a:srgbClr>
                </a:solidFill>
                <a:effectLst/>
                <a:uLnTx/>
                <a:uFillTx/>
                <a:latin typeface="Consolas" panose="020B0609020204030204" pitchFamily="49" charset="0"/>
                <a:ea typeface="+mn-ea"/>
                <a:cs typeface="+mn-cs"/>
              </a:rPr>
              <a:t>rsquare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slope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series_fit_line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reads</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top 2</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by</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slope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asc</a:t>
            </a:r>
            <a:endPar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project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Loc</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Op</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DB</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8661C5">
                    <a:lumMod val="75000"/>
                  </a:srgbClr>
                </a:solidFill>
                <a:effectLst/>
                <a:uLnTx/>
                <a:uFillTx/>
                <a:latin typeface="Consolas" panose="020B0609020204030204" pitchFamily="49" charset="0"/>
                <a:ea typeface="+mn-ea"/>
                <a:cs typeface="+mn-cs"/>
              </a:rPr>
              <a:t>slope</a:t>
            </a:r>
          </a:p>
        </p:txBody>
      </p:sp>
      <p:sp>
        <p:nvSpPr>
          <p:cNvPr id="7" name="TextBox 6">
            <a:extLst>
              <a:ext uri="{FF2B5EF4-FFF2-40B4-BE49-F238E27FC236}">
                <a16:creationId xmlns:a16="http://schemas.microsoft.com/office/drawing/2014/main" id="{E9D39103-602A-4841-A4FC-BE5D2120F899}"/>
              </a:ext>
            </a:extLst>
          </p:cNvPr>
          <p:cNvSpPr txBox="1"/>
          <p:nvPr/>
        </p:nvSpPr>
        <p:spPr>
          <a:xfrm>
            <a:off x="572699" y="3943543"/>
            <a:ext cx="492578" cy="2365182"/>
          </a:xfrm>
          <a:prstGeom prst="rect">
            <a:avLst/>
          </a:prstGeom>
          <a:solidFill>
            <a:srgbClr val="FFFFFF">
              <a:lumMod val="95000"/>
            </a:srgbClr>
          </a:solidFill>
        </p:spPr>
        <p:txBody>
          <a:bodyPr wrap="square">
            <a:noAutofit/>
          </a:bodyPr>
          <a:lstStyle>
            <a:defPPr>
              <a:defRPr lang="en-US"/>
            </a:defPPr>
            <a:lvl1pPr marR="0" lvl="0" indent="0" algn="r" fontAlgn="auto">
              <a:lnSpc>
                <a:spcPct val="100000"/>
              </a:lnSpc>
              <a:spcBef>
                <a:spcPts val="0"/>
              </a:spcBef>
              <a:spcAft>
                <a:spcPts val="0"/>
              </a:spcAft>
              <a:buClrTx/>
              <a:buSzTx/>
              <a:buFontTx/>
              <a:buNone/>
              <a:tabLst/>
              <a:defRPr kumimoji="0" sz="1600" b="0" i="0" u="none" strike="noStrike" kern="0" cap="none" spc="0" normalizeH="0" baseline="0">
                <a:ln>
                  <a:noFill/>
                </a:ln>
                <a:solidFill>
                  <a:srgbClr val="5B858B"/>
                </a:solidFill>
                <a:effectLst/>
                <a:uLnTx/>
                <a:uFillTx/>
                <a:latin typeface="Consolas" panose="020B0609020204030204" pitchFamily="49"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1</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2</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3</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4</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5</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6</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7</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8</a:t>
            </a:r>
          </a:p>
        </p:txBody>
      </p:sp>
      <p:sp>
        <p:nvSpPr>
          <p:cNvPr id="4" name="Rounded Rectangle 3">
            <a:hlinkClick r:id="rId3"/>
            <a:extLst>
              <a:ext uri="{FF2B5EF4-FFF2-40B4-BE49-F238E27FC236}">
                <a16:creationId xmlns:a16="http://schemas.microsoft.com/office/drawing/2014/main" id="{03382AD8-65BB-4B49-BA29-EF4533AA45D8}"/>
              </a:ext>
            </a:extLst>
          </p:cNvPr>
          <p:cNvSpPr/>
          <p:nvPr/>
        </p:nvSpPr>
        <p:spPr>
          <a:xfrm>
            <a:off x="563880" y="2904545"/>
            <a:ext cx="2629380" cy="376992"/>
          </a:xfrm>
          <a:prstGeom prst="roundRect">
            <a:avLst>
              <a:gd name="adj" fmla="val 50000"/>
            </a:avLst>
          </a:prstGeom>
          <a:gradFill flip="none" rotWithShape="1">
            <a:gsLst>
              <a:gs pos="0">
                <a:srgbClr val="F65567"/>
              </a:gs>
              <a:gs pos="31000">
                <a:srgbClr val="AC35AF"/>
              </a:gs>
              <a:gs pos="67000">
                <a:srgbClr val="0A6BBA"/>
              </a:gs>
              <a:gs pos="100000">
                <a:srgbClr val="318581"/>
              </a:gs>
            </a:gsLst>
            <a:path path="circle">
              <a:fillToRect l="100000" t="100000"/>
            </a:path>
            <a:tileRect r="-100000" b="-100000"/>
          </a:gradFill>
          <a:ln w="47625">
            <a:noFill/>
          </a:ln>
        </p:spPr>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anose="020F0302020204030204"/>
                <a:ea typeface="+mn-ea"/>
                <a:cs typeface="Segoe UI" pitchFamily="34" charset="0"/>
              </a:rPr>
              <a:t>CLICK TO RUN QUERY</a:t>
            </a:r>
          </a:p>
        </p:txBody>
      </p:sp>
      <p:sp>
        <p:nvSpPr>
          <p:cNvPr id="10" name="Slide Number Placeholder 9">
            <a:extLst>
              <a:ext uri="{FF2B5EF4-FFF2-40B4-BE49-F238E27FC236}">
                <a16:creationId xmlns:a16="http://schemas.microsoft.com/office/drawing/2014/main" id="{C2711502-C641-33A0-8772-74DEED6CD1C7}"/>
              </a:ext>
            </a:extLst>
          </p:cNvPr>
          <p:cNvSpPr>
            <a:spLocks noGrp="1"/>
          </p:cNvSpPr>
          <p:nvPr>
            <p:ph type="sldNum" sz="quarter" idx="11"/>
          </p:nvPr>
        </p:nvSpPr>
        <p:spPr/>
        <p:txBody>
          <a:bodyPr/>
          <a:lstStyle/>
          <a:p>
            <a:fld id="{B1356FBF-028C-F74E-A7B4-9B8ED246DD1B}" type="slidenum">
              <a:rPr lang="en-US" smtClean="0"/>
              <a:pPr/>
              <a:t>48</a:t>
            </a:fld>
            <a:endParaRPr lang="en-US"/>
          </a:p>
        </p:txBody>
      </p:sp>
    </p:spTree>
    <p:extLst>
      <p:ext uri="{BB962C8B-B14F-4D97-AF65-F5344CB8AC3E}">
        <p14:creationId xmlns:p14="http://schemas.microsoft.com/office/powerpoint/2010/main" val="8680596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B110C-847C-4129-8FFE-6680D4E8404E}"/>
              </a:ext>
            </a:extLst>
          </p:cNvPr>
          <p:cNvSpPr>
            <a:spLocks noGrp="1"/>
          </p:cNvSpPr>
          <p:nvPr>
            <p:ph type="title"/>
          </p:nvPr>
        </p:nvSpPr>
        <p:spPr/>
        <p:txBody>
          <a:bodyPr/>
          <a:lstStyle/>
          <a:p>
            <a:r>
              <a:rPr lang="en-US"/>
              <a:t>Anomaly detection and forecasting in </a:t>
            </a:r>
            <a:r>
              <a:rPr lang="en-US" err="1"/>
              <a:t>Eventhouse</a:t>
            </a:r>
            <a:endParaRPr lang="en-US"/>
          </a:p>
        </p:txBody>
      </p:sp>
      <p:sp>
        <p:nvSpPr>
          <p:cNvPr id="3" name="Content Placeholder 2">
            <a:extLst>
              <a:ext uri="{FF2B5EF4-FFF2-40B4-BE49-F238E27FC236}">
                <a16:creationId xmlns:a16="http://schemas.microsoft.com/office/drawing/2014/main" id="{32E4AF7E-3F96-4CB8-9116-2F666696696D}"/>
              </a:ext>
            </a:extLst>
          </p:cNvPr>
          <p:cNvSpPr txBox="1">
            <a:spLocks/>
          </p:cNvSpPr>
          <p:nvPr/>
        </p:nvSpPr>
        <p:spPr>
          <a:xfrm>
            <a:off x="563563" y="1447800"/>
            <a:ext cx="11064240" cy="2710615"/>
          </a:xfrm>
          <a:prstGeom prst="rect">
            <a:avLst/>
          </a:prstGeom>
        </p:spPr>
        <p:txBody>
          <a:bodyPr vert="horz" wrap="square" lIns="90000" tIns="46800" rIns="90000" bIns="4680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marR="0" lvl="0" indent="-3429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Contains </a:t>
            </a:r>
            <a:r>
              <a:rPr kumimoji="0" lang="en-US" sz="2000" b="1" i="0" u="none" strike="noStrike" kern="1200" cap="none" spc="-49" normalizeH="0" baseline="0" noProof="0">
                <a:ln>
                  <a:noFill/>
                </a:ln>
                <a:solidFill>
                  <a:srgbClr val="000000"/>
                </a:solidFill>
                <a:effectLst/>
                <a:uLnTx/>
                <a:uFillTx/>
                <a:latin typeface="Segoe Sans Text" panose="020F0502020204030204"/>
                <a:ea typeface="+mn-ea"/>
                <a:cs typeface="+mn-cs"/>
              </a:rPr>
              <a:t>native</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 support for creation, manipulation, and analysis of multiple time series.</a:t>
            </a:r>
          </a:p>
          <a:p>
            <a:pPr marL="342900" marR="0" lvl="0" indent="-3429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The applicable time series functions are based on a robust well-known decomposition model, where each original time series is decomposed into seasonal, trend, and residual components. </a:t>
            </a:r>
          </a:p>
          <a:p>
            <a:pPr marL="342900" marR="0" lvl="0" indent="-3429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1" i="0" u="none" strike="noStrike" kern="1200" cap="none" spc="-49" normalizeH="0" baseline="0" noProof="0">
                <a:ln>
                  <a:noFill/>
                </a:ln>
                <a:solidFill>
                  <a:srgbClr val="000000"/>
                </a:solidFill>
                <a:effectLst/>
                <a:uLnTx/>
                <a:uFillTx/>
                <a:latin typeface="Segoe Sans Text" panose="020F0502020204030204"/>
                <a:ea typeface="+mn-ea"/>
                <a:cs typeface="+mn-cs"/>
              </a:rPr>
              <a:t>Anomalies </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are detected by </a:t>
            </a:r>
            <a:r>
              <a:rPr kumimoji="0" lang="en-US" sz="2000" b="0" i="0" u="none" strike="noStrike" kern="1200" cap="none" spc="-49" normalizeH="0" baseline="0" noProof="0">
                <a:ln>
                  <a:noFill/>
                </a:ln>
                <a:solidFill>
                  <a:srgbClr val="000000"/>
                </a:solidFill>
                <a:effectLst/>
                <a:highlight>
                  <a:srgbClr val="FFFF00"/>
                </a:highlight>
                <a:uLnTx/>
                <a:uFillTx/>
                <a:latin typeface="Segoe Sans Text" panose="020F0502020204030204"/>
                <a:ea typeface="+mn-ea"/>
                <a:cs typeface="+mn-cs"/>
              </a:rPr>
              <a:t>outliers on the residual </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component, while </a:t>
            </a:r>
            <a:r>
              <a:rPr kumimoji="0" lang="en-US" sz="2000" b="1" i="0" u="none" strike="noStrike" kern="1200" cap="none" spc="-49" normalizeH="0" baseline="0" noProof="0">
                <a:ln>
                  <a:noFill/>
                </a:ln>
                <a:solidFill>
                  <a:srgbClr val="000000"/>
                </a:solidFill>
                <a:effectLst/>
                <a:uLnTx/>
                <a:uFillTx/>
                <a:latin typeface="Segoe Sans Text" panose="020F0502020204030204"/>
                <a:ea typeface="+mn-ea"/>
                <a:cs typeface="+mn-cs"/>
              </a:rPr>
              <a:t>forecasting</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 is done by extrapolating the </a:t>
            </a:r>
            <a:r>
              <a:rPr kumimoji="0" lang="en-US" sz="2000" b="0" i="0" u="none" strike="noStrike" kern="1200" cap="none" spc="-49" normalizeH="0" baseline="0" noProof="0">
                <a:ln>
                  <a:noFill/>
                </a:ln>
                <a:solidFill>
                  <a:srgbClr val="000000"/>
                </a:solidFill>
                <a:effectLst/>
                <a:highlight>
                  <a:srgbClr val="FFFF00"/>
                </a:highlight>
                <a:uLnTx/>
                <a:uFillTx/>
                <a:latin typeface="Segoe Sans Text" panose="020F0502020204030204"/>
                <a:ea typeface="+mn-ea"/>
                <a:cs typeface="+mn-cs"/>
              </a:rPr>
              <a:t>seasonal and trend </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components.</a:t>
            </a:r>
          </a:p>
          <a:p>
            <a:pPr marL="342900" marR="0" lvl="0" indent="-3429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Significantly enhances the basic </a:t>
            </a:r>
            <a:r>
              <a:rPr kumimoji="0" lang="en-US" sz="2000" b="1" i="0" u="none" strike="noStrike" kern="1200" cap="none" spc="-49" normalizeH="0" baseline="0" noProof="0">
                <a:ln>
                  <a:noFill/>
                </a:ln>
                <a:solidFill>
                  <a:srgbClr val="000000"/>
                </a:solidFill>
                <a:effectLst/>
                <a:uLnTx/>
                <a:uFillTx/>
                <a:latin typeface="Segoe Sans Text" panose="020F0502020204030204"/>
                <a:ea typeface="+mn-ea"/>
                <a:cs typeface="+mn-cs"/>
              </a:rPr>
              <a:t>decomposition</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 model by automatic seasonality detection, robust </a:t>
            </a:r>
            <a:r>
              <a:rPr kumimoji="0" lang="en-US" sz="2000" b="1" i="0" u="none" strike="noStrike" kern="1200" cap="none" spc="-49" normalizeH="0" baseline="0" noProof="0">
                <a:ln>
                  <a:noFill/>
                </a:ln>
                <a:solidFill>
                  <a:srgbClr val="000000"/>
                </a:solidFill>
                <a:effectLst/>
                <a:uLnTx/>
                <a:uFillTx/>
                <a:latin typeface="Segoe Sans Text" panose="020F0502020204030204"/>
                <a:ea typeface="+mn-ea"/>
                <a:cs typeface="+mn-cs"/>
              </a:rPr>
              <a:t>outlier</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 analysis, and </a:t>
            </a:r>
            <a:r>
              <a:rPr kumimoji="0" lang="en-US" sz="2000" b="1" i="0" u="none" strike="noStrike" kern="1200" cap="none" spc="-49" normalizeH="0" baseline="0" noProof="0">
                <a:ln>
                  <a:noFill/>
                </a:ln>
                <a:solidFill>
                  <a:srgbClr val="000000"/>
                </a:solidFill>
                <a:effectLst/>
                <a:uLnTx/>
                <a:uFillTx/>
                <a:latin typeface="Segoe Sans Text" panose="020F0502020204030204"/>
                <a:ea typeface="+mn-ea"/>
                <a:cs typeface="+mn-cs"/>
              </a:rPr>
              <a:t>vectorized</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 implementation to process thousands of time series in seconds.</a:t>
            </a:r>
          </a:p>
        </p:txBody>
      </p:sp>
      <p:sp>
        <p:nvSpPr>
          <p:cNvPr id="6" name="Slide Number Placeholder 5">
            <a:extLst>
              <a:ext uri="{FF2B5EF4-FFF2-40B4-BE49-F238E27FC236}">
                <a16:creationId xmlns:a16="http://schemas.microsoft.com/office/drawing/2014/main" id="{BCEB949D-599F-2BED-9A9F-00575EAF5D40}"/>
              </a:ext>
            </a:extLst>
          </p:cNvPr>
          <p:cNvSpPr>
            <a:spLocks noGrp="1"/>
          </p:cNvSpPr>
          <p:nvPr>
            <p:ph type="sldNum" sz="quarter" idx="11"/>
          </p:nvPr>
        </p:nvSpPr>
        <p:spPr/>
        <p:txBody>
          <a:bodyPr/>
          <a:lstStyle/>
          <a:p>
            <a:fld id="{B1356FBF-028C-F74E-A7B4-9B8ED246DD1B}" type="slidenum">
              <a:rPr lang="en-US" smtClean="0"/>
              <a:pPr/>
              <a:t>49</a:t>
            </a:fld>
            <a:endParaRPr lang="en-US"/>
          </a:p>
        </p:txBody>
      </p:sp>
    </p:spTree>
    <p:extLst>
      <p:ext uri="{BB962C8B-B14F-4D97-AF65-F5344CB8AC3E}">
        <p14:creationId xmlns:p14="http://schemas.microsoft.com/office/powerpoint/2010/main" val="2976559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F664-18B5-4B8D-81BB-7768A27B1AB1}"/>
              </a:ext>
            </a:extLst>
          </p:cNvPr>
          <p:cNvSpPr>
            <a:spLocks noGrp="1"/>
          </p:cNvSpPr>
          <p:nvPr>
            <p:ph type="title"/>
          </p:nvPr>
        </p:nvSpPr>
        <p:spPr>
          <a:xfrm>
            <a:off x="563880" y="503396"/>
            <a:ext cx="11064240" cy="724535"/>
          </a:xfrm>
        </p:spPr>
        <p:txBody>
          <a:bodyPr/>
          <a:lstStyle/>
          <a:p>
            <a:r>
              <a:rPr lang="en-US"/>
              <a:t>Data tiering</a:t>
            </a:r>
          </a:p>
        </p:txBody>
      </p:sp>
      <p:sp>
        <p:nvSpPr>
          <p:cNvPr id="3" name="Content Placeholder 2">
            <a:extLst>
              <a:ext uri="{FF2B5EF4-FFF2-40B4-BE49-F238E27FC236}">
                <a16:creationId xmlns:a16="http://schemas.microsoft.com/office/drawing/2014/main" id="{58C1F1DC-9F2E-45AC-9DE0-CD4D0821F3C1}"/>
              </a:ext>
            </a:extLst>
          </p:cNvPr>
          <p:cNvSpPr>
            <a:spLocks noGrp="1"/>
          </p:cNvSpPr>
          <p:nvPr>
            <p:ph type="body" sz="quarter" idx="27"/>
          </p:nvPr>
        </p:nvSpPr>
        <p:spPr>
          <a:xfrm>
            <a:off x="563564" y="1828631"/>
            <a:ext cx="4868272" cy="3857297"/>
          </a:xfrm>
        </p:spPr>
        <p:txBody>
          <a:bodyPr>
            <a:normAutofit lnSpcReduction="10000"/>
          </a:bodyPr>
          <a:lstStyle/>
          <a:p>
            <a:pPr marL="0" indent="0">
              <a:buNone/>
            </a:pPr>
            <a:r>
              <a:rPr lang="en-US" b="1">
                <a:solidFill>
                  <a:schemeClr val="accent1"/>
                </a:solidFill>
              </a:rPr>
              <a:t>Basics</a:t>
            </a:r>
          </a:p>
          <a:p>
            <a:r>
              <a:rPr lang="en-US" sz="1800" err="1"/>
              <a:t>Eventhouse</a:t>
            </a:r>
            <a:r>
              <a:rPr lang="en-US" sz="1800"/>
              <a:t> is a great tool for storing large volumes of data due to high compression ratios. However, storing all the data on fast media can be prohibitively expensive.</a:t>
            </a:r>
          </a:p>
          <a:p>
            <a:r>
              <a:rPr lang="en-US" sz="1800" err="1"/>
              <a:t>Eventhouse</a:t>
            </a:r>
            <a:r>
              <a:rPr lang="en-US" sz="1800"/>
              <a:t> offers tiering mechanism with full transparency to the user – i.e., same query, data in different places.</a:t>
            </a:r>
          </a:p>
          <a:p>
            <a:r>
              <a:rPr lang="en-US" sz="1800"/>
              <a:t>Data can sit in RAM of compute nodes, local SSDs, or cold storage (Azure Blob).</a:t>
            </a:r>
          </a:p>
          <a:p>
            <a:r>
              <a:rPr lang="en-US" sz="1800"/>
              <a:t>The “where” is defined by </a:t>
            </a:r>
            <a:r>
              <a:rPr lang="en-US" sz="1800">
                <a:hlinkClick r:id="rId4"/>
              </a:rPr>
              <a:t>caching policies</a:t>
            </a:r>
            <a:r>
              <a:rPr lang="en-US" sz="1800"/>
              <a:t>. Important to remember – all data remains query-able.</a:t>
            </a:r>
          </a:p>
        </p:txBody>
      </p:sp>
      <p:grpSp>
        <p:nvGrpSpPr>
          <p:cNvPr id="39" name="Group 38">
            <a:extLst>
              <a:ext uri="{FF2B5EF4-FFF2-40B4-BE49-F238E27FC236}">
                <a16:creationId xmlns:a16="http://schemas.microsoft.com/office/drawing/2014/main" id="{CCBA3295-A97F-950D-98C9-30133A335620}"/>
              </a:ext>
            </a:extLst>
          </p:cNvPr>
          <p:cNvGrpSpPr/>
          <p:nvPr/>
        </p:nvGrpSpPr>
        <p:grpSpPr>
          <a:xfrm>
            <a:off x="5785974" y="1831474"/>
            <a:ext cx="6110188" cy="3762875"/>
            <a:chOff x="5785974" y="1831475"/>
            <a:chExt cx="6110188" cy="2730332"/>
          </a:xfrm>
        </p:grpSpPr>
        <p:sp>
          <p:nvSpPr>
            <p:cNvPr id="6" name="Rounded Rectangle 5">
              <a:extLst>
                <a:ext uri="{FF2B5EF4-FFF2-40B4-BE49-F238E27FC236}">
                  <a16:creationId xmlns:a16="http://schemas.microsoft.com/office/drawing/2014/main" id="{C3E1C275-6990-44CE-B382-EE640014692E}"/>
                </a:ext>
                <a:ext uri="{C183D7F6-B498-43B3-948B-1728B52AA6E4}">
                  <adec:decorative xmlns:adec="http://schemas.microsoft.com/office/drawing/2017/decorative" val="1"/>
                </a:ext>
              </a:extLst>
            </p:cNvPr>
            <p:cNvSpPr/>
            <p:nvPr/>
          </p:nvSpPr>
          <p:spPr bwMode="auto">
            <a:xfrm>
              <a:off x="5785974" y="1831475"/>
              <a:ext cx="6110188" cy="2730332"/>
            </a:xfrm>
            <a:prstGeom prst="roundRect">
              <a:avLst>
                <a:gd name="adj" fmla="val 4348"/>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a:solidFill>
                  <a:srgbClr val="091F2C"/>
                </a:solidFill>
                <a:latin typeface="Segoe Sans Text" pitchFamily="2" charset="0"/>
                <a:cs typeface="Segoe Sans Text" pitchFamily="2" charset="0"/>
              </a:endParaRPr>
            </a:p>
          </p:txBody>
        </p:sp>
        <p:sp>
          <p:nvSpPr>
            <p:cNvPr id="7" name="Rounded Rectangle 6">
              <a:extLst>
                <a:ext uri="{FF2B5EF4-FFF2-40B4-BE49-F238E27FC236}">
                  <a16:creationId xmlns:a16="http://schemas.microsoft.com/office/drawing/2014/main" id="{88C8B37F-DAE7-404F-A598-B1F57F032D6E}"/>
                </a:ext>
                <a:ext uri="{C183D7F6-B498-43B3-948B-1728B52AA6E4}">
                  <adec:decorative xmlns:adec="http://schemas.microsoft.com/office/drawing/2017/decorative" val="1"/>
                </a:ext>
              </a:extLst>
            </p:cNvPr>
            <p:cNvSpPr/>
            <p:nvPr/>
          </p:nvSpPr>
          <p:spPr bwMode="auto">
            <a:xfrm>
              <a:off x="5871745" y="2208037"/>
              <a:ext cx="3910727" cy="2215340"/>
            </a:xfrm>
            <a:prstGeom prst="roundRect">
              <a:avLst>
                <a:gd name="adj" fmla="val 2940"/>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a:solidFill>
                  <a:srgbClr val="091F2C"/>
                </a:solidFill>
                <a:latin typeface="Segoe Sans Text" pitchFamily="2" charset="0"/>
                <a:cs typeface="Segoe Sans Text" pitchFamily="2" charset="0"/>
              </a:endParaRPr>
            </a:p>
          </p:txBody>
        </p:sp>
        <p:sp>
          <p:nvSpPr>
            <p:cNvPr id="8" name="Rectangle 7">
              <a:extLst>
                <a:ext uri="{FF2B5EF4-FFF2-40B4-BE49-F238E27FC236}">
                  <a16:creationId xmlns:a16="http://schemas.microsoft.com/office/drawing/2014/main" id="{12D58B7D-53A6-4A39-B3CE-E0E7581FEDC4}"/>
                </a:ext>
              </a:extLst>
            </p:cNvPr>
            <p:cNvSpPr/>
            <p:nvPr/>
          </p:nvSpPr>
          <p:spPr>
            <a:xfrm>
              <a:off x="6861139" y="1896568"/>
              <a:ext cx="1931939" cy="245654"/>
            </a:xfrm>
            <a:prstGeom prst="rect">
              <a:avLst/>
            </a:prstGeom>
          </p:spPr>
          <p:txBody>
            <a:bodyPr wrap="none" anchor="ctr">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600" b="0" i="0" u="none" strike="noStrike" kern="0" cap="none" spc="0" normalizeH="0" baseline="0" noProof="0" err="1">
                  <a:ln>
                    <a:noFill/>
                  </a:ln>
                  <a:effectLst/>
                  <a:uLnTx/>
                  <a:uFillTx/>
                  <a:latin typeface="+mj-lt"/>
                  <a:ea typeface="MS PGothic" panose="020B0600070205080204" pitchFamily="34" charset="-128"/>
                  <a:cs typeface="Segoe UI Semibold" panose="020B0702040204020203" pitchFamily="34" charset="0"/>
                </a:rPr>
                <a:t>Eventhouse</a:t>
              </a:r>
              <a:r>
                <a:rPr kumimoji="0" lang="en-US" sz="1600" b="0" i="0" u="none" strike="noStrike" kern="0" cap="none" spc="0" normalizeH="0" baseline="0" noProof="0">
                  <a:ln>
                    <a:noFill/>
                  </a:ln>
                  <a:effectLst/>
                  <a:uLnTx/>
                  <a:uFillTx/>
                  <a:latin typeface="+mj-lt"/>
                  <a:ea typeface="MS PGothic" panose="020B0600070205080204" pitchFamily="34" charset="-128"/>
                  <a:cs typeface="Segoe UI Semibold" panose="020B0702040204020203" pitchFamily="34" charset="0"/>
                </a:rPr>
                <a:t> Cluster</a:t>
              </a:r>
            </a:p>
          </p:txBody>
        </p:sp>
        <p:sp>
          <p:nvSpPr>
            <p:cNvPr id="10" name="Rectangle 9">
              <a:extLst>
                <a:ext uri="{FF2B5EF4-FFF2-40B4-BE49-F238E27FC236}">
                  <a16:creationId xmlns:a16="http://schemas.microsoft.com/office/drawing/2014/main" id="{4C452EC2-8A8F-46FD-B969-9E5A94054F51}"/>
                </a:ext>
                <a:ext uri="{C183D7F6-B498-43B3-948B-1728B52AA6E4}">
                  <adec:decorative xmlns:adec="http://schemas.microsoft.com/office/drawing/2017/decorative" val="1"/>
                </a:ext>
              </a:extLst>
            </p:cNvPr>
            <p:cNvSpPr/>
            <p:nvPr/>
          </p:nvSpPr>
          <p:spPr bwMode="auto">
            <a:xfrm>
              <a:off x="5973626" y="2625302"/>
              <a:ext cx="1664517" cy="1613551"/>
            </a:xfrm>
            <a:prstGeom prst="rect">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a:solidFill>
                  <a:srgbClr val="091F2C"/>
                </a:solidFill>
                <a:latin typeface="Segoe Sans Text" pitchFamily="2" charset="0"/>
                <a:cs typeface="Segoe Sans Text" pitchFamily="2" charset="0"/>
              </a:endParaRPr>
            </a:p>
          </p:txBody>
        </p:sp>
        <p:sp>
          <p:nvSpPr>
            <p:cNvPr id="11" name="Rectangle 10">
              <a:extLst>
                <a:ext uri="{FF2B5EF4-FFF2-40B4-BE49-F238E27FC236}">
                  <a16:creationId xmlns:a16="http://schemas.microsoft.com/office/drawing/2014/main" id="{501A882F-ADB6-4938-B71D-ECD63142F108}"/>
                </a:ext>
              </a:extLst>
            </p:cNvPr>
            <p:cNvSpPr/>
            <p:nvPr/>
          </p:nvSpPr>
          <p:spPr bwMode="auto">
            <a:xfrm>
              <a:off x="6197040" y="2221656"/>
              <a:ext cx="1264770" cy="4801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a:ea typeface="Segoe UI" pitchFamily="34" charset="0"/>
                  <a:cs typeface="Segoe UI" pitchFamily="34" charset="0"/>
                </a:rPr>
                <a:t>Data Management</a:t>
              </a:r>
            </a:p>
          </p:txBody>
        </p:sp>
        <p:sp>
          <p:nvSpPr>
            <p:cNvPr id="12" name="Rectangle 11">
              <a:extLst>
                <a:ext uri="{FF2B5EF4-FFF2-40B4-BE49-F238E27FC236}">
                  <a16:creationId xmlns:a16="http://schemas.microsoft.com/office/drawing/2014/main" id="{6985A8F0-58E6-409D-9C05-D4AF1A57C96C}"/>
                </a:ext>
              </a:extLst>
            </p:cNvPr>
            <p:cNvSpPr/>
            <p:nvPr/>
          </p:nvSpPr>
          <p:spPr bwMode="auto">
            <a:xfrm>
              <a:off x="6191052" y="2796706"/>
              <a:ext cx="1229664" cy="221766"/>
            </a:xfrm>
            <a:prstGeom prst="rect">
              <a:avLst/>
            </a:prstGeom>
            <a:solidFill>
              <a:srgbClr val="D3D1D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effectLst/>
                  <a:uLnTx/>
                  <a:uFillTx/>
                  <a:latin typeface="Segoe UI"/>
                  <a:ea typeface="Segoe UI" pitchFamily="34" charset="0"/>
                  <a:cs typeface="Segoe UI" pitchFamily="34" charset="0"/>
                </a:rPr>
                <a:t>Connections</a:t>
              </a:r>
            </a:p>
          </p:txBody>
        </p:sp>
        <p:sp>
          <p:nvSpPr>
            <p:cNvPr id="13" name="Rectangle 12">
              <a:extLst>
                <a:ext uri="{FF2B5EF4-FFF2-40B4-BE49-F238E27FC236}">
                  <a16:creationId xmlns:a16="http://schemas.microsoft.com/office/drawing/2014/main" id="{E11BAD45-871F-4708-98CA-40F5115C354F}"/>
                </a:ext>
              </a:extLst>
            </p:cNvPr>
            <p:cNvSpPr/>
            <p:nvPr/>
          </p:nvSpPr>
          <p:spPr bwMode="auto">
            <a:xfrm>
              <a:off x="6191052" y="3142193"/>
              <a:ext cx="1229664" cy="221766"/>
            </a:xfrm>
            <a:prstGeom prst="rect">
              <a:avLst/>
            </a:prstGeom>
            <a:solidFill>
              <a:srgbClr val="D3D1D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effectLst/>
                  <a:uLnTx/>
                  <a:uFillTx/>
                  <a:latin typeface="Segoe UI"/>
                  <a:ea typeface="Segoe UI" pitchFamily="34" charset="0"/>
                  <a:cs typeface="Segoe UI" pitchFamily="34" charset="0"/>
                </a:rPr>
                <a:t>Management</a:t>
              </a:r>
            </a:p>
          </p:txBody>
        </p:sp>
        <p:sp>
          <p:nvSpPr>
            <p:cNvPr id="14" name="Rectangle 13">
              <a:extLst>
                <a:ext uri="{FF2B5EF4-FFF2-40B4-BE49-F238E27FC236}">
                  <a16:creationId xmlns:a16="http://schemas.microsoft.com/office/drawing/2014/main" id="{938382F3-AAD2-41B1-8965-54A5F9E1F27B}"/>
                </a:ext>
              </a:extLst>
            </p:cNvPr>
            <p:cNvSpPr/>
            <p:nvPr/>
          </p:nvSpPr>
          <p:spPr bwMode="auto">
            <a:xfrm>
              <a:off x="6191052" y="3492155"/>
              <a:ext cx="1229664" cy="221766"/>
            </a:xfrm>
            <a:prstGeom prst="rect">
              <a:avLst/>
            </a:prstGeom>
            <a:solidFill>
              <a:srgbClr val="D3D1D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effectLst/>
                  <a:uLnTx/>
                  <a:uFillTx/>
                  <a:latin typeface="Segoe UI"/>
                  <a:ea typeface="Segoe UI" pitchFamily="34" charset="0"/>
                  <a:cs typeface="Segoe UI" pitchFamily="34" charset="0"/>
                </a:rPr>
                <a:t>Ingestion</a:t>
              </a:r>
            </a:p>
          </p:txBody>
        </p:sp>
        <p:sp>
          <p:nvSpPr>
            <p:cNvPr id="15" name="Rectangle 14">
              <a:extLst>
                <a:ext uri="{FF2B5EF4-FFF2-40B4-BE49-F238E27FC236}">
                  <a16:creationId xmlns:a16="http://schemas.microsoft.com/office/drawing/2014/main" id="{E51A913F-1DA4-482B-B11C-812AFA939650}"/>
                </a:ext>
              </a:extLst>
            </p:cNvPr>
            <p:cNvSpPr/>
            <p:nvPr/>
          </p:nvSpPr>
          <p:spPr bwMode="auto">
            <a:xfrm>
              <a:off x="6191052" y="3844381"/>
              <a:ext cx="1229664" cy="221766"/>
            </a:xfrm>
            <a:prstGeom prst="rect">
              <a:avLst/>
            </a:prstGeom>
            <a:solidFill>
              <a:srgbClr val="D3D1D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effectLst/>
                  <a:uLnTx/>
                  <a:uFillTx/>
                  <a:latin typeface="Segoe UI"/>
                  <a:ea typeface="Segoe UI" pitchFamily="34" charset="0"/>
                  <a:cs typeface="Segoe UI" pitchFamily="34" charset="0"/>
                </a:rPr>
                <a:t>Batching</a:t>
              </a:r>
            </a:p>
          </p:txBody>
        </p:sp>
        <p:sp>
          <p:nvSpPr>
            <p:cNvPr id="16" name="Rectangle 15">
              <a:extLst>
                <a:ext uri="{FF2B5EF4-FFF2-40B4-BE49-F238E27FC236}">
                  <a16:creationId xmlns:a16="http://schemas.microsoft.com/office/drawing/2014/main" id="{D03DF81D-8430-4E30-9A30-4C556086ADA9}"/>
                </a:ext>
                <a:ext uri="{C183D7F6-B498-43B3-948B-1728B52AA6E4}">
                  <adec:decorative xmlns:adec="http://schemas.microsoft.com/office/drawing/2017/decorative" val="1"/>
                </a:ext>
              </a:extLst>
            </p:cNvPr>
            <p:cNvSpPr/>
            <p:nvPr/>
          </p:nvSpPr>
          <p:spPr bwMode="auto">
            <a:xfrm>
              <a:off x="7954523" y="2625301"/>
              <a:ext cx="1664517" cy="1613551"/>
            </a:xfrm>
            <a:prstGeom prst="rect">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a:solidFill>
                  <a:srgbClr val="091F2C"/>
                </a:solidFill>
                <a:latin typeface="Segoe Sans Text" pitchFamily="2" charset="0"/>
                <a:cs typeface="Segoe Sans Text" pitchFamily="2" charset="0"/>
              </a:endParaRPr>
            </a:p>
          </p:txBody>
        </p:sp>
        <p:sp>
          <p:nvSpPr>
            <p:cNvPr id="17" name="Rectangle 16">
              <a:extLst>
                <a:ext uri="{FF2B5EF4-FFF2-40B4-BE49-F238E27FC236}">
                  <a16:creationId xmlns:a16="http://schemas.microsoft.com/office/drawing/2014/main" id="{5CC7A3D6-D143-4003-B70D-8CF4798A0826}"/>
                </a:ext>
              </a:extLst>
            </p:cNvPr>
            <p:cNvSpPr/>
            <p:nvPr/>
          </p:nvSpPr>
          <p:spPr bwMode="auto">
            <a:xfrm>
              <a:off x="8544740" y="2221656"/>
              <a:ext cx="460062" cy="4801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a:ea typeface="Segoe UI" pitchFamily="34" charset="0"/>
                  <a:cs typeface="Segoe UI" pitchFamily="34" charset="0"/>
                </a:rPr>
                <a:t>Engine</a:t>
              </a:r>
            </a:p>
          </p:txBody>
        </p:sp>
        <p:sp>
          <p:nvSpPr>
            <p:cNvPr id="18" name="Rounded Rectangle 17">
              <a:extLst>
                <a:ext uri="{FF2B5EF4-FFF2-40B4-BE49-F238E27FC236}">
                  <a16:creationId xmlns:a16="http://schemas.microsoft.com/office/drawing/2014/main" id="{25BFF9F8-BB33-439E-8D07-5E830A688088}"/>
                </a:ext>
                <a:ext uri="{C183D7F6-B498-43B3-948B-1728B52AA6E4}">
                  <adec:decorative xmlns:adec="http://schemas.microsoft.com/office/drawing/2017/decorative" val="1"/>
                </a:ext>
              </a:extLst>
            </p:cNvPr>
            <p:cNvSpPr/>
            <p:nvPr/>
          </p:nvSpPr>
          <p:spPr bwMode="auto">
            <a:xfrm>
              <a:off x="9911401" y="2208037"/>
              <a:ext cx="1852168" cy="2215340"/>
            </a:xfrm>
            <a:prstGeom prst="roundRect">
              <a:avLst>
                <a:gd name="adj" fmla="val 6039"/>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a:solidFill>
                  <a:srgbClr val="091F2C"/>
                </a:solidFill>
                <a:latin typeface="Segoe Sans Text" pitchFamily="2" charset="0"/>
                <a:cs typeface="Segoe Sans Text" pitchFamily="2" charset="0"/>
              </a:endParaRPr>
            </a:p>
          </p:txBody>
        </p:sp>
        <p:cxnSp>
          <p:nvCxnSpPr>
            <p:cNvPr id="19" name="Straight Arrow Connector 18">
              <a:extLst>
                <a:ext uri="{FF2B5EF4-FFF2-40B4-BE49-F238E27FC236}">
                  <a16:creationId xmlns:a16="http://schemas.microsoft.com/office/drawing/2014/main" id="{0094E912-0BCD-48C4-8650-5BBBF4F62997}"/>
                </a:ext>
                <a:ext uri="{C183D7F6-B498-43B3-948B-1728B52AA6E4}">
                  <adec:decorative xmlns:adec="http://schemas.microsoft.com/office/drawing/2017/decorative" val="1"/>
                </a:ext>
              </a:extLst>
            </p:cNvPr>
            <p:cNvCxnSpPr>
              <a:cxnSpLocks/>
              <a:stCxn id="10" idx="3"/>
              <a:endCxn id="16" idx="1"/>
            </p:cNvCxnSpPr>
            <p:nvPr/>
          </p:nvCxnSpPr>
          <p:spPr>
            <a:xfrm flipV="1">
              <a:off x="7638143" y="3432077"/>
              <a:ext cx="316380" cy="1"/>
            </a:xfrm>
            <a:prstGeom prst="straightConnector1">
              <a:avLst/>
            </a:prstGeom>
            <a:ln w="12700">
              <a:solidFill>
                <a:schemeClr val="bg1"/>
              </a:solidFill>
              <a:prstDash val="dash"/>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BDFA818-CC3F-4423-A926-BE10CA802D35}"/>
                </a:ext>
              </a:extLst>
            </p:cNvPr>
            <p:cNvSpPr/>
            <p:nvPr/>
          </p:nvSpPr>
          <p:spPr bwMode="auto">
            <a:xfrm>
              <a:off x="8171949" y="3228835"/>
              <a:ext cx="1229664" cy="221766"/>
            </a:xfrm>
            <a:prstGeom prst="rect">
              <a:avLst/>
            </a:prstGeom>
            <a:solidFill>
              <a:srgbClr val="D3D1D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effectLst/>
                  <a:uLnTx/>
                  <a:uFillTx/>
                  <a:latin typeface="Segoe UI"/>
                  <a:ea typeface="Segoe UI" pitchFamily="34" charset="0"/>
                  <a:cs typeface="Segoe UI" pitchFamily="34" charset="0"/>
                </a:rPr>
                <a:t>Engine nodes</a:t>
              </a:r>
            </a:p>
          </p:txBody>
        </p:sp>
        <p:sp>
          <p:nvSpPr>
            <p:cNvPr id="25" name="Rectangle 24">
              <a:extLst>
                <a:ext uri="{FF2B5EF4-FFF2-40B4-BE49-F238E27FC236}">
                  <a16:creationId xmlns:a16="http://schemas.microsoft.com/office/drawing/2014/main" id="{C9675AB7-9093-4A1C-9FE3-C03CDE1B4D54}"/>
                </a:ext>
              </a:extLst>
            </p:cNvPr>
            <p:cNvSpPr/>
            <p:nvPr/>
          </p:nvSpPr>
          <p:spPr bwMode="auto">
            <a:xfrm>
              <a:off x="8171949" y="3896486"/>
              <a:ext cx="1229664" cy="221766"/>
            </a:xfrm>
            <a:prstGeom prst="rect">
              <a:avLst/>
            </a:prstGeom>
            <a:solidFill>
              <a:srgbClr val="D3D1D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effectLst/>
                  <a:uLnTx/>
                  <a:uFillTx/>
                  <a:latin typeface="Segoe UI"/>
                  <a:ea typeface="Segoe UI" pitchFamily="34" charset="0"/>
                  <a:cs typeface="Segoe UI" pitchFamily="34" charset="0"/>
                </a:rPr>
                <a:t>Local SSDs</a:t>
              </a:r>
            </a:p>
          </p:txBody>
        </p:sp>
        <p:sp>
          <p:nvSpPr>
            <p:cNvPr id="26" name="Rectangle 25">
              <a:extLst>
                <a:ext uri="{FF2B5EF4-FFF2-40B4-BE49-F238E27FC236}">
                  <a16:creationId xmlns:a16="http://schemas.microsoft.com/office/drawing/2014/main" id="{795E3B18-E640-41DA-8455-D5BE3A567C0C}"/>
                </a:ext>
              </a:extLst>
            </p:cNvPr>
            <p:cNvSpPr/>
            <p:nvPr/>
          </p:nvSpPr>
          <p:spPr>
            <a:xfrm>
              <a:off x="9945560" y="1896568"/>
              <a:ext cx="1829347" cy="245654"/>
            </a:xfrm>
            <a:prstGeom prst="rect">
              <a:avLst/>
            </a:prstGeom>
          </p:spPr>
          <p:txBody>
            <a:bodyPr wrap="none" anchor="ctr">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600" b="0" i="0" u="none" strike="noStrike" kern="0" cap="none" spc="0" normalizeH="0" baseline="0" noProof="0">
                  <a:ln>
                    <a:noFill/>
                  </a:ln>
                  <a:effectLst/>
                  <a:uLnTx/>
                  <a:uFillTx/>
                  <a:latin typeface="+mj-lt"/>
                  <a:ea typeface="MS PGothic" panose="020B0600070205080204" pitchFamily="34" charset="-128"/>
                  <a:cs typeface="Segoe UI Semibold" panose="020B0702040204020203" pitchFamily="34" charset="0"/>
                </a:rPr>
                <a:t>Outside of Cluster</a:t>
              </a:r>
            </a:p>
          </p:txBody>
        </p:sp>
        <p:sp>
          <p:nvSpPr>
            <p:cNvPr id="27" name="Rectangle 26">
              <a:extLst>
                <a:ext uri="{FF2B5EF4-FFF2-40B4-BE49-F238E27FC236}">
                  <a16:creationId xmlns:a16="http://schemas.microsoft.com/office/drawing/2014/main" id="{02BE63B7-E582-477F-B221-526D071958B3}"/>
                </a:ext>
                <a:ext uri="{C183D7F6-B498-43B3-948B-1728B52AA6E4}">
                  <adec:decorative xmlns:adec="http://schemas.microsoft.com/office/drawing/2017/decorative" val="1"/>
                </a:ext>
              </a:extLst>
            </p:cNvPr>
            <p:cNvSpPr/>
            <p:nvPr/>
          </p:nvSpPr>
          <p:spPr bwMode="auto">
            <a:xfrm>
              <a:off x="10027976" y="2618836"/>
              <a:ext cx="1664517" cy="1613551"/>
            </a:xfrm>
            <a:prstGeom prst="rect">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a:solidFill>
                  <a:srgbClr val="091F2C"/>
                </a:solidFill>
                <a:latin typeface="Segoe Sans Text" pitchFamily="2" charset="0"/>
                <a:cs typeface="Segoe Sans Text" pitchFamily="2" charset="0"/>
              </a:endParaRPr>
            </a:p>
          </p:txBody>
        </p:sp>
        <p:sp>
          <p:nvSpPr>
            <p:cNvPr id="28" name="Rectangle 27">
              <a:extLst>
                <a:ext uri="{FF2B5EF4-FFF2-40B4-BE49-F238E27FC236}">
                  <a16:creationId xmlns:a16="http://schemas.microsoft.com/office/drawing/2014/main" id="{DF43301C-A122-46A7-9322-F73FFDFFEC3D}"/>
                </a:ext>
              </a:extLst>
            </p:cNvPr>
            <p:cNvSpPr/>
            <p:nvPr/>
          </p:nvSpPr>
          <p:spPr bwMode="auto">
            <a:xfrm>
              <a:off x="10335547" y="2221656"/>
              <a:ext cx="1096454" cy="4801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a:ea typeface="Segoe UI" pitchFamily="34" charset="0"/>
                  <a:cs typeface="Segoe UI" pitchFamily="34" charset="0"/>
                </a:rPr>
                <a:t>Remote Storage</a:t>
              </a:r>
            </a:p>
          </p:txBody>
        </p:sp>
        <p:sp>
          <p:nvSpPr>
            <p:cNvPr id="33" name="Rectangle 32">
              <a:extLst>
                <a:ext uri="{FF2B5EF4-FFF2-40B4-BE49-F238E27FC236}">
                  <a16:creationId xmlns:a16="http://schemas.microsoft.com/office/drawing/2014/main" id="{3C7B7738-31BA-4DB5-88BB-1E31A273F8BF}"/>
                </a:ext>
              </a:extLst>
            </p:cNvPr>
            <p:cNvSpPr/>
            <p:nvPr/>
          </p:nvSpPr>
          <p:spPr bwMode="auto">
            <a:xfrm>
              <a:off x="10245402" y="3896486"/>
              <a:ext cx="1229664" cy="221766"/>
            </a:xfrm>
            <a:prstGeom prst="rect">
              <a:avLst/>
            </a:prstGeom>
            <a:solidFill>
              <a:srgbClr val="D3D1D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err="1">
                  <a:ln>
                    <a:noFill/>
                  </a:ln>
                  <a:effectLst/>
                  <a:uLnTx/>
                  <a:uFillTx/>
                  <a:latin typeface="Segoe UI"/>
                  <a:ea typeface="Segoe UI" pitchFamily="34" charset="0"/>
                  <a:cs typeface="Segoe UI" pitchFamily="34" charset="0"/>
                </a:rPr>
                <a:t>OneLake</a:t>
              </a:r>
              <a:endParaRPr kumimoji="0" lang="en-US" sz="1100" b="0" i="0" u="none" strike="noStrike" kern="0" cap="none" spc="0" normalizeH="0" baseline="0" noProof="0">
                <a:ln>
                  <a:noFill/>
                </a:ln>
                <a:effectLst/>
                <a:uLnTx/>
                <a:uFillTx/>
                <a:latin typeface="Segoe UI"/>
                <a:ea typeface="Segoe UI" pitchFamily="34" charset="0"/>
                <a:cs typeface="Segoe UI" pitchFamily="34" charset="0"/>
              </a:endParaRPr>
            </a:p>
          </p:txBody>
        </p:sp>
        <p:cxnSp>
          <p:nvCxnSpPr>
            <p:cNvPr id="34" name="Straight Arrow Connector 33">
              <a:extLst>
                <a:ext uri="{FF2B5EF4-FFF2-40B4-BE49-F238E27FC236}">
                  <a16:creationId xmlns:a16="http://schemas.microsoft.com/office/drawing/2014/main" id="{161305D4-810B-44F4-85E4-B5136609371E}"/>
                </a:ext>
                <a:ext uri="{C183D7F6-B498-43B3-948B-1728B52AA6E4}">
                  <adec:decorative xmlns:adec="http://schemas.microsoft.com/office/drawing/2017/decorative" val="1"/>
                </a:ext>
              </a:extLst>
            </p:cNvPr>
            <p:cNvCxnSpPr>
              <a:cxnSpLocks/>
              <a:stCxn id="16" idx="3"/>
              <a:endCxn id="27" idx="1"/>
            </p:cNvCxnSpPr>
            <p:nvPr/>
          </p:nvCxnSpPr>
          <p:spPr>
            <a:xfrm flipV="1">
              <a:off x="9619040" y="3425612"/>
              <a:ext cx="408936" cy="6465"/>
            </a:xfrm>
            <a:prstGeom prst="straightConnector1">
              <a:avLst/>
            </a:prstGeom>
            <a:ln w="12700">
              <a:solidFill>
                <a:schemeClr val="bg1"/>
              </a:solidFill>
              <a:prstDash val="dash"/>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37" name="Speech Bubble: Rectangle with Corners Rounded 36">
              <a:extLst>
                <a:ext uri="{FF2B5EF4-FFF2-40B4-BE49-F238E27FC236}">
                  <a16:creationId xmlns:a16="http://schemas.microsoft.com/office/drawing/2014/main" id="{4DACC42E-244C-49D3-AAF0-321F50BBE9CD}"/>
                </a:ext>
              </a:extLst>
            </p:cNvPr>
            <p:cNvSpPr/>
            <p:nvPr/>
          </p:nvSpPr>
          <p:spPr bwMode="auto">
            <a:xfrm>
              <a:off x="11146104" y="2684658"/>
              <a:ext cx="689991" cy="386952"/>
            </a:xfrm>
            <a:prstGeom prst="wedgeRoundRectCallou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Cold (Blob)</a:t>
              </a:r>
              <a:endParaRPr kumimoji="0" lang="en-GB" sz="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5" name="Connector: Elbow 4">
              <a:extLst>
                <a:ext uri="{FF2B5EF4-FFF2-40B4-BE49-F238E27FC236}">
                  <a16:creationId xmlns:a16="http://schemas.microsoft.com/office/drawing/2014/main" id="{D854EF94-B69E-41E5-B8B2-9FAC6CFAC3C3}"/>
                </a:ext>
                <a:ext uri="{C183D7F6-B498-43B3-948B-1728B52AA6E4}">
                  <adec:decorative xmlns:adec="http://schemas.microsoft.com/office/drawing/2017/decorative" val="1"/>
                </a:ext>
              </a:extLst>
            </p:cNvPr>
            <p:cNvCxnSpPr>
              <a:cxnSpLocks/>
            </p:cNvCxnSpPr>
            <p:nvPr/>
          </p:nvCxnSpPr>
          <p:spPr>
            <a:xfrm>
              <a:off x="9093200" y="2494415"/>
              <a:ext cx="1236210" cy="671002"/>
            </a:xfrm>
            <a:prstGeom prst="bentConnector3">
              <a:avLst>
                <a:gd name="adj1" fmla="val 85957"/>
              </a:avLst>
            </a:prstGeom>
            <a:noFill/>
            <a:ln w="12700" cap="flat" cmpd="sng" algn="ctr">
              <a:solidFill>
                <a:schemeClr val="tx1"/>
              </a:solidFill>
              <a:prstDash val="dash"/>
              <a:headEnd type="none"/>
              <a:tailEnd type="triangle" w="med" len="sm"/>
            </a:ln>
            <a:effectLst/>
          </p:spPr>
        </p:cxnSp>
      </p:grpSp>
      <p:pic>
        <p:nvPicPr>
          <p:cNvPr id="40" name="Graphic 39" descr="VM engine nodes">
            <a:extLst>
              <a:ext uri="{FF2B5EF4-FFF2-40B4-BE49-F238E27FC236}">
                <a16:creationId xmlns:a16="http://schemas.microsoft.com/office/drawing/2014/main" id="{D1BC1765-0E4F-896B-6D9A-0BDA2C7AE5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20708" y="3126207"/>
            <a:ext cx="414647" cy="414647"/>
          </a:xfrm>
          <a:prstGeom prst="rect">
            <a:avLst/>
          </a:prstGeom>
        </p:spPr>
      </p:pic>
      <p:pic>
        <p:nvPicPr>
          <p:cNvPr id="41" name="Graphic 40" descr="Local SSDs">
            <a:extLst>
              <a:ext uri="{FF2B5EF4-FFF2-40B4-BE49-F238E27FC236}">
                <a16:creationId xmlns:a16="http://schemas.microsoft.com/office/drawing/2014/main" id="{192C4FEF-AFCF-9D2D-7363-390F817FF2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38714" y="4219388"/>
            <a:ext cx="310684" cy="310684"/>
          </a:xfrm>
          <a:prstGeom prst="rect">
            <a:avLst/>
          </a:prstGeom>
        </p:spPr>
      </p:pic>
      <p:pic>
        <p:nvPicPr>
          <p:cNvPr id="42" name="Graphic 41" descr="VM engine nodes">
            <a:extLst>
              <a:ext uri="{FF2B5EF4-FFF2-40B4-BE49-F238E27FC236}">
                <a16:creationId xmlns:a16="http://schemas.microsoft.com/office/drawing/2014/main" id="{FAB9EDA9-9688-D63E-D23D-D4C0216BA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06763" y="3126207"/>
            <a:ext cx="414647" cy="414647"/>
          </a:xfrm>
          <a:prstGeom prst="rect">
            <a:avLst/>
          </a:prstGeom>
        </p:spPr>
      </p:pic>
      <p:pic>
        <p:nvPicPr>
          <p:cNvPr id="43" name="Graphic 42" descr="local SSDs">
            <a:extLst>
              <a:ext uri="{FF2B5EF4-FFF2-40B4-BE49-F238E27FC236}">
                <a16:creationId xmlns:a16="http://schemas.microsoft.com/office/drawing/2014/main" id="{F99D924F-682D-E658-5DD5-DB7F03D3B8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10726" y="4219388"/>
            <a:ext cx="310684" cy="310684"/>
          </a:xfrm>
          <a:prstGeom prst="rect">
            <a:avLst/>
          </a:prstGeom>
        </p:spPr>
      </p:pic>
      <p:pic>
        <p:nvPicPr>
          <p:cNvPr id="44" name="Graphic 43" descr="Blob Storage">
            <a:extLst>
              <a:ext uri="{FF2B5EF4-FFF2-40B4-BE49-F238E27FC236}">
                <a16:creationId xmlns:a16="http://schemas.microsoft.com/office/drawing/2014/main" id="{3AB3E450-AA3E-6CDA-7A3C-3EF27F4CB9E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01936" y="3478149"/>
            <a:ext cx="375552" cy="375550"/>
          </a:xfrm>
          <a:prstGeom prst="rect">
            <a:avLst/>
          </a:prstGeom>
        </p:spPr>
      </p:pic>
      <p:pic>
        <p:nvPicPr>
          <p:cNvPr id="45" name="Graphic 44" descr="Blob Storage">
            <a:extLst>
              <a:ext uri="{FF2B5EF4-FFF2-40B4-BE49-F238E27FC236}">
                <a16:creationId xmlns:a16="http://schemas.microsoft.com/office/drawing/2014/main" id="{F72ECB46-5E28-B270-F0A0-545FFACD0CE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89349" y="3478149"/>
            <a:ext cx="375552" cy="375550"/>
          </a:xfrm>
          <a:prstGeom prst="rect">
            <a:avLst/>
          </a:prstGeom>
        </p:spPr>
      </p:pic>
      <p:pic>
        <p:nvPicPr>
          <p:cNvPr id="46" name="Graphic 45" descr="Blob Storage">
            <a:extLst>
              <a:ext uri="{FF2B5EF4-FFF2-40B4-BE49-F238E27FC236}">
                <a16:creationId xmlns:a16="http://schemas.microsoft.com/office/drawing/2014/main" id="{18318A61-3626-5407-CDA2-AB9916C42C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01936" y="3860660"/>
            <a:ext cx="375552" cy="375550"/>
          </a:xfrm>
          <a:prstGeom prst="rect">
            <a:avLst/>
          </a:prstGeom>
        </p:spPr>
      </p:pic>
      <p:pic>
        <p:nvPicPr>
          <p:cNvPr id="47" name="Graphic 46" descr="Blob Storage">
            <a:extLst>
              <a:ext uri="{FF2B5EF4-FFF2-40B4-BE49-F238E27FC236}">
                <a16:creationId xmlns:a16="http://schemas.microsoft.com/office/drawing/2014/main" id="{D90FE42E-D83A-BACD-553F-F15216CE51C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89349" y="3860660"/>
            <a:ext cx="375552" cy="375550"/>
          </a:xfrm>
          <a:prstGeom prst="rect">
            <a:avLst/>
          </a:prstGeom>
        </p:spPr>
      </p:pic>
      <p:sp>
        <p:nvSpPr>
          <p:cNvPr id="50" name="Speech Bubble: Rectangle with Corners Rounded 34">
            <a:extLst>
              <a:ext uri="{FF2B5EF4-FFF2-40B4-BE49-F238E27FC236}">
                <a16:creationId xmlns:a16="http://schemas.microsoft.com/office/drawing/2014/main" id="{7CB3260F-6500-1D67-BE91-A44F60358686}"/>
              </a:ext>
            </a:extLst>
          </p:cNvPr>
          <p:cNvSpPr/>
          <p:nvPr/>
        </p:nvSpPr>
        <p:spPr bwMode="auto">
          <a:xfrm>
            <a:off x="9132584" y="2916595"/>
            <a:ext cx="751769" cy="414647"/>
          </a:xfrm>
          <a:prstGeom prst="wedgeRoundRectCallout">
            <a:avLst/>
          </a:prstGeom>
          <a:solidFill>
            <a:srgbClr val="F4364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Hot (RAM)</a:t>
            </a:r>
            <a:endParaRPr kumimoji="0" lang="en-GB" sz="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1" name="Speech Bubble: Rectangle with Corners Rounded 35">
            <a:extLst>
              <a:ext uri="{FF2B5EF4-FFF2-40B4-BE49-F238E27FC236}">
                <a16:creationId xmlns:a16="http://schemas.microsoft.com/office/drawing/2014/main" id="{ECE7261A-5857-02CA-1613-91BC61BF6F85}"/>
              </a:ext>
            </a:extLst>
          </p:cNvPr>
          <p:cNvSpPr/>
          <p:nvPr/>
        </p:nvSpPr>
        <p:spPr bwMode="auto">
          <a:xfrm>
            <a:off x="9132584" y="4416042"/>
            <a:ext cx="751769" cy="414647"/>
          </a:xfrm>
          <a:prstGeom prst="wedgeRoundRectCallou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Warm (SSD)</a:t>
            </a:r>
            <a:endParaRPr kumimoji="0" lang="en-GB" sz="8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9" name="Slide Number Placeholder 8">
            <a:extLst>
              <a:ext uri="{FF2B5EF4-FFF2-40B4-BE49-F238E27FC236}">
                <a16:creationId xmlns:a16="http://schemas.microsoft.com/office/drawing/2014/main" id="{97C2EC7B-65E3-B919-C621-B19E62745BBE}"/>
              </a:ext>
            </a:extLst>
          </p:cNvPr>
          <p:cNvSpPr>
            <a:spLocks noGrp="1"/>
          </p:cNvSpPr>
          <p:nvPr>
            <p:ph type="sldNum" sz="quarter" idx="29"/>
          </p:nvPr>
        </p:nvSpPr>
        <p:spPr/>
        <p:txBody>
          <a:bodyPr/>
          <a:lstStyle/>
          <a:p>
            <a:fld id="{B1356FBF-028C-F74E-A7B4-9B8ED246DD1B}" type="slidenum">
              <a:rPr lang="en-US" smtClean="0"/>
              <a:pPr/>
              <a:t>5</a:t>
            </a:fld>
            <a:endParaRPr lang="en-US"/>
          </a:p>
        </p:txBody>
      </p:sp>
    </p:spTree>
    <p:extLst>
      <p:ext uri="{BB962C8B-B14F-4D97-AF65-F5344CB8AC3E}">
        <p14:creationId xmlns:p14="http://schemas.microsoft.com/office/powerpoint/2010/main" val="1885416042"/>
      </p:ext>
    </p:extLst>
  </p:cSld>
  <p:clrMapOvr>
    <a:masterClrMapping/>
  </p:clrMapOvr>
  <p:transition>
    <p:fade/>
  </p:transition>
  <p:extLst>
    <p:ext uri="{6950BFC3-D8DA-4A85-94F7-54DA5524770B}">
      <p188:commentRel xmlns:p188="http://schemas.microsoft.com/office/powerpoint/2018/8/main" r:id="rId3"/>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B110C-847C-4129-8FFE-6680D4E8404E}"/>
              </a:ext>
            </a:extLst>
          </p:cNvPr>
          <p:cNvSpPr>
            <a:spLocks noGrp="1"/>
          </p:cNvSpPr>
          <p:nvPr>
            <p:ph type="title"/>
          </p:nvPr>
        </p:nvSpPr>
        <p:spPr/>
        <p:txBody>
          <a:bodyPr/>
          <a:lstStyle/>
          <a:p>
            <a:r>
              <a:rPr lang="en-US"/>
              <a:t>Decomposition model</a:t>
            </a:r>
          </a:p>
        </p:txBody>
      </p:sp>
      <p:sp>
        <p:nvSpPr>
          <p:cNvPr id="3" name="Content Placeholder 2">
            <a:extLst>
              <a:ext uri="{FF2B5EF4-FFF2-40B4-BE49-F238E27FC236}">
                <a16:creationId xmlns:a16="http://schemas.microsoft.com/office/drawing/2014/main" id="{32E4AF7E-3F96-4CB8-9116-2F666696696D}"/>
              </a:ext>
            </a:extLst>
          </p:cNvPr>
          <p:cNvSpPr txBox="1">
            <a:spLocks/>
          </p:cNvSpPr>
          <p:nvPr/>
        </p:nvSpPr>
        <p:spPr>
          <a:xfrm>
            <a:off x="563880" y="1447800"/>
            <a:ext cx="11064240" cy="3416320"/>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marR="0" lvl="0" indent="-3429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Is applied to time series of metrics expected to </a:t>
            </a:r>
            <a:r>
              <a:rPr kumimoji="0" lang="en-US" sz="2000" b="0" i="0" u="none" strike="noStrike" kern="1200" cap="none" spc="-49" normalizeH="0" baseline="0" noProof="0">
                <a:ln>
                  <a:noFill/>
                </a:ln>
                <a:solidFill>
                  <a:srgbClr val="000000"/>
                </a:solidFill>
                <a:effectLst/>
                <a:highlight>
                  <a:srgbClr val="FFFF00"/>
                </a:highlight>
                <a:uLnTx/>
                <a:uFillTx/>
                <a:latin typeface="Segoe Sans Text" panose="020F0502020204030204"/>
                <a:ea typeface="+mn-ea"/>
                <a:cs typeface="+mn-cs"/>
              </a:rPr>
              <a:t>manifest periodic and trend behavior</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 such as </a:t>
            </a:r>
            <a:r>
              <a:rPr kumimoji="0" lang="en-US" sz="2000" b="1" i="0" u="none" strike="noStrike" kern="1200" cap="none" spc="-49" normalizeH="0" baseline="0" noProof="0">
                <a:ln>
                  <a:noFill/>
                </a:ln>
                <a:solidFill>
                  <a:srgbClr val="000000"/>
                </a:solidFill>
                <a:effectLst/>
                <a:uLnTx/>
                <a:uFillTx/>
                <a:latin typeface="Segoe Sans Text" panose="020F0502020204030204"/>
                <a:ea typeface="+mn-ea"/>
                <a:cs typeface="+mn-cs"/>
              </a:rPr>
              <a:t>service traffic</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 component </a:t>
            </a:r>
            <a:r>
              <a:rPr kumimoji="0" lang="en-US" sz="2000" b="1" i="0" u="none" strike="noStrike" kern="1200" cap="none" spc="-49" normalizeH="0" baseline="0" noProof="0">
                <a:ln>
                  <a:noFill/>
                </a:ln>
                <a:solidFill>
                  <a:srgbClr val="000000"/>
                </a:solidFill>
                <a:effectLst/>
                <a:uLnTx/>
                <a:uFillTx/>
                <a:latin typeface="Segoe Sans Text" panose="020F0502020204030204"/>
                <a:ea typeface="+mn-ea"/>
                <a:cs typeface="+mn-cs"/>
              </a:rPr>
              <a:t>heartbeats</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 and </a:t>
            </a:r>
            <a:r>
              <a:rPr kumimoji="0" lang="en-US" sz="2000" b="1" i="0" u="none" strike="noStrike" kern="1200" cap="none" spc="-49" normalizeH="0" baseline="0" noProof="0">
                <a:ln>
                  <a:noFill/>
                </a:ln>
                <a:solidFill>
                  <a:srgbClr val="000000"/>
                </a:solidFill>
                <a:effectLst/>
                <a:uLnTx/>
                <a:uFillTx/>
                <a:latin typeface="Segoe Sans Text" panose="020F0502020204030204"/>
                <a:ea typeface="+mn-ea"/>
                <a:cs typeface="+mn-cs"/>
              </a:rPr>
              <a:t>IoT</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 periodic measurements to forecast future metric values and detect anomalous ones. </a:t>
            </a:r>
          </a:p>
          <a:p>
            <a:pPr marL="342900" marR="0" lvl="0" indent="-3429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The </a:t>
            </a:r>
            <a:r>
              <a:rPr kumimoji="0" lang="en-US" sz="2000" b="1" i="0" u="none" strike="noStrike" kern="1200" cap="none" spc="-49" normalizeH="0" baseline="0" noProof="0">
                <a:ln>
                  <a:noFill/>
                </a:ln>
                <a:solidFill>
                  <a:srgbClr val="000000"/>
                </a:solidFill>
                <a:effectLst/>
                <a:uLnTx/>
                <a:uFillTx/>
                <a:latin typeface="Segoe Sans Text" panose="020F0502020204030204"/>
                <a:ea typeface="+mn-ea"/>
                <a:cs typeface="+mn-cs"/>
              </a:rPr>
              <a:t>assumption</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 of this regression process is that </a:t>
            </a:r>
            <a:r>
              <a:rPr kumimoji="0" lang="en-US" sz="2000" b="1" i="0" u="none" strike="noStrike" kern="1200" cap="none" spc="-49" normalizeH="0" baseline="0" noProof="0">
                <a:ln>
                  <a:noFill/>
                </a:ln>
                <a:solidFill>
                  <a:srgbClr val="000000"/>
                </a:solidFill>
                <a:effectLst/>
                <a:uLnTx/>
                <a:uFillTx/>
                <a:latin typeface="Segoe Sans Text" panose="020F0502020204030204"/>
                <a:ea typeface="+mn-ea"/>
                <a:cs typeface="+mn-cs"/>
              </a:rPr>
              <a:t>other than the previously known</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 seasonal and trend behavior, the time </a:t>
            </a:r>
            <a:r>
              <a:rPr kumimoji="0" lang="en-US" sz="2000" b="1" i="0" u="none" strike="noStrike" kern="1200" cap="none" spc="-49" normalizeH="0" baseline="0" noProof="0">
                <a:ln>
                  <a:noFill/>
                </a:ln>
                <a:solidFill>
                  <a:srgbClr val="000000"/>
                </a:solidFill>
                <a:effectLst/>
                <a:uLnTx/>
                <a:uFillTx/>
                <a:latin typeface="Segoe Sans Text" panose="020F0502020204030204"/>
                <a:ea typeface="+mn-ea"/>
                <a:cs typeface="+mn-cs"/>
              </a:rPr>
              <a:t>series is randomly distributed</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a:t>
            </a:r>
          </a:p>
          <a:p>
            <a:pPr marL="342900" marR="0" lvl="0" indent="-3429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Can detect anomalous values based on outlier analysis using only the residual portion.</a:t>
            </a:r>
          </a:p>
          <a:p>
            <a:pPr marL="342900" marR="0" lvl="0" indent="-3429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To create a decomposition model, use the function </a:t>
            </a:r>
            <a:r>
              <a:rPr kumimoji="0" lang="en-US" sz="2000" b="0" i="0" u="none" strike="noStrike" kern="1200" cap="none" spc="-49" normalizeH="0" baseline="0" noProof="0">
                <a:ln>
                  <a:noFill/>
                </a:ln>
                <a:solidFill>
                  <a:srgbClr val="0078D3"/>
                </a:solidFill>
                <a:effectLst/>
                <a:uLnTx/>
                <a:uFillTx/>
                <a:latin typeface="Segoe Sans Text" panose="020F0502020204030204"/>
                <a:ea typeface="+mn-ea"/>
                <a:cs typeface="+mn-cs"/>
                <a:hlinkClick r:id="rId3">
                  <a:extLst>
                    <a:ext uri="{A12FA001-AC4F-418D-AE19-62706E023703}">
                      <ahyp:hlinkClr xmlns:ahyp="http://schemas.microsoft.com/office/drawing/2018/hyperlinkcolor" val="tx"/>
                    </a:ext>
                  </a:extLst>
                </a:hlinkClick>
              </a:rPr>
              <a:t>series_decompose()</a:t>
            </a:r>
            <a:r>
              <a:rPr kumimoji="0" lang="en-US" sz="2000" b="0" i="0" u="none" strike="noStrike" kern="1200" cap="none" spc="-49" normalizeH="0" baseline="0" noProof="0">
                <a:ln>
                  <a:noFill/>
                </a:ln>
                <a:solidFill>
                  <a:srgbClr val="0078D3"/>
                </a:solidFill>
                <a:effectLst/>
                <a:uLnTx/>
                <a:uFillTx/>
                <a:latin typeface="Segoe Sans Text" panose="020F0502020204030204"/>
                <a:ea typeface="+mn-ea"/>
                <a:cs typeface="+mn-cs"/>
              </a:rPr>
              <a:t>. </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It takes a set of time series and automatically decomposes each time series to its seasonal, trend, residual, and baseline components.</a:t>
            </a:r>
          </a:p>
        </p:txBody>
      </p:sp>
      <p:sp>
        <p:nvSpPr>
          <p:cNvPr id="6" name="Slide Number Placeholder 5">
            <a:extLst>
              <a:ext uri="{FF2B5EF4-FFF2-40B4-BE49-F238E27FC236}">
                <a16:creationId xmlns:a16="http://schemas.microsoft.com/office/drawing/2014/main" id="{A313463C-1BBD-91E9-CF08-DE62CD8D593F}"/>
              </a:ext>
            </a:extLst>
          </p:cNvPr>
          <p:cNvSpPr>
            <a:spLocks noGrp="1"/>
          </p:cNvSpPr>
          <p:nvPr>
            <p:ph type="sldNum" sz="quarter" idx="11"/>
          </p:nvPr>
        </p:nvSpPr>
        <p:spPr/>
        <p:txBody>
          <a:bodyPr/>
          <a:lstStyle/>
          <a:p>
            <a:fld id="{B1356FBF-028C-F74E-A7B4-9B8ED246DD1B}" type="slidenum">
              <a:rPr lang="en-US" smtClean="0"/>
              <a:pPr/>
              <a:t>50</a:t>
            </a:fld>
            <a:endParaRPr lang="en-US"/>
          </a:p>
        </p:txBody>
      </p:sp>
    </p:spTree>
    <p:extLst>
      <p:ext uri="{BB962C8B-B14F-4D97-AF65-F5344CB8AC3E}">
        <p14:creationId xmlns:p14="http://schemas.microsoft.com/office/powerpoint/2010/main" val="27821579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BEE6-1377-48B3-AD20-80829BE24D4E}"/>
              </a:ext>
            </a:extLst>
          </p:cNvPr>
          <p:cNvSpPr>
            <a:spLocks noGrp="1"/>
          </p:cNvSpPr>
          <p:nvPr>
            <p:ph type="title"/>
          </p:nvPr>
        </p:nvSpPr>
        <p:spPr/>
        <p:txBody>
          <a:bodyPr/>
          <a:lstStyle/>
          <a:p>
            <a:r>
              <a:rPr lang="en-US"/>
              <a:t>Decomposition model</a:t>
            </a:r>
          </a:p>
        </p:txBody>
      </p:sp>
      <p:sp>
        <p:nvSpPr>
          <p:cNvPr id="4" name="Content Placeholder 2">
            <a:extLst>
              <a:ext uri="{FF2B5EF4-FFF2-40B4-BE49-F238E27FC236}">
                <a16:creationId xmlns:a16="http://schemas.microsoft.com/office/drawing/2014/main" id="{FC636E57-CEB3-4505-A3F4-77DBFF1CA1BB}"/>
              </a:ext>
            </a:extLst>
          </p:cNvPr>
          <p:cNvSpPr txBox="1">
            <a:spLocks/>
          </p:cNvSpPr>
          <p:nvPr/>
        </p:nvSpPr>
        <p:spPr>
          <a:xfrm>
            <a:off x="563563" y="1447800"/>
            <a:ext cx="11064240" cy="402291"/>
          </a:xfrm>
          <a:prstGeom prst="rect">
            <a:avLst/>
          </a:prstGeom>
        </p:spPr>
        <p:txBody>
          <a:bodyPr vert="horz" wrap="square" lIns="90000" tIns="46800" rIns="90000" bIns="4680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635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For example, you can decompose traffic of an internal web service by using the following query:</a:t>
            </a:r>
          </a:p>
        </p:txBody>
      </p:sp>
      <p:sp>
        <p:nvSpPr>
          <p:cNvPr id="6" name="TextBox 5">
            <a:extLst>
              <a:ext uri="{FF2B5EF4-FFF2-40B4-BE49-F238E27FC236}">
                <a16:creationId xmlns:a16="http://schemas.microsoft.com/office/drawing/2014/main" id="{DFB83007-689E-403E-9EF2-2C990CE49142}"/>
              </a:ext>
            </a:extLst>
          </p:cNvPr>
          <p:cNvSpPr txBox="1"/>
          <p:nvPr/>
        </p:nvSpPr>
        <p:spPr>
          <a:xfrm>
            <a:off x="572382" y="2666473"/>
            <a:ext cx="11055421" cy="369332"/>
          </a:xfrm>
          <a:prstGeom prst="rect">
            <a:avLst/>
          </a:prstGeom>
          <a:solidFill>
            <a:srgbClr val="FFFFFF">
              <a:lumMod val="85000"/>
            </a:srgbClr>
          </a:solid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b="1" i="0" u="none" strike="noStrike" kern="0" cap="none" spc="0" normalizeH="0" baseline="0">
                <a:ln>
                  <a:noFill/>
                </a:ln>
                <a:solidFill>
                  <a:srgbClr val="000000"/>
                </a:soli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a:ea typeface="+mn-ea"/>
                <a:cs typeface="+mn-cs"/>
              </a:rPr>
              <a:t>Kusto</a:t>
            </a:r>
          </a:p>
        </p:txBody>
      </p:sp>
      <p:sp>
        <p:nvSpPr>
          <p:cNvPr id="8" name="TextBox 7">
            <a:extLst>
              <a:ext uri="{FF2B5EF4-FFF2-40B4-BE49-F238E27FC236}">
                <a16:creationId xmlns:a16="http://schemas.microsoft.com/office/drawing/2014/main" id="{50CB4DCC-57FF-4C94-AC39-A2F1CB4AF907}"/>
              </a:ext>
            </a:extLst>
          </p:cNvPr>
          <p:cNvSpPr txBox="1"/>
          <p:nvPr/>
        </p:nvSpPr>
        <p:spPr>
          <a:xfrm>
            <a:off x="1064961" y="3036846"/>
            <a:ext cx="10562842" cy="2862322"/>
          </a:xfrm>
          <a:prstGeom prst="rect">
            <a:avLst/>
          </a:prstGeom>
          <a:solidFill>
            <a:srgbClr val="F2F2F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let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min_t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datetime</a:t>
            </a:r>
            <a:r>
              <a:rPr kumimoji="0" lang="en-US" sz="1800" b="0" i="0" u="none" strike="noStrike" kern="1200" cap="none" spc="0" normalizeH="0" baseline="0" noProof="0">
                <a:ln>
                  <a:noFill/>
                </a:ln>
                <a:solidFill>
                  <a:srgbClr val="191970"/>
                </a:solidFill>
                <a:effectLst/>
                <a:uLnTx/>
                <a:uFillTx/>
                <a:latin typeface="Consolas" panose="020B0609020204030204" pitchFamily="49" charset="0"/>
                <a:ea typeface="+mn-ea"/>
                <a:cs typeface="+mn-cs"/>
              </a:rPr>
              <a:t>(</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2017-01-05</a:t>
            </a:r>
            <a:r>
              <a:rPr kumimoji="0" lang="en-US" sz="1800" b="0" i="0" u="none" strike="noStrike" kern="1200" cap="none" spc="0" normalizeH="0" baseline="0" noProof="0">
                <a:ln>
                  <a:noFill/>
                </a:ln>
                <a:solidFill>
                  <a:srgbClr val="191970"/>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let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max_t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datetime</a:t>
            </a:r>
            <a:r>
              <a:rPr kumimoji="0" lang="en-US" sz="1800" b="0" i="0" u="none" strike="noStrike" kern="1200" cap="none" spc="0" normalizeH="0" baseline="0" noProof="0">
                <a:ln>
                  <a:noFill/>
                </a:ln>
                <a:solidFill>
                  <a:srgbClr val="191970"/>
                </a:solidFill>
                <a:effectLst/>
                <a:uLnTx/>
                <a:uFillTx/>
                <a:latin typeface="Consolas" panose="020B0609020204030204" pitchFamily="49" charset="0"/>
                <a:ea typeface="+mn-ea"/>
                <a:cs typeface="+mn-cs"/>
              </a:rPr>
              <a:t>(</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2017-02-03 22:00</a:t>
            </a:r>
            <a:r>
              <a:rPr kumimoji="0" lang="en-US" sz="1800" b="0" i="0" u="none" strike="noStrike" kern="1200" cap="none" spc="0" normalizeH="0" baseline="0" noProof="0">
                <a:ln>
                  <a:noFill/>
                </a:ln>
                <a:solidFill>
                  <a:srgbClr val="191970"/>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let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dt =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2h</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8661C5">
                    <a:lumMod val="75000"/>
                  </a:srgbClr>
                </a:solidFill>
                <a:effectLst/>
                <a:uLnTx/>
                <a:uFillTx/>
                <a:latin typeface="Consolas" panose="020B0609020204030204" pitchFamily="49" charset="0"/>
                <a:ea typeface="+mn-ea"/>
                <a:cs typeface="+mn-cs"/>
              </a:rPr>
              <a:t>demo_make_series2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make-series</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7030A0"/>
                </a:solidFill>
                <a:effectLst/>
                <a:uLnTx/>
                <a:uFillTx/>
                <a:latin typeface="Consolas" panose="020B0609020204030204" pitchFamily="49" charset="0"/>
                <a:ea typeface="+mn-ea"/>
                <a:cs typeface="+mn-cs"/>
              </a:rPr>
              <a:t>num</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avg</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8661C5">
                    <a:lumMod val="75000"/>
                  </a:srgbClr>
                </a:solidFill>
                <a:effectLst/>
                <a:uLnTx/>
                <a:uFillTx/>
                <a:latin typeface="Consolas" panose="020B0609020204030204" pitchFamily="49" charset="0"/>
                <a:ea typeface="+mn-ea"/>
                <a:cs typeface="+mn-cs"/>
              </a:rPr>
              <a:t>num</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on</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8661C5">
                    <a:lumMod val="75000"/>
                  </a:srgbClr>
                </a:solidFill>
                <a:effectLst/>
                <a:uLnTx/>
                <a:uFillTx/>
                <a:latin typeface="Consolas" panose="020B0609020204030204" pitchFamily="49" charset="0"/>
                <a:ea typeface="+mn-ea"/>
                <a:cs typeface="+mn-cs"/>
              </a:rPr>
              <a:t>TimeStamp</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from</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min_t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to</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max_t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step</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dt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8661C5">
                    <a:lumMod val="75000"/>
                  </a:srgbClr>
                </a:solidFill>
                <a:effectLst/>
                <a:uLnTx/>
                <a:uFillTx/>
                <a:latin typeface="Consolas" panose="020B0609020204030204" pitchFamily="49" charset="0"/>
                <a:ea typeface="+mn-ea"/>
                <a:cs typeface="+mn-cs"/>
              </a:rPr>
              <a:t>sid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where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8661C5">
                    <a:lumMod val="75000"/>
                  </a:srgbClr>
                </a:solidFill>
                <a:effectLst/>
                <a:uLnTx/>
                <a:uFillTx/>
                <a:latin typeface="Consolas" panose="020B0609020204030204" pitchFamily="49" charset="0"/>
                <a:ea typeface="+mn-ea"/>
                <a:cs typeface="+mn-cs"/>
              </a:rPr>
              <a:t>sid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'TS1'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extend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8661C5">
                    <a:lumMod val="75000"/>
                  </a:srgbClr>
                </a:solidFill>
                <a:effectLst/>
                <a:uLnTx/>
                <a:uFillTx/>
                <a:latin typeface="Consolas" panose="020B0609020204030204" pitchFamily="49" charset="0"/>
                <a:ea typeface="+mn-ea"/>
                <a:cs typeface="+mn-cs"/>
              </a:rPr>
              <a:t>baseline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8661C5">
                    <a:lumMod val="75000"/>
                  </a:srgbClr>
                </a:solidFill>
                <a:effectLst/>
                <a:uLnTx/>
                <a:uFillTx/>
                <a:latin typeface="Consolas" panose="020B0609020204030204" pitchFamily="49" charset="0"/>
                <a:ea typeface="+mn-ea"/>
                <a:cs typeface="+mn-cs"/>
              </a:rPr>
              <a:t>seasonal</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8661C5">
                    <a:lumMod val="75000"/>
                  </a:srgbClr>
                </a:solidFill>
                <a:effectLst/>
                <a:uLnTx/>
                <a:uFillTx/>
                <a:latin typeface="Consolas" panose="020B0609020204030204" pitchFamily="49" charset="0"/>
                <a:ea typeface="+mn-ea"/>
                <a:cs typeface="+mn-cs"/>
              </a:rPr>
              <a:t>trend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8661C5">
                    <a:lumMod val="75000"/>
                  </a:srgbClr>
                </a:solidFill>
                <a:effectLst/>
                <a:uLnTx/>
                <a:uFillTx/>
                <a:latin typeface="Consolas" panose="020B0609020204030204" pitchFamily="49" charset="0"/>
                <a:ea typeface="+mn-ea"/>
                <a:cs typeface="+mn-cs"/>
              </a:rPr>
              <a:t>residual</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series_decompose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8661C5">
                    <a:lumMod val="75000"/>
                  </a:srgbClr>
                </a:solidFill>
                <a:effectLst/>
                <a:uLnTx/>
                <a:uFillTx/>
                <a:latin typeface="Consolas" panose="020B0609020204030204" pitchFamily="49" charset="0"/>
                <a:ea typeface="+mn-ea"/>
                <a:cs typeface="+mn-cs"/>
              </a:rPr>
              <a:t>num</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1</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a:t>
            </a:r>
            <a:r>
              <a:rPr kumimoji="0" lang="en-US" sz="1800" b="0" i="0" u="none" strike="noStrike" kern="0" cap="none" spc="0" normalizeH="0" baseline="0" noProof="0" err="1">
                <a:ln>
                  <a:noFill/>
                </a:ln>
                <a:solidFill>
                  <a:srgbClr val="FF0000"/>
                </a:solidFill>
                <a:effectLst/>
                <a:uLnTx/>
                <a:uFillTx/>
                <a:latin typeface="Consolas" panose="020B0609020204030204" pitchFamily="49" charset="0"/>
                <a:ea typeface="+mn-ea"/>
                <a:cs typeface="+mn-cs"/>
              </a:rPr>
              <a:t>linefit</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render</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timechart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with</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(title=</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'Web app. traffic of a month, decomposition'</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err="1">
                <a:ln>
                  <a:noFill/>
                </a:ln>
                <a:solidFill>
                  <a:srgbClr val="FF0000"/>
                </a:solidFill>
                <a:effectLst/>
                <a:uLnTx/>
                <a:uFillTx/>
                <a:latin typeface="Consolas" panose="020B0609020204030204" pitchFamily="49" charset="0"/>
                <a:ea typeface="+mn-ea"/>
                <a:cs typeface="+mn-cs"/>
              </a:rPr>
              <a:t>ysplit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panels</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p:txBody>
      </p:sp>
      <p:sp>
        <p:nvSpPr>
          <p:cNvPr id="10" name="TextBox 9">
            <a:extLst>
              <a:ext uri="{FF2B5EF4-FFF2-40B4-BE49-F238E27FC236}">
                <a16:creationId xmlns:a16="http://schemas.microsoft.com/office/drawing/2014/main" id="{C279E739-C47D-4652-B396-EBC0E2CACD42}"/>
              </a:ext>
            </a:extLst>
          </p:cNvPr>
          <p:cNvSpPr txBox="1"/>
          <p:nvPr/>
        </p:nvSpPr>
        <p:spPr>
          <a:xfrm>
            <a:off x="572382" y="3036846"/>
            <a:ext cx="492578" cy="2862322"/>
          </a:xfrm>
          <a:prstGeom prst="rect">
            <a:avLst/>
          </a:prstGeom>
          <a:solidFill>
            <a:srgbClr val="FFFFFF">
              <a:lumMod val="95000"/>
            </a:srgbClr>
          </a:solidFill>
        </p:spPr>
        <p:txBody>
          <a:bodyPr wrap="square">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rgbClr val="5B858B"/>
                </a:solidFill>
                <a:effectLst/>
                <a:uLnTx/>
                <a:uFillTx/>
                <a:latin typeface="Consolas" panose="020B0609020204030204" pitchFamily="49"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1</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2</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3</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4</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5</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6</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7</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8</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9</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10</a:t>
            </a:r>
          </a:p>
        </p:txBody>
      </p:sp>
      <p:sp>
        <p:nvSpPr>
          <p:cNvPr id="11" name="Rectangle 10" descr="highlight series decompose">
            <a:extLst>
              <a:ext uri="{FF2B5EF4-FFF2-40B4-BE49-F238E27FC236}">
                <a16:creationId xmlns:a16="http://schemas.microsoft.com/office/drawing/2014/main" id="{EF4058E8-68D3-4C44-8DAD-EFB39859D9D6}"/>
              </a:ext>
            </a:extLst>
          </p:cNvPr>
          <p:cNvSpPr/>
          <p:nvPr/>
        </p:nvSpPr>
        <p:spPr bwMode="auto">
          <a:xfrm>
            <a:off x="7262648" y="4719635"/>
            <a:ext cx="2167538" cy="315685"/>
          </a:xfrm>
          <a:prstGeom prst="rect">
            <a:avLst/>
          </a:prstGeom>
          <a:solidFill>
            <a:schemeClr val="accent2">
              <a:alpha val="17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ounded Rectangle 2">
            <a:hlinkClick r:id="rId3"/>
            <a:extLst>
              <a:ext uri="{FF2B5EF4-FFF2-40B4-BE49-F238E27FC236}">
                <a16:creationId xmlns:a16="http://schemas.microsoft.com/office/drawing/2014/main" id="{DA4F3AFD-D44C-AFE1-69E1-9C37872DD081}"/>
              </a:ext>
            </a:extLst>
          </p:cNvPr>
          <p:cNvSpPr/>
          <p:nvPr/>
        </p:nvSpPr>
        <p:spPr>
          <a:xfrm>
            <a:off x="563563" y="2069786"/>
            <a:ext cx="2629380" cy="376992"/>
          </a:xfrm>
          <a:prstGeom prst="roundRect">
            <a:avLst>
              <a:gd name="adj" fmla="val 50000"/>
            </a:avLst>
          </a:prstGeom>
          <a:gradFill flip="none" rotWithShape="1">
            <a:gsLst>
              <a:gs pos="0">
                <a:srgbClr val="F65567"/>
              </a:gs>
              <a:gs pos="31000">
                <a:srgbClr val="AC35AF"/>
              </a:gs>
              <a:gs pos="67000">
                <a:srgbClr val="0A6BBA"/>
              </a:gs>
              <a:gs pos="100000">
                <a:srgbClr val="318581"/>
              </a:gs>
            </a:gsLst>
            <a:path path="circle">
              <a:fillToRect l="100000" t="100000"/>
            </a:path>
            <a:tileRect r="-100000" b="-100000"/>
          </a:gradFill>
          <a:ln w="47625">
            <a:noFill/>
          </a:ln>
        </p:spPr>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anose="020F0302020204030204"/>
                <a:ea typeface="+mn-ea"/>
                <a:cs typeface="Segoe UI" pitchFamily="34" charset="0"/>
              </a:rPr>
              <a:t>CLICK TO RUN QUERY</a:t>
            </a:r>
          </a:p>
        </p:txBody>
      </p:sp>
      <p:sp>
        <p:nvSpPr>
          <p:cNvPr id="9" name="Slide Number Placeholder 8">
            <a:extLst>
              <a:ext uri="{FF2B5EF4-FFF2-40B4-BE49-F238E27FC236}">
                <a16:creationId xmlns:a16="http://schemas.microsoft.com/office/drawing/2014/main" id="{7F11839E-977D-60F0-3EC9-085545341860}"/>
              </a:ext>
            </a:extLst>
          </p:cNvPr>
          <p:cNvSpPr>
            <a:spLocks noGrp="1"/>
          </p:cNvSpPr>
          <p:nvPr>
            <p:ph type="sldNum" sz="quarter" idx="11"/>
          </p:nvPr>
        </p:nvSpPr>
        <p:spPr/>
        <p:txBody>
          <a:bodyPr/>
          <a:lstStyle/>
          <a:p>
            <a:fld id="{B1356FBF-028C-F74E-A7B4-9B8ED246DD1B}" type="slidenum">
              <a:rPr lang="en-US" smtClean="0"/>
              <a:pPr/>
              <a:t>51</a:t>
            </a:fld>
            <a:endParaRPr lang="en-US"/>
          </a:p>
        </p:txBody>
      </p:sp>
    </p:spTree>
    <p:extLst>
      <p:ext uri="{BB962C8B-B14F-4D97-AF65-F5344CB8AC3E}">
        <p14:creationId xmlns:p14="http://schemas.microsoft.com/office/powerpoint/2010/main" val="10474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B110C-847C-4129-8FFE-6680D4E8404E}"/>
              </a:ext>
            </a:extLst>
          </p:cNvPr>
          <p:cNvSpPr>
            <a:spLocks noGrp="1"/>
          </p:cNvSpPr>
          <p:nvPr>
            <p:ph type="title"/>
          </p:nvPr>
        </p:nvSpPr>
        <p:spPr/>
        <p:txBody>
          <a:bodyPr/>
          <a:lstStyle/>
          <a:p>
            <a:r>
              <a:rPr lang="en-US"/>
              <a:t>Anomaly detection</a:t>
            </a:r>
          </a:p>
        </p:txBody>
      </p:sp>
      <p:sp>
        <p:nvSpPr>
          <p:cNvPr id="3" name="Content Placeholder 2">
            <a:extLst>
              <a:ext uri="{FF2B5EF4-FFF2-40B4-BE49-F238E27FC236}">
                <a16:creationId xmlns:a16="http://schemas.microsoft.com/office/drawing/2014/main" id="{32E4AF7E-3F96-4CB8-9116-2F666696696D}"/>
              </a:ext>
            </a:extLst>
          </p:cNvPr>
          <p:cNvSpPr txBox="1">
            <a:spLocks/>
          </p:cNvSpPr>
          <p:nvPr/>
        </p:nvSpPr>
        <p:spPr>
          <a:xfrm>
            <a:off x="563880" y="1447800"/>
            <a:ext cx="11056620" cy="2710615"/>
          </a:xfrm>
          <a:prstGeom prst="rect">
            <a:avLst/>
          </a:prstGeom>
        </p:spPr>
        <p:txBody>
          <a:bodyPr vert="horz" wrap="square" lIns="90000" tIns="46800" rIns="90000" bIns="4680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000" marR="0" lvl="0" indent="-3429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The function </a:t>
            </a:r>
            <a:r>
              <a:rPr kumimoji="0" lang="en-US" sz="2000" b="0" i="0" u="none" strike="noStrike" kern="1200" cap="none" spc="-49" normalizeH="0" baseline="0" noProof="0">
                <a:ln>
                  <a:noFill/>
                </a:ln>
                <a:solidFill>
                  <a:srgbClr val="0078D3"/>
                </a:solidFill>
                <a:effectLst/>
                <a:uLnTx/>
                <a:uFillTx/>
                <a:latin typeface="Segoe Sans Text" panose="020F0502020204030204"/>
                <a:ea typeface="+mn-ea"/>
                <a:cs typeface="+mn-cs"/>
                <a:hlinkClick r:id="rId3">
                  <a:extLst>
                    <a:ext uri="{A12FA001-AC4F-418D-AE19-62706E023703}">
                      <ahyp:hlinkClr xmlns:ahyp="http://schemas.microsoft.com/office/drawing/2018/hyperlinkcolor" val="tx"/>
                    </a:ext>
                  </a:extLst>
                </a:hlinkClick>
              </a:rPr>
              <a:t>series_decompose_anomalies() </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finds anomalous points on a set of time series. </a:t>
            </a:r>
            <a:endParaRPr kumimoji="0" lang="en-US" sz="2000" b="0" i="0" u="none" strike="noStrike" kern="1200" cap="none" spc="-49" normalizeH="0" baseline="0" noProof="0">
              <a:ln>
                <a:noFill/>
              </a:ln>
              <a:solidFill>
                <a:srgbClr val="000000"/>
              </a:solidFill>
              <a:effectLst/>
              <a:uLnTx/>
              <a:uFillTx/>
              <a:latin typeface="Segoe UI"/>
              <a:ea typeface="+mn-ea"/>
              <a:cs typeface="+mn-cs"/>
            </a:endParaRPr>
          </a:p>
          <a:p>
            <a:pPr marL="342000" marR="0" lvl="0" indent="-3429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This function calls </a:t>
            </a:r>
            <a:r>
              <a:rPr kumimoji="0" lang="en-US" sz="2000" b="0" i="0" u="none" strike="noStrike" kern="1200" cap="none" spc="-49" normalizeH="0" baseline="0" noProof="0" err="1">
                <a:ln>
                  <a:noFill/>
                </a:ln>
                <a:solidFill>
                  <a:srgbClr val="000000"/>
                </a:solidFill>
                <a:effectLst/>
                <a:highlight>
                  <a:srgbClr val="C0C0C0"/>
                </a:highlight>
                <a:uLnTx/>
                <a:uFillTx/>
                <a:latin typeface="Consolas" panose="020B0609020204030204" pitchFamily="49" charset="0"/>
                <a:ea typeface="+mn-ea"/>
                <a:cs typeface="+mn-cs"/>
              </a:rPr>
              <a:t>series_decompose</a:t>
            </a:r>
            <a:r>
              <a:rPr kumimoji="0" lang="en-US" sz="2000" b="0" i="0" u="none" strike="noStrike" kern="1200" cap="none" spc="-49" normalizeH="0" baseline="0" noProof="0">
                <a:ln>
                  <a:noFill/>
                </a:ln>
                <a:solidFill>
                  <a:srgbClr val="000000"/>
                </a:solidFill>
                <a:effectLst/>
                <a:highlight>
                  <a:srgbClr val="C0C0C0"/>
                </a:highlight>
                <a:uLnTx/>
                <a:uFillTx/>
                <a:latin typeface="Consolas" panose="020B0609020204030204" pitchFamily="49" charset="0"/>
                <a:ea typeface="+mn-ea"/>
                <a:cs typeface="+mn-cs"/>
              </a:rPr>
              <a:t>()</a:t>
            </a:r>
            <a:r>
              <a:rPr kumimoji="0" lang="en-US" sz="2000" b="0" i="0" u="none" strike="noStrike" kern="1200" cap="none" spc="-49" normalizeH="0" baseline="0" noProof="0">
                <a:ln>
                  <a:noFill/>
                </a:ln>
                <a:solidFill>
                  <a:srgbClr val="000000"/>
                </a:solidFill>
                <a:effectLst/>
                <a:uLnTx/>
                <a:uFillTx/>
                <a:latin typeface="Segoe UI"/>
                <a:ea typeface="+mn-ea"/>
                <a:cs typeface="+mn-cs"/>
              </a:rPr>
              <a:t> </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to build the decomposition model and then runs </a:t>
            </a:r>
            <a:r>
              <a:rPr kumimoji="0" lang="en-US" sz="2000" b="0" i="0" u="none" strike="noStrike" kern="1200" cap="none" spc="-49" normalizeH="0" baseline="0" noProof="0">
                <a:ln>
                  <a:noFill/>
                </a:ln>
                <a:solidFill>
                  <a:srgbClr val="0078D3"/>
                </a:solidFill>
                <a:effectLst/>
                <a:uLnTx/>
                <a:uFillTx/>
                <a:latin typeface="Segoe Sans Text" panose="020F0502020204030204"/>
                <a:ea typeface="+mn-ea"/>
                <a:cs typeface="+mn-cs"/>
                <a:hlinkClick r:id="rId4">
                  <a:extLst>
                    <a:ext uri="{A12FA001-AC4F-418D-AE19-62706E023703}">
                      <ahyp:hlinkClr xmlns:ahyp="http://schemas.microsoft.com/office/drawing/2018/hyperlinkcolor" val="tx"/>
                    </a:ext>
                  </a:extLst>
                </a:hlinkClick>
              </a:rPr>
              <a:t>series_outliers() </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on the residual component.</a:t>
            </a:r>
            <a:endParaRPr kumimoji="0" lang="en-US" sz="2000" b="0" i="0" u="none" strike="noStrike" kern="1200" cap="none" spc="-49" normalizeH="0" baseline="0" noProof="0">
              <a:ln>
                <a:noFill/>
              </a:ln>
              <a:solidFill>
                <a:srgbClr val="000000"/>
              </a:solidFill>
              <a:effectLst/>
              <a:uLnTx/>
              <a:uFillTx/>
              <a:latin typeface="Segoe UI"/>
              <a:ea typeface="+mn-ea"/>
              <a:cs typeface="+mn-cs"/>
            </a:endParaRPr>
          </a:p>
          <a:p>
            <a:pPr marL="342000" marR="0" lvl="0" indent="-3429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err="1">
                <a:ln>
                  <a:noFill/>
                </a:ln>
                <a:solidFill>
                  <a:srgbClr val="000000"/>
                </a:solidFill>
                <a:effectLst/>
                <a:highlight>
                  <a:srgbClr val="C0C0C0"/>
                </a:highlight>
                <a:uLnTx/>
                <a:uFillTx/>
                <a:latin typeface="Consolas" panose="020B0609020204030204" pitchFamily="49" charset="0"/>
                <a:ea typeface="+mn-ea"/>
                <a:cs typeface="+mn-cs"/>
              </a:rPr>
              <a:t>series_outliers</a:t>
            </a:r>
            <a:r>
              <a:rPr kumimoji="0" lang="en-US" sz="2000" b="0" i="0" u="none" strike="noStrike" kern="1200" cap="none" spc="-49" normalizeH="0" baseline="0" noProof="0">
                <a:ln>
                  <a:noFill/>
                </a:ln>
                <a:solidFill>
                  <a:srgbClr val="000000"/>
                </a:solidFill>
                <a:effectLst/>
                <a:highlight>
                  <a:srgbClr val="C0C0C0"/>
                </a:highlight>
                <a:uLnTx/>
                <a:uFillTx/>
                <a:latin typeface="Consolas" panose="020B0609020204030204" pitchFamily="49" charset="0"/>
                <a:ea typeface="+mn-ea"/>
                <a:cs typeface="+mn-cs"/>
              </a:rPr>
              <a:t>()</a:t>
            </a:r>
            <a:r>
              <a:rPr kumimoji="0" lang="en-US" sz="2000" b="0" i="0" u="none" strike="noStrike" kern="1200" cap="none" spc="-49" normalizeH="0" baseline="0" noProof="0">
                <a:ln>
                  <a:noFill/>
                </a:ln>
                <a:solidFill>
                  <a:srgbClr val="000000"/>
                </a:solidFill>
                <a:effectLst/>
                <a:uLnTx/>
                <a:uFillTx/>
                <a:latin typeface="Segoe UI"/>
                <a:ea typeface="+mn-ea"/>
                <a:cs typeface="+mn-cs"/>
              </a:rPr>
              <a:t> </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calculates anomaly scores for each point of the residual component using Tukey's fence test. Anomaly scores above 1.5 or below -1.5 indicate a mild anomaly rise or decline.</a:t>
            </a:r>
            <a:endParaRPr kumimoji="0" lang="en-US" sz="2000" b="0" i="0" u="none" strike="noStrike" kern="1200" cap="none" spc="-49" normalizeH="0" baseline="0" noProof="0">
              <a:ln>
                <a:noFill/>
              </a:ln>
              <a:solidFill>
                <a:srgbClr val="000000"/>
              </a:solidFill>
              <a:effectLst/>
              <a:uLnTx/>
              <a:uFillTx/>
              <a:latin typeface="Segoe UI"/>
              <a:ea typeface="+mn-ea"/>
              <a:cs typeface="+mn-cs"/>
            </a:endParaRPr>
          </a:p>
          <a:p>
            <a:pPr marL="342000" marR="0" lvl="0" indent="-3429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Anomaly scores </a:t>
            </a:r>
            <a:r>
              <a:rPr kumimoji="0" lang="en-US" sz="2000" b="0" i="0" u="none" strike="noStrike" kern="1200" cap="none" spc="-49" normalizeH="0" baseline="0" noProof="0">
                <a:ln>
                  <a:noFill/>
                </a:ln>
                <a:solidFill>
                  <a:srgbClr val="000000"/>
                </a:solidFill>
                <a:effectLst/>
                <a:highlight>
                  <a:srgbClr val="FFFF00"/>
                </a:highlight>
                <a:uLnTx/>
                <a:uFillTx/>
                <a:latin typeface="Segoe Sans Text" panose="020F0502020204030204"/>
                <a:ea typeface="+mn-ea"/>
                <a:cs typeface="+mn-cs"/>
              </a:rPr>
              <a:t>above 1.5 or below -1.5</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 indicate a </a:t>
            </a:r>
            <a:r>
              <a:rPr kumimoji="0" lang="en-US" sz="2000" b="1" i="0" u="none" strike="noStrike" kern="1200" cap="none" spc="-49" normalizeH="0" baseline="0" noProof="0">
                <a:ln>
                  <a:noFill/>
                </a:ln>
                <a:solidFill>
                  <a:srgbClr val="000000"/>
                </a:solidFill>
                <a:effectLst/>
                <a:uLnTx/>
                <a:uFillTx/>
                <a:latin typeface="Segoe Sans Text" panose="020F0502020204030204"/>
                <a:ea typeface="+mn-ea"/>
                <a:cs typeface="+mn-cs"/>
              </a:rPr>
              <a:t>mild</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 anomaly rise or decline. Scores </a:t>
            </a:r>
            <a:r>
              <a:rPr kumimoji="0" lang="en-US" sz="2000" b="0" i="0" u="none" strike="noStrike" kern="1200" cap="none" spc="-49" normalizeH="0" baseline="0" noProof="0">
                <a:ln>
                  <a:noFill/>
                </a:ln>
                <a:solidFill>
                  <a:srgbClr val="000000"/>
                </a:solidFill>
                <a:effectLst/>
                <a:highlight>
                  <a:srgbClr val="FFFF00"/>
                </a:highlight>
                <a:uLnTx/>
                <a:uFillTx/>
                <a:latin typeface="Segoe Sans Text" panose="020F0502020204030204"/>
                <a:ea typeface="+mn-ea"/>
                <a:cs typeface="+mn-cs"/>
              </a:rPr>
              <a:t>above 3.0 or below -3.0</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 indicate a </a:t>
            </a:r>
            <a:r>
              <a:rPr kumimoji="0" lang="en-US" sz="2000" b="1" i="0" u="none" strike="noStrike" kern="1200" cap="none" spc="-49" normalizeH="0" baseline="0" noProof="0">
                <a:ln>
                  <a:noFill/>
                </a:ln>
                <a:solidFill>
                  <a:srgbClr val="000000"/>
                </a:solidFill>
                <a:effectLst/>
                <a:uLnTx/>
                <a:uFillTx/>
                <a:latin typeface="Segoe Sans Text" panose="020F0502020204030204"/>
                <a:ea typeface="+mn-ea"/>
                <a:cs typeface="+mn-cs"/>
              </a:rPr>
              <a:t>strong</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 anomaly. </a:t>
            </a:r>
          </a:p>
        </p:txBody>
      </p:sp>
      <p:sp>
        <p:nvSpPr>
          <p:cNvPr id="6" name="Slide Number Placeholder 5">
            <a:extLst>
              <a:ext uri="{FF2B5EF4-FFF2-40B4-BE49-F238E27FC236}">
                <a16:creationId xmlns:a16="http://schemas.microsoft.com/office/drawing/2014/main" id="{A228EEEC-0999-C24D-A515-6334A929C2FB}"/>
              </a:ext>
            </a:extLst>
          </p:cNvPr>
          <p:cNvSpPr>
            <a:spLocks noGrp="1"/>
          </p:cNvSpPr>
          <p:nvPr>
            <p:ph type="sldNum" sz="quarter" idx="11"/>
          </p:nvPr>
        </p:nvSpPr>
        <p:spPr/>
        <p:txBody>
          <a:bodyPr/>
          <a:lstStyle/>
          <a:p>
            <a:fld id="{B1356FBF-028C-F74E-A7B4-9B8ED246DD1B}" type="slidenum">
              <a:rPr lang="en-US" smtClean="0"/>
              <a:pPr/>
              <a:t>52</a:t>
            </a:fld>
            <a:endParaRPr lang="en-US"/>
          </a:p>
        </p:txBody>
      </p:sp>
    </p:spTree>
    <p:extLst>
      <p:ext uri="{BB962C8B-B14F-4D97-AF65-F5344CB8AC3E}">
        <p14:creationId xmlns:p14="http://schemas.microsoft.com/office/powerpoint/2010/main" val="20624496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BEE6-1377-48B3-AD20-80829BE24D4E}"/>
              </a:ext>
            </a:extLst>
          </p:cNvPr>
          <p:cNvSpPr>
            <a:spLocks noGrp="1"/>
          </p:cNvSpPr>
          <p:nvPr>
            <p:ph type="title"/>
          </p:nvPr>
        </p:nvSpPr>
        <p:spPr/>
        <p:txBody>
          <a:bodyPr/>
          <a:lstStyle/>
          <a:p>
            <a:r>
              <a:rPr lang="en-US"/>
              <a:t>Anomaly detection</a:t>
            </a:r>
          </a:p>
        </p:txBody>
      </p:sp>
      <p:sp>
        <p:nvSpPr>
          <p:cNvPr id="4" name="Content Placeholder 2">
            <a:extLst>
              <a:ext uri="{FF2B5EF4-FFF2-40B4-BE49-F238E27FC236}">
                <a16:creationId xmlns:a16="http://schemas.microsoft.com/office/drawing/2014/main" id="{FC636E57-CEB3-4505-A3F4-77DBFF1CA1BB}"/>
              </a:ext>
            </a:extLst>
          </p:cNvPr>
          <p:cNvSpPr txBox="1">
            <a:spLocks/>
          </p:cNvSpPr>
          <p:nvPr/>
        </p:nvSpPr>
        <p:spPr>
          <a:xfrm>
            <a:off x="563563" y="1459645"/>
            <a:ext cx="11055421" cy="402291"/>
          </a:xfrm>
          <a:prstGeom prst="rect">
            <a:avLst/>
          </a:prstGeom>
        </p:spPr>
        <p:txBody>
          <a:bodyPr vert="horz" wrap="square" lIns="90000" tIns="46800" rIns="90000" bIns="4680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635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The following query allows you to detect anomalies in internal web service traffic:</a:t>
            </a:r>
          </a:p>
        </p:txBody>
      </p:sp>
      <p:sp>
        <p:nvSpPr>
          <p:cNvPr id="6" name="TextBox 5">
            <a:extLst>
              <a:ext uri="{FF2B5EF4-FFF2-40B4-BE49-F238E27FC236}">
                <a16:creationId xmlns:a16="http://schemas.microsoft.com/office/drawing/2014/main" id="{DFB83007-689E-403E-9EF2-2C990CE49142}"/>
              </a:ext>
            </a:extLst>
          </p:cNvPr>
          <p:cNvSpPr txBox="1"/>
          <p:nvPr/>
        </p:nvSpPr>
        <p:spPr>
          <a:xfrm>
            <a:off x="572699" y="2771681"/>
            <a:ext cx="11055421" cy="369332"/>
          </a:xfrm>
          <a:prstGeom prst="rect">
            <a:avLst/>
          </a:prstGeom>
          <a:solidFill>
            <a:srgbClr val="FFFFFF">
              <a:lumMod val="85000"/>
            </a:srgbClr>
          </a:solid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b="1" i="0" u="none" strike="noStrike" kern="0" cap="none" spc="0" normalizeH="0" baseline="0">
                <a:ln>
                  <a:noFill/>
                </a:ln>
                <a:solidFill>
                  <a:srgbClr val="000000"/>
                </a:soli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a:ea typeface="+mn-ea"/>
                <a:cs typeface="+mn-cs"/>
              </a:rPr>
              <a:t>Kusto</a:t>
            </a:r>
          </a:p>
        </p:txBody>
      </p:sp>
      <p:sp>
        <p:nvSpPr>
          <p:cNvPr id="8" name="TextBox 7">
            <a:extLst>
              <a:ext uri="{FF2B5EF4-FFF2-40B4-BE49-F238E27FC236}">
                <a16:creationId xmlns:a16="http://schemas.microsoft.com/office/drawing/2014/main" id="{50CB4DCC-57FF-4C94-AC39-A2F1CB4AF907}"/>
              </a:ext>
            </a:extLst>
          </p:cNvPr>
          <p:cNvSpPr txBox="1"/>
          <p:nvPr/>
        </p:nvSpPr>
        <p:spPr>
          <a:xfrm>
            <a:off x="1065278" y="3142054"/>
            <a:ext cx="10562842" cy="2862322"/>
          </a:xfrm>
          <a:prstGeom prst="rect">
            <a:avLst/>
          </a:prstGeom>
          <a:solidFill>
            <a:srgbClr val="F2F2F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let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min_t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datetime</a:t>
            </a:r>
            <a:r>
              <a:rPr kumimoji="0" lang="en-US" sz="1800" b="0" i="0" u="none" strike="noStrike" kern="1200" cap="none" spc="0" normalizeH="0" baseline="0" noProof="0">
                <a:ln>
                  <a:noFill/>
                </a:ln>
                <a:solidFill>
                  <a:srgbClr val="191970"/>
                </a:solidFill>
                <a:effectLst/>
                <a:uLnTx/>
                <a:uFillTx/>
                <a:latin typeface="Consolas" panose="020B0609020204030204" pitchFamily="49" charset="0"/>
                <a:ea typeface="+mn-ea"/>
                <a:cs typeface="+mn-cs"/>
              </a:rPr>
              <a:t>(</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2017-01-05</a:t>
            </a:r>
            <a:r>
              <a:rPr kumimoji="0" lang="en-US" sz="1800" b="0" i="0" u="none" strike="noStrike" kern="1200" cap="none" spc="0" normalizeH="0" baseline="0" noProof="0">
                <a:ln>
                  <a:noFill/>
                </a:ln>
                <a:solidFill>
                  <a:srgbClr val="191970"/>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let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max_t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datetime</a:t>
            </a:r>
            <a:r>
              <a:rPr kumimoji="0" lang="en-US" sz="1800" b="0" i="0" u="none" strike="noStrike" kern="1200" cap="none" spc="0" normalizeH="0" baseline="0" noProof="0">
                <a:ln>
                  <a:noFill/>
                </a:ln>
                <a:solidFill>
                  <a:srgbClr val="191970"/>
                </a:solidFill>
                <a:effectLst/>
                <a:uLnTx/>
                <a:uFillTx/>
                <a:latin typeface="Consolas" panose="020B0609020204030204" pitchFamily="49" charset="0"/>
                <a:ea typeface="+mn-ea"/>
                <a:cs typeface="+mn-cs"/>
              </a:rPr>
              <a:t>(</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2017-02-03 22:00</a:t>
            </a:r>
            <a:r>
              <a:rPr kumimoji="0" lang="en-US" sz="1800" b="0" i="0" u="none" strike="noStrike" kern="1200" cap="none" spc="0" normalizeH="0" baseline="0" noProof="0">
                <a:ln>
                  <a:noFill/>
                </a:ln>
                <a:solidFill>
                  <a:srgbClr val="191970"/>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let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dt =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2h</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8661C5">
                    <a:lumMod val="75000"/>
                  </a:srgbClr>
                </a:solidFill>
                <a:effectLst/>
                <a:uLnTx/>
                <a:uFillTx/>
                <a:latin typeface="Consolas" panose="020B0609020204030204" pitchFamily="49" charset="0"/>
                <a:ea typeface="+mn-ea"/>
                <a:cs typeface="+mn-cs"/>
              </a:rPr>
              <a:t>demo_make_series2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make-series</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8661C5">
                    <a:lumMod val="75000"/>
                  </a:srgbClr>
                </a:solidFill>
                <a:effectLst/>
                <a:uLnTx/>
                <a:uFillTx/>
                <a:latin typeface="Consolas" panose="020B0609020204030204" pitchFamily="49" charset="0"/>
                <a:ea typeface="+mn-ea"/>
                <a:cs typeface="+mn-cs"/>
              </a:rPr>
              <a:t>num</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avg</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8661C5">
                    <a:lumMod val="75000"/>
                  </a:srgbClr>
                </a:solidFill>
                <a:effectLst/>
                <a:uLnTx/>
                <a:uFillTx/>
                <a:latin typeface="Consolas" panose="020B0609020204030204" pitchFamily="49" charset="0"/>
                <a:ea typeface="+mn-ea"/>
                <a:cs typeface="+mn-cs"/>
              </a:rPr>
              <a:t>num</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on</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8661C5">
                    <a:lumMod val="75000"/>
                  </a:srgbClr>
                </a:solidFill>
                <a:effectLst/>
                <a:uLnTx/>
                <a:uFillTx/>
                <a:latin typeface="Consolas" panose="020B0609020204030204" pitchFamily="49" charset="0"/>
                <a:ea typeface="+mn-ea"/>
                <a:cs typeface="+mn-cs"/>
              </a:rPr>
              <a:t>TimeStamp</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from</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min_t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to</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max_t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step</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dt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8661C5">
                    <a:lumMod val="75000"/>
                  </a:srgbClr>
                </a:solidFill>
                <a:effectLst/>
                <a:uLnTx/>
                <a:uFillTx/>
                <a:latin typeface="Consolas" panose="020B0609020204030204" pitchFamily="49" charset="0"/>
                <a:ea typeface="+mn-ea"/>
                <a:cs typeface="+mn-cs"/>
              </a:rPr>
              <a:t>sid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where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8661C5">
                    <a:lumMod val="75000"/>
                  </a:srgbClr>
                </a:solidFill>
                <a:effectLst/>
                <a:uLnTx/>
                <a:uFillTx/>
                <a:latin typeface="Consolas" panose="020B0609020204030204" pitchFamily="49" charset="0"/>
                <a:ea typeface="+mn-ea"/>
                <a:cs typeface="+mn-cs"/>
              </a:rPr>
              <a:t>sid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'TS1'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extend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8661C5">
                    <a:lumMod val="75000"/>
                  </a:srgbClr>
                </a:solidFill>
                <a:effectLst/>
                <a:uLnTx/>
                <a:uFillTx/>
                <a:latin typeface="Consolas" panose="020B0609020204030204" pitchFamily="49" charset="0"/>
                <a:ea typeface="+mn-ea"/>
                <a:cs typeface="+mn-cs"/>
              </a:rPr>
              <a:t>anomalies</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8661C5">
                    <a:lumMod val="75000"/>
                  </a:srgbClr>
                </a:solidFill>
                <a:effectLst/>
                <a:uLnTx/>
                <a:uFillTx/>
                <a:latin typeface="Consolas" panose="020B0609020204030204" pitchFamily="49" charset="0"/>
                <a:ea typeface="+mn-ea"/>
                <a:cs typeface="+mn-cs"/>
              </a:rPr>
              <a:t>score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8661C5">
                    <a:lumMod val="75000"/>
                  </a:srgbClr>
                </a:solidFill>
                <a:effectLst/>
                <a:uLnTx/>
                <a:uFillTx/>
                <a:latin typeface="Consolas" panose="020B0609020204030204" pitchFamily="49" charset="0"/>
                <a:ea typeface="+mn-ea"/>
                <a:cs typeface="+mn-cs"/>
              </a:rPr>
              <a:t>baseline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series_decompose_anomalies</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(num, </a:t>
            </a:r>
            <a:r>
              <a:rPr kumimoji="0" lang="en-US" sz="1800" b="0" i="0" u="none" strike="noStrike" kern="1200" cap="none" spc="0" normalizeH="0" baseline="0" noProof="0">
                <a:ln>
                  <a:noFill/>
                </a:ln>
                <a:solidFill>
                  <a:srgbClr val="191970"/>
                </a:solidFill>
                <a:effectLst/>
                <a:uLnTx/>
                <a:uFillTx/>
                <a:latin typeface="Consolas" panose="020B0609020204030204" pitchFamily="49" charset="0"/>
                <a:ea typeface="+mn-ea"/>
                <a:cs typeface="+mn-cs"/>
              </a:rPr>
              <a:t>1.5</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191970"/>
                </a:solidFill>
                <a:effectLst/>
                <a:uLnTx/>
                <a:uFillTx/>
                <a:latin typeface="Consolas" panose="020B0609020204030204" pitchFamily="49" charset="0"/>
                <a:ea typeface="+mn-ea"/>
                <a:cs typeface="+mn-cs"/>
              </a:rPr>
              <a:t>1</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a:t>
            </a:r>
            <a:r>
              <a:rPr kumimoji="0" lang="en-US" sz="1800" b="0" i="0" u="none" strike="noStrike" kern="0" cap="none" spc="0" normalizeH="0" baseline="0" noProof="0" err="1">
                <a:ln>
                  <a:noFill/>
                </a:ln>
                <a:solidFill>
                  <a:srgbClr val="FF0000"/>
                </a:solidFill>
                <a:effectLst/>
                <a:uLnTx/>
                <a:uFillTx/>
                <a:latin typeface="Consolas" panose="020B0609020204030204" pitchFamily="49" charset="0"/>
                <a:ea typeface="+mn-ea"/>
                <a:cs typeface="+mn-cs"/>
              </a:rPr>
              <a:t>linefit</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render</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anomalychart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with</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0" cap="none" spc="0" normalizeH="0" baseline="0" noProof="0" err="1">
                <a:ln>
                  <a:noFill/>
                </a:ln>
                <a:solidFill>
                  <a:srgbClr val="FF0000"/>
                </a:solidFill>
                <a:effectLst/>
                <a:uLnTx/>
                <a:uFillTx/>
                <a:latin typeface="Consolas" panose="020B0609020204030204" pitchFamily="49" charset="0"/>
                <a:ea typeface="+mn-ea"/>
                <a:cs typeface="+mn-cs"/>
              </a:rPr>
              <a:t>anomalycolumns</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7030A0"/>
                </a:solidFill>
                <a:effectLst/>
                <a:uLnTx/>
                <a:uFillTx/>
                <a:latin typeface="Consolas" panose="020B0609020204030204" pitchFamily="49" charset="0"/>
                <a:ea typeface="+mn-ea"/>
                <a:cs typeface="+mn-cs"/>
              </a:rPr>
              <a:t>anomalies</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title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'Web app. traffic of a month, anomalies'</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sp>
        <p:nvSpPr>
          <p:cNvPr id="10" name="TextBox 9">
            <a:extLst>
              <a:ext uri="{FF2B5EF4-FFF2-40B4-BE49-F238E27FC236}">
                <a16:creationId xmlns:a16="http://schemas.microsoft.com/office/drawing/2014/main" id="{C279E739-C47D-4652-B396-EBC0E2CACD42}"/>
              </a:ext>
            </a:extLst>
          </p:cNvPr>
          <p:cNvSpPr txBox="1"/>
          <p:nvPr/>
        </p:nvSpPr>
        <p:spPr>
          <a:xfrm>
            <a:off x="572699" y="3142054"/>
            <a:ext cx="492578" cy="2862322"/>
          </a:xfrm>
          <a:prstGeom prst="rect">
            <a:avLst/>
          </a:prstGeom>
          <a:solidFill>
            <a:srgbClr val="FFFFFF">
              <a:lumMod val="95000"/>
            </a:srgbClr>
          </a:solidFill>
        </p:spPr>
        <p:txBody>
          <a:bodyPr wrap="square">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rgbClr val="5B858B"/>
                </a:solidFill>
                <a:effectLst/>
                <a:uLnTx/>
                <a:uFillTx/>
                <a:latin typeface="Consolas" panose="020B0609020204030204" pitchFamily="49"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1</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2</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3</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4</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5</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6</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7</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8</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9</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10</a:t>
            </a:r>
          </a:p>
        </p:txBody>
      </p:sp>
      <p:sp>
        <p:nvSpPr>
          <p:cNvPr id="7" name="Rectangle 6" descr="highlight series decompose anomalies">
            <a:extLst>
              <a:ext uri="{FF2B5EF4-FFF2-40B4-BE49-F238E27FC236}">
                <a16:creationId xmlns:a16="http://schemas.microsoft.com/office/drawing/2014/main" id="{30B7C8DD-CD9E-4502-94E7-7E70CEBED690}"/>
              </a:ext>
            </a:extLst>
          </p:cNvPr>
          <p:cNvSpPr/>
          <p:nvPr/>
        </p:nvSpPr>
        <p:spPr bwMode="auto">
          <a:xfrm>
            <a:off x="6180296" y="4807834"/>
            <a:ext cx="3373607" cy="315685"/>
          </a:xfrm>
          <a:prstGeom prst="rect">
            <a:avLst/>
          </a:prstGeom>
          <a:solidFill>
            <a:schemeClr val="accent2">
              <a:alpha val="17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ounded Rectangle 2">
            <a:hlinkClick r:id="rId3"/>
            <a:extLst>
              <a:ext uri="{FF2B5EF4-FFF2-40B4-BE49-F238E27FC236}">
                <a16:creationId xmlns:a16="http://schemas.microsoft.com/office/drawing/2014/main" id="{190A65C0-1244-7BFA-3FDF-BEF46F2A3CB6}"/>
              </a:ext>
            </a:extLst>
          </p:cNvPr>
          <p:cNvSpPr/>
          <p:nvPr/>
        </p:nvSpPr>
        <p:spPr>
          <a:xfrm>
            <a:off x="563563" y="2093650"/>
            <a:ext cx="2629380" cy="376992"/>
          </a:xfrm>
          <a:prstGeom prst="roundRect">
            <a:avLst>
              <a:gd name="adj" fmla="val 50000"/>
            </a:avLst>
          </a:prstGeom>
          <a:gradFill flip="none" rotWithShape="1">
            <a:gsLst>
              <a:gs pos="0">
                <a:srgbClr val="F65567"/>
              </a:gs>
              <a:gs pos="31000">
                <a:srgbClr val="AC35AF"/>
              </a:gs>
              <a:gs pos="67000">
                <a:srgbClr val="0A6BBA"/>
              </a:gs>
              <a:gs pos="100000">
                <a:srgbClr val="318581"/>
              </a:gs>
            </a:gsLst>
            <a:path path="circle">
              <a:fillToRect l="100000" t="100000"/>
            </a:path>
            <a:tileRect r="-100000" b="-100000"/>
          </a:gradFill>
          <a:ln w="47625">
            <a:noFill/>
          </a:ln>
        </p:spPr>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anose="020F0302020204030204"/>
                <a:ea typeface="+mn-ea"/>
                <a:cs typeface="Segoe UI" pitchFamily="34" charset="0"/>
              </a:rPr>
              <a:t>CLICK TO RUN QUERY</a:t>
            </a:r>
          </a:p>
        </p:txBody>
      </p:sp>
      <p:sp>
        <p:nvSpPr>
          <p:cNvPr id="11" name="Slide Number Placeholder 10">
            <a:extLst>
              <a:ext uri="{FF2B5EF4-FFF2-40B4-BE49-F238E27FC236}">
                <a16:creationId xmlns:a16="http://schemas.microsoft.com/office/drawing/2014/main" id="{444CD371-7CEB-F8F1-7DC4-1DC1B0D8D3E2}"/>
              </a:ext>
            </a:extLst>
          </p:cNvPr>
          <p:cNvSpPr>
            <a:spLocks noGrp="1"/>
          </p:cNvSpPr>
          <p:nvPr>
            <p:ph type="sldNum" sz="quarter" idx="11"/>
          </p:nvPr>
        </p:nvSpPr>
        <p:spPr/>
        <p:txBody>
          <a:bodyPr/>
          <a:lstStyle/>
          <a:p>
            <a:fld id="{B1356FBF-028C-F74E-A7B4-9B8ED246DD1B}" type="slidenum">
              <a:rPr lang="en-US" smtClean="0"/>
              <a:pPr/>
              <a:t>53</a:t>
            </a:fld>
            <a:endParaRPr lang="en-US"/>
          </a:p>
        </p:txBody>
      </p:sp>
    </p:spTree>
    <p:extLst>
      <p:ext uri="{BB962C8B-B14F-4D97-AF65-F5344CB8AC3E}">
        <p14:creationId xmlns:p14="http://schemas.microsoft.com/office/powerpoint/2010/main" val="416949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BEE6-1377-48B3-AD20-80829BE24D4E}"/>
              </a:ext>
            </a:extLst>
          </p:cNvPr>
          <p:cNvSpPr>
            <a:spLocks noGrp="1"/>
          </p:cNvSpPr>
          <p:nvPr>
            <p:ph type="title"/>
          </p:nvPr>
        </p:nvSpPr>
        <p:spPr/>
        <p:txBody>
          <a:bodyPr/>
          <a:lstStyle/>
          <a:p>
            <a:r>
              <a:rPr lang="en-US"/>
              <a:t>Forecasting</a:t>
            </a:r>
          </a:p>
        </p:txBody>
      </p:sp>
      <p:sp>
        <p:nvSpPr>
          <p:cNvPr id="4" name="Content Placeholder 2">
            <a:extLst>
              <a:ext uri="{FF2B5EF4-FFF2-40B4-BE49-F238E27FC236}">
                <a16:creationId xmlns:a16="http://schemas.microsoft.com/office/drawing/2014/main" id="{4E30DAD5-25FE-47EB-A1F9-5EB34AD87B82}"/>
              </a:ext>
            </a:extLst>
          </p:cNvPr>
          <p:cNvSpPr txBox="1">
            <a:spLocks/>
          </p:cNvSpPr>
          <p:nvPr/>
        </p:nvSpPr>
        <p:spPr>
          <a:xfrm>
            <a:off x="563563" y="1447800"/>
            <a:ext cx="11064240" cy="1171732"/>
          </a:xfrm>
          <a:prstGeom prst="rect">
            <a:avLst/>
          </a:prstGeom>
        </p:spPr>
        <p:txBody>
          <a:bodyPr vert="horz" wrap="square" lIns="90000" tIns="46800" rIns="90000" bIns="4680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000" marR="0" lvl="0" indent="-3429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The function </a:t>
            </a:r>
            <a:r>
              <a:rPr kumimoji="0" lang="en-US" sz="2000" b="0" i="0" u="none" strike="noStrike" kern="1200" cap="none" spc="-49" normalizeH="0" baseline="0" noProof="0">
                <a:ln>
                  <a:noFill/>
                </a:ln>
                <a:solidFill>
                  <a:srgbClr val="0078D3"/>
                </a:solidFill>
                <a:effectLst/>
                <a:uLnTx/>
                <a:uFillTx/>
                <a:latin typeface="Segoe Sans Text" panose="020F0502020204030204"/>
                <a:ea typeface="+mn-ea"/>
                <a:cs typeface="+mn-cs"/>
                <a:hlinkClick r:id="rId3">
                  <a:extLst>
                    <a:ext uri="{A12FA001-AC4F-418D-AE19-62706E023703}">
                      <ahyp:hlinkClr xmlns:ahyp="http://schemas.microsoft.com/office/drawing/2018/hyperlinkcolor" val="tx"/>
                    </a:ext>
                  </a:extLst>
                </a:hlinkClick>
              </a:rPr>
              <a:t>series_decompose_forecast()</a:t>
            </a:r>
            <a:r>
              <a:rPr kumimoji="0" lang="en-US" sz="2000" b="0" i="0" u="none" strike="noStrike" kern="1200" cap="none" spc="-49" normalizeH="0" baseline="0" noProof="0">
                <a:ln>
                  <a:noFill/>
                </a:ln>
                <a:solidFill>
                  <a:srgbClr val="0078D3"/>
                </a:solidFill>
                <a:effectLst/>
                <a:uLnTx/>
                <a:uFillTx/>
                <a:latin typeface="Segoe Sans Text" panose="020F0502020204030204"/>
                <a:ea typeface="+mn-ea"/>
                <a:cs typeface="+mn-cs"/>
              </a:rPr>
              <a:t> </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predicts future values of a set of time series.</a:t>
            </a:r>
          </a:p>
          <a:p>
            <a:pPr marL="342000" marR="0" lvl="0" indent="-3429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This function calls </a:t>
            </a:r>
            <a:r>
              <a:rPr kumimoji="0" lang="en-US" sz="2000" b="0" i="0" u="none" strike="noStrike" kern="1200" cap="none" spc="-49" normalizeH="0" baseline="0" noProof="0" err="1">
                <a:ln>
                  <a:noFill/>
                </a:ln>
                <a:solidFill>
                  <a:srgbClr val="000000"/>
                </a:solidFill>
                <a:effectLst/>
                <a:highlight>
                  <a:srgbClr val="C0C0C0"/>
                </a:highlight>
                <a:uLnTx/>
                <a:uFillTx/>
                <a:latin typeface="Consolas" panose="020B0609020204030204" pitchFamily="49" charset="0"/>
                <a:ea typeface="+mn-ea"/>
                <a:cs typeface="+mn-cs"/>
              </a:rPr>
              <a:t>series_decompose</a:t>
            </a:r>
            <a:r>
              <a:rPr kumimoji="0" lang="en-US" sz="2000" b="0" i="0" u="none" strike="noStrike" kern="1200" cap="none" spc="-49" normalizeH="0" baseline="0" noProof="0">
                <a:ln>
                  <a:noFill/>
                </a:ln>
                <a:solidFill>
                  <a:srgbClr val="000000"/>
                </a:solidFill>
                <a:effectLst/>
                <a:highlight>
                  <a:srgbClr val="C0C0C0"/>
                </a:highlight>
                <a:uLnTx/>
                <a:uFillTx/>
                <a:latin typeface="Consolas" panose="020B0609020204030204" pitchFamily="49" charset="0"/>
                <a:ea typeface="+mn-ea"/>
                <a:cs typeface="+mn-cs"/>
              </a:rPr>
              <a:t>()</a:t>
            </a:r>
            <a:r>
              <a:rPr kumimoji="0" lang="en-US" sz="2000" b="0" i="0" u="none" strike="noStrike" kern="1200" cap="none" spc="-49" normalizeH="0" baseline="0" noProof="0">
                <a:ln>
                  <a:noFill/>
                </a:ln>
                <a:solidFill>
                  <a:srgbClr val="000000"/>
                </a:solidFill>
                <a:effectLst/>
                <a:uLnTx/>
                <a:uFillTx/>
                <a:latin typeface="Segoe UI"/>
                <a:ea typeface="+mn-ea"/>
                <a:cs typeface="+mn-cs"/>
              </a:rPr>
              <a:t> </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to build the decomposition model and then, for each time series, </a:t>
            </a:r>
            <a:r>
              <a:rPr kumimoji="0" lang="en-US" sz="2000" b="1" i="0" u="none" strike="noStrike" kern="1200" cap="none" spc="-49" normalizeH="0" baseline="0" noProof="0">
                <a:ln>
                  <a:noFill/>
                </a:ln>
                <a:solidFill>
                  <a:srgbClr val="000000"/>
                </a:solidFill>
                <a:effectLst/>
                <a:uLnTx/>
                <a:uFillTx/>
                <a:latin typeface="Segoe Sans Text" panose="020F0502020204030204"/>
                <a:ea typeface="+mn-ea"/>
                <a:cs typeface="+mn-cs"/>
              </a:rPr>
              <a:t>extrapolates the baseline </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component</a:t>
            </a:r>
            <a:r>
              <a:rPr kumimoji="0" lang="en-US" sz="2000" b="1" i="0" u="none" strike="noStrike" kern="1200" cap="none" spc="-49" normalizeH="0" baseline="0" noProof="0">
                <a:ln>
                  <a:noFill/>
                </a:ln>
                <a:solidFill>
                  <a:srgbClr val="000000"/>
                </a:solidFill>
                <a:effectLst/>
                <a:uLnTx/>
                <a:uFillTx/>
                <a:latin typeface="Segoe Sans Text" panose="020F0502020204030204"/>
                <a:ea typeface="+mn-ea"/>
                <a:cs typeface="+mn-cs"/>
              </a:rPr>
              <a:t> into the future</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a:t>
            </a:r>
          </a:p>
        </p:txBody>
      </p:sp>
      <p:sp>
        <p:nvSpPr>
          <p:cNvPr id="10" name="TextBox 9">
            <a:extLst>
              <a:ext uri="{FF2B5EF4-FFF2-40B4-BE49-F238E27FC236}">
                <a16:creationId xmlns:a16="http://schemas.microsoft.com/office/drawing/2014/main" id="{4AC0CD56-6D8A-4C42-AD93-AB77F37DE5C7}"/>
              </a:ext>
            </a:extLst>
          </p:cNvPr>
          <p:cNvSpPr txBox="1"/>
          <p:nvPr/>
        </p:nvSpPr>
        <p:spPr>
          <a:xfrm>
            <a:off x="572382" y="3372865"/>
            <a:ext cx="11055421" cy="338554"/>
          </a:xfrm>
          <a:prstGeom prst="rect">
            <a:avLst/>
          </a:prstGeom>
          <a:solidFill>
            <a:srgbClr val="FFFFFF">
              <a:lumMod val="85000"/>
            </a:srgbClr>
          </a:solid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b="1" i="0" u="none" strike="noStrike" kern="0" cap="none" spc="0" normalizeH="0" baseline="0">
                <a:ln>
                  <a:noFill/>
                </a:ln>
                <a:solidFill>
                  <a:srgbClr val="000000"/>
                </a:soli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a:ea typeface="+mn-ea"/>
                <a:cs typeface="+mn-cs"/>
              </a:rPr>
              <a:t>Kusto</a:t>
            </a:r>
          </a:p>
        </p:txBody>
      </p:sp>
      <p:sp>
        <p:nvSpPr>
          <p:cNvPr id="12" name="TextBox 11">
            <a:extLst>
              <a:ext uri="{FF2B5EF4-FFF2-40B4-BE49-F238E27FC236}">
                <a16:creationId xmlns:a16="http://schemas.microsoft.com/office/drawing/2014/main" id="{94701D27-AB8C-4D2D-B045-53D596C55B75}"/>
              </a:ext>
            </a:extLst>
          </p:cNvPr>
          <p:cNvSpPr txBox="1"/>
          <p:nvPr/>
        </p:nvSpPr>
        <p:spPr>
          <a:xfrm>
            <a:off x="1064961" y="3711420"/>
            <a:ext cx="10562842" cy="2597306"/>
          </a:xfrm>
          <a:prstGeom prst="rect">
            <a:avLst/>
          </a:prstGeom>
          <a:solidFill>
            <a:srgbClr val="F2F2F2"/>
          </a:solid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let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min_t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6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datetime</a:t>
            </a:r>
            <a:r>
              <a:rPr kumimoji="0" lang="en-US" sz="1600" b="0" i="0" u="none" strike="noStrike" kern="1200" cap="none" spc="0" normalizeH="0" baseline="0" noProof="0">
                <a:ln>
                  <a:noFill/>
                </a:ln>
                <a:solidFill>
                  <a:srgbClr val="191970"/>
                </a:solidFill>
                <a:effectLst/>
                <a:uLnTx/>
                <a:uFillTx/>
                <a:latin typeface="Consolas" panose="020B0609020204030204" pitchFamily="49" charset="0"/>
                <a:ea typeface="+mn-ea"/>
                <a:cs typeface="+mn-cs"/>
              </a:rPr>
              <a:t>(</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2017-01-05</a:t>
            </a:r>
            <a:r>
              <a:rPr kumimoji="0" lang="en-US" sz="1600" b="0" i="0" u="none" strike="noStrike" kern="1200" cap="none" spc="0" normalizeH="0" baseline="0" noProof="0">
                <a:ln>
                  <a:noFill/>
                </a:ln>
                <a:solidFill>
                  <a:srgbClr val="191970"/>
                </a:solidFill>
                <a:effectLst/>
                <a:uLnTx/>
                <a:uFillTx/>
                <a:latin typeface="Consolas" panose="020B0609020204030204" pitchFamily="49" charset="0"/>
                <a:ea typeface="+mn-ea"/>
                <a:cs typeface="+mn-cs"/>
              </a:rPr>
              <a: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let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max_t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6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datetime</a:t>
            </a:r>
            <a:r>
              <a:rPr kumimoji="0" lang="en-US" sz="1600" b="0" i="0" u="none" strike="noStrike" kern="1200" cap="none" spc="0" normalizeH="0" baseline="0" noProof="0">
                <a:ln>
                  <a:noFill/>
                </a:ln>
                <a:solidFill>
                  <a:srgbClr val="191970"/>
                </a:solidFill>
                <a:effectLst/>
                <a:uLnTx/>
                <a:uFillTx/>
                <a:latin typeface="Consolas" panose="020B0609020204030204" pitchFamily="49" charset="0"/>
                <a:ea typeface="+mn-ea"/>
                <a:cs typeface="+mn-cs"/>
              </a:rPr>
              <a:t>(</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2017-02-03 22:00</a:t>
            </a:r>
            <a:r>
              <a:rPr kumimoji="0" lang="en-US" sz="1600" b="0" i="0" u="none" strike="noStrike" kern="1200" cap="none" spc="0" normalizeH="0" baseline="0" noProof="0">
                <a:ln>
                  <a:noFill/>
                </a:ln>
                <a:solidFill>
                  <a:srgbClr val="191970"/>
                </a:solidFill>
                <a:effectLst/>
                <a:uLnTx/>
                <a:uFillTx/>
                <a:latin typeface="Consolas" panose="020B0609020204030204" pitchFamily="49" charset="0"/>
                <a:ea typeface="+mn-ea"/>
                <a:cs typeface="+mn-cs"/>
              </a:rPr>
              <a: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let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dt = </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2h</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let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horizon = </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7d</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661C5">
                    <a:lumMod val="75000"/>
                  </a:srgbClr>
                </a:solidFill>
                <a:effectLst/>
                <a:uLnTx/>
                <a:uFillTx/>
                <a:latin typeface="Consolas" panose="020B0609020204030204" pitchFamily="49" charset="0"/>
                <a:ea typeface="+mn-ea"/>
                <a:cs typeface="+mn-cs"/>
              </a:rPr>
              <a:t>demo_make_series2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make-series</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8661C5">
                    <a:lumMod val="75000"/>
                  </a:srgbClr>
                </a:solidFill>
                <a:effectLst/>
                <a:uLnTx/>
                <a:uFillTx/>
                <a:latin typeface="Consolas" panose="020B0609020204030204" pitchFamily="49" charset="0"/>
                <a:ea typeface="+mn-ea"/>
                <a:cs typeface="+mn-cs"/>
              </a:rPr>
              <a:t>num</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avg</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a:ln>
                  <a:noFill/>
                </a:ln>
                <a:solidFill>
                  <a:srgbClr val="8661C5">
                    <a:lumMod val="75000"/>
                  </a:srgbClr>
                </a:solidFill>
                <a:effectLst/>
                <a:uLnTx/>
                <a:uFillTx/>
                <a:latin typeface="Consolas" panose="020B0609020204030204" pitchFamily="49" charset="0"/>
                <a:ea typeface="+mn-ea"/>
                <a:cs typeface="+mn-cs"/>
              </a:rPr>
              <a:t>num</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on</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8661C5">
                    <a:lumMod val="75000"/>
                  </a:srgbClr>
                </a:solidFill>
                <a:effectLst/>
                <a:uLnTx/>
                <a:uFillTx/>
                <a:latin typeface="Consolas" panose="020B0609020204030204" pitchFamily="49" charset="0"/>
                <a:ea typeface="+mn-ea"/>
                <a:cs typeface="+mn-cs"/>
              </a:rPr>
              <a:t>TimeStamp</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from</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min_t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to</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max_t+horizon</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step</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dt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8661C5">
                    <a:lumMod val="75000"/>
                  </a:srgbClr>
                </a:solidFill>
                <a:effectLst/>
                <a:uLnTx/>
                <a:uFillTx/>
                <a:latin typeface="Consolas" panose="020B0609020204030204" pitchFamily="49" charset="0"/>
                <a:ea typeface="+mn-ea"/>
                <a:cs typeface="+mn-cs"/>
              </a:rPr>
              <a:t>sid</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where</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8661C5">
                    <a:lumMod val="75000"/>
                  </a:srgbClr>
                </a:solidFill>
                <a:effectLst/>
                <a:uLnTx/>
                <a:uFillTx/>
                <a:latin typeface="Consolas" panose="020B0609020204030204" pitchFamily="49" charset="0"/>
                <a:ea typeface="+mn-ea"/>
                <a:cs typeface="+mn-cs"/>
              </a:rPr>
              <a:t>sid</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'TS1'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extend</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8661C5">
                    <a:lumMod val="75000"/>
                  </a:srgbClr>
                </a:solidFill>
                <a:effectLst/>
                <a:uLnTx/>
                <a:uFillTx/>
                <a:latin typeface="Consolas" panose="020B0609020204030204" pitchFamily="49" charset="0"/>
                <a:ea typeface="+mn-ea"/>
                <a:cs typeface="+mn-cs"/>
              </a:rPr>
              <a:t>forecast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600" b="0" i="0" u="none" strike="noStrike" kern="120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series_decompose_forecast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a:ln>
                  <a:noFill/>
                </a:ln>
                <a:solidFill>
                  <a:srgbClr val="8661C5">
                    <a:lumMod val="75000"/>
                  </a:srgbClr>
                </a:solidFill>
                <a:effectLst/>
                <a:uLnTx/>
                <a:uFillTx/>
                <a:latin typeface="Consolas" panose="020B0609020204030204" pitchFamily="49" charset="0"/>
                <a:ea typeface="+mn-ea"/>
                <a:cs typeface="+mn-cs"/>
              </a:rPr>
              <a:t>num</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toint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(horizon/dt))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render</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timechart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with</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title</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'Traffic of a month + forecasting next week'</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sp>
        <p:nvSpPr>
          <p:cNvPr id="14" name="TextBox 13">
            <a:extLst>
              <a:ext uri="{FF2B5EF4-FFF2-40B4-BE49-F238E27FC236}">
                <a16:creationId xmlns:a16="http://schemas.microsoft.com/office/drawing/2014/main" id="{28CDA34E-68BC-44E1-B4AB-3642C110040B}"/>
              </a:ext>
            </a:extLst>
          </p:cNvPr>
          <p:cNvSpPr txBox="1"/>
          <p:nvPr/>
        </p:nvSpPr>
        <p:spPr>
          <a:xfrm>
            <a:off x="572382" y="3711420"/>
            <a:ext cx="492578" cy="2597306"/>
          </a:xfrm>
          <a:prstGeom prst="rect">
            <a:avLst/>
          </a:prstGeom>
          <a:solidFill>
            <a:srgbClr val="FFFFFF">
              <a:lumMod val="95000"/>
            </a:srgbClr>
          </a:solidFill>
        </p:spPr>
        <p:txBody>
          <a:bodyPr wrap="square">
            <a:no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rgbClr val="5B858B"/>
                </a:solidFill>
                <a:effectLst/>
                <a:uLnTx/>
                <a:uFillTx/>
                <a:latin typeface="Consolas" panose="020B0609020204030204" pitchFamily="49"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1</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2</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3</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4</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5</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6</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7</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8</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9</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10</a:t>
            </a:r>
          </a:p>
        </p:txBody>
      </p:sp>
      <p:sp>
        <p:nvSpPr>
          <p:cNvPr id="15" name="Rectangle 14" descr="highlight series decompose forecast">
            <a:extLst>
              <a:ext uri="{FF2B5EF4-FFF2-40B4-BE49-F238E27FC236}">
                <a16:creationId xmlns:a16="http://schemas.microsoft.com/office/drawing/2014/main" id="{0A07634D-E280-4700-BF2B-20434EDE1173}"/>
              </a:ext>
            </a:extLst>
          </p:cNvPr>
          <p:cNvSpPr/>
          <p:nvPr/>
        </p:nvSpPr>
        <p:spPr bwMode="auto">
          <a:xfrm>
            <a:off x="3336969" y="5695805"/>
            <a:ext cx="2833486" cy="279478"/>
          </a:xfrm>
          <a:prstGeom prst="rect">
            <a:avLst/>
          </a:prstGeom>
          <a:solidFill>
            <a:schemeClr val="accent2">
              <a:alpha val="17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ounded Rectangle 2">
            <a:hlinkClick r:id="rId4"/>
            <a:extLst>
              <a:ext uri="{FF2B5EF4-FFF2-40B4-BE49-F238E27FC236}">
                <a16:creationId xmlns:a16="http://schemas.microsoft.com/office/drawing/2014/main" id="{156D51B7-52A0-4C86-82FE-BBD8A99EE2D5}"/>
              </a:ext>
            </a:extLst>
          </p:cNvPr>
          <p:cNvSpPr/>
          <p:nvPr/>
        </p:nvSpPr>
        <p:spPr>
          <a:xfrm>
            <a:off x="563563" y="2769590"/>
            <a:ext cx="2629380" cy="376992"/>
          </a:xfrm>
          <a:prstGeom prst="roundRect">
            <a:avLst>
              <a:gd name="adj" fmla="val 50000"/>
            </a:avLst>
          </a:prstGeom>
          <a:gradFill flip="none" rotWithShape="1">
            <a:gsLst>
              <a:gs pos="0">
                <a:srgbClr val="F65567"/>
              </a:gs>
              <a:gs pos="31000">
                <a:srgbClr val="AC35AF"/>
              </a:gs>
              <a:gs pos="67000">
                <a:srgbClr val="0A6BBA"/>
              </a:gs>
              <a:gs pos="100000">
                <a:srgbClr val="318581"/>
              </a:gs>
            </a:gsLst>
            <a:path path="circle">
              <a:fillToRect l="100000" t="100000"/>
            </a:path>
            <a:tileRect r="-100000" b="-100000"/>
          </a:gradFill>
          <a:ln w="47625">
            <a:noFill/>
          </a:ln>
        </p:spPr>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anose="020F0302020204030204"/>
                <a:ea typeface="+mn-ea"/>
                <a:cs typeface="Segoe UI" pitchFamily="34" charset="0"/>
              </a:rPr>
              <a:t>CLICK TO RUN QUERY</a:t>
            </a:r>
          </a:p>
        </p:txBody>
      </p:sp>
      <p:sp>
        <p:nvSpPr>
          <p:cNvPr id="7" name="Slide Number Placeholder 6">
            <a:extLst>
              <a:ext uri="{FF2B5EF4-FFF2-40B4-BE49-F238E27FC236}">
                <a16:creationId xmlns:a16="http://schemas.microsoft.com/office/drawing/2014/main" id="{A2B27998-58EA-1F49-C7EA-5D2C3CBE63AD}"/>
              </a:ext>
            </a:extLst>
          </p:cNvPr>
          <p:cNvSpPr>
            <a:spLocks noGrp="1"/>
          </p:cNvSpPr>
          <p:nvPr>
            <p:ph type="sldNum" sz="quarter" idx="11"/>
          </p:nvPr>
        </p:nvSpPr>
        <p:spPr/>
        <p:txBody>
          <a:bodyPr/>
          <a:lstStyle/>
          <a:p>
            <a:fld id="{B1356FBF-028C-F74E-A7B4-9B8ED246DD1B}" type="slidenum">
              <a:rPr lang="en-US" smtClean="0"/>
              <a:pPr/>
              <a:t>54</a:t>
            </a:fld>
            <a:endParaRPr lang="en-US"/>
          </a:p>
        </p:txBody>
      </p:sp>
    </p:spTree>
    <p:extLst>
      <p:ext uri="{BB962C8B-B14F-4D97-AF65-F5344CB8AC3E}">
        <p14:creationId xmlns:p14="http://schemas.microsoft.com/office/powerpoint/2010/main" val="3928029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BEE6-1377-48B3-AD20-80829BE24D4E}"/>
              </a:ext>
            </a:extLst>
          </p:cNvPr>
          <p:cNvSpPr>
            <a:spLocks noGrp="1"/>
          </p:cNvSpPr>
          <p:nvPr>
            <p:ph type="title"/>
          </p:nvPr>
        </p:nvSpPr>
        <p:spPr/>
        <p:txBody>
          <a:bodyPr/>
          <a:lstStyle/>
          <a:p>
            <a:r>
              <a:rPr lang="en-US"/>
              <a:t>Scalability</a:t>
            </a:r>
          </a:p>
        </p:txBody>
      </p:sp>
      <p:sp>
        <p:nvSpPr>
          <p:cNvPr id="4" name="Content Placeholder 2">
            <a:extLst>
              <a:ext uri="{FF2B5EF4-FFF2-40B4-BE49-F238E27FC236}">
                <a16:creationId xmlns:a16="http://schemas.microsoft.com/office/drawing/2014/main" id="{E2E10AD4-D3D0-4792-88FF-C5E762A02924}"/>
              </a:ext>
            </a:extLst>
          </p:cNvPr>
          <p:cNvSpPr txBox="1">
            <a:spLocks/>
          </p:cNvSpPr>
          <p:nvPr/>
        </p:nvSpPr>
        <p:spPr>
          <a:xfrm>
            <a:off x="563563" y="1447145"/>
            <a:ext cx="11064240" cy="710067"/>
          </a:xfrm>
          <a:prstGeom prst="rect">
            <a:avLst/>
          </a:prstGeom>
        </p:spPr>
        <p:txBody>
          <a:bodyPr vert="horz" wrap="square" lIns="90000" tIns="46800" rIns="90000" bIns="4680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635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err="1">
                <a:ln>
                  <a:noFill/>
                </a:ln>
                <a:solidFill>
                  <a:srgbClr val="000000"/>
                </a:solidFill>
                <a:effectLst/>
                <a:uLnTx/>
                <a:uFillTx/>
                <a:latin typeface="Segoe Sans Text" panose="020F0502020204030204"/>
                <a:ea typeface="+mn-ea"/>
                <a:cs typeface="+mn-cs"/>
              </a:rPr>
              <a:t>Eventhouse</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 allows for fast performance, which is critical for effective anomaly detection &amp; forecasting over thousands of counters in near real-time.</a:t>
            </a:r>
          </a:p>
        </p:txBody>
      </p:sp>
      <p:sp>
        <p:nvSpPr>
          <p:cNvPr id="6" name="TextBox 5">
            <a:extLst>
              <a:ext uri="{FF2B5EF4-FFF2-40B4-BE49-F238E27FC236}">
                <a16:creationId xmlns:a16="http://schemas.microsoft.com/office/drawing/2014/main" id="{8766B212-6ADF-4E5F-8D75-B7583AA2BC81}"/>
              </a:ext>
            </a:extLst>
          </p:cNvPr>
          <p:cNvSpPr txBox="1"/>
          <p:nvPr/>
        </p:nvSpPr>
        <p:spPr>
          <a:xfrm>
            <a:off x="572382" y="2972632"/>
            <a:ext cx="11055421" cy="338554"/>
          </a:xfrm>
          <a:prstGeom prst="rect">
            <a:avLst/>
          </a:prstGeom>
          <a:solidFill>
            <a:srgbClr val="FFFFFF">
              <a:lumMod val="85000"/>
            </a:srgbClr>
          </a:solid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00"/>
                </a:soli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a:ea typeface="+mn-ea"/>
                <a:cs typeface="+mn-cs"/>
              </a:rPr>
              <a:t>Kusto</a:t>
            </a:r>
          </a:p>
        </p:txBody>
      </p:sp>
      <p:sp>
        <p:nvSpPr>
          <p:cNvPr id="8" name="TextBox 7">
            <a:extLst>
              <a:ext uri="{FF2B5EF4-FFF2-40B4-BE49-F238E27FC236}">
                <a16:creationId xmlns:a16="http://schemas.microsoft.com/office/drawing/2014/main" id="{7E57892A-E9C8-4E61-A701-09FADD78531D}"/>
              </a:ext>
            </a:extLst>
          </p:cNvPr>
          <p:cNvSpPr txBox="1"/>
          <p:nvPr/>
        </p:nvSpPr>
        <p:spPr>
          <a:xfrm>
            <a:off x="1064961" y="3311186"/>
            <a:ext cx="10562842" cy="2893100"/>
          </a:xfrm>
          <a:prstGeom prst="rect">
            <a:avLst/>
          </a:prstGeom>
          <a:solidFill>
            <a:srgbClr val="F2F2F2"/>
          </a:solid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let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min_t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6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datetime</a:t>
            </a:r>
            <a:r>
              <a:rPr kumimoji="0" lang="en-US" sz="1600" b="0" i="0" u="none" strike="noStrike" kern="1200" cap="none" spc="0" normalizeH="0" baseline="0" noProof="0">
                <a:ln>
                  <a:noFill/>
                </a:ln>
                <a:solidFill>
                  <a:srgbClr val="191970"/>
                </a:solidFill>
                <a:effectLst/>
                <a:uLnTx/>
                <a:uFillTx/>
                <a:latin typeface="Consolas" panose="020B0609020204030204" pitchFamily="49" charset="0"/>
                <a:ea typeface="+mn-ea"/>
                <a:cs typeface="+mn-cs"/>
              </a:rPr>
              <a:t>(</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2017-01-05</a:t>
            </a:r>
            <a:r>
              <a:rPr kumimoji="0" lang="en-US" sz="1600" b="0" i="0" u="none" strike="noStrike" kern="1200" cap="none" spc="0" normalizeH="0" baseline="0" noProof="0">
                <a:ln>
                  <a:noFill/>
                </a:ln>
                <a:solidFill>
                  <a:srgbClr val="191970"/>
                </a:solidFill>
                <a:effectLst/>
                <a:uLnTx/>
                <a:uFillTx/>
                <a:latin typeface="Consolas" panose="020B0609020204030204" pitchFamily="49" charset="0"/>
                <a:ea typeface="+mn-ea"/>
                <a:cs typeface="+mn-cs"/>
              </a:rPr>
              <a: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let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max_t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6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datetime</a:t>
            </a:r>
            <a:r>
              <a:rPr kumimoji="0" lang="en-US" sz="1600" b="0" i="0" u="none" strike="noStrike" kern="1200" cap="none" spc="0" normalizeH="0" baseline="0" noProof="0">
                <a:ln>
                  <a:noFill/>
                </a:ln>
                <a:solidFill>
                  <a:srgbClr val="191970"/>
                </a:solidFill>
                <a:effectLst/>
                <a:uLnTx/>
                <a:uFillTx/>
                <a:latin typeface="Consolas" panose="020B0609020204030204" pitchFamily="49" charset="0"/>
                <a:ea typeface="+mn-ea"/>
                <a:cs typeface="+mn-cs"/>
              </a:rPr>
              <a:t>(</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2017-02-03 22:00</a:t>
            </a:r>
            <a:r>
              <a:rPr kumimoji="0" lang="en-US" sz="1600" b="0" i="0" u="none" strike="noStrike" kern="1200" cap="none" spc="0" normalizeH="0" baseline="0" noProof="0">
                <a:ln>
                  <a:noFill/>
                </a:ln>
                <a:solidFill>
                  <a:srgbClr val="191970"/>
                </a:solidFill>
                <a:effectLst/>
                <a:uLnTx/>
                <a:uFillTx/>
                <a:latin typeface="Consolas" panose="020B0609020204030204" pitchFamily="49" charset="0"/>
                <a:ea typeface="+mn-ea"/>
                <a:cs typeface="+mn-cs"/>
              </a:rPr>
              <a: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let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dt = </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2h</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let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horizon = </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7d</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661C5">
                    <a:lumMod val="75000"/>
                  </a:srgbClr>
                </a:solidFill>
                <a:effectLst/>
                <a:uLnTx/>
                <a:uFillTx/>
                <a:latin typeface="Consolas" panose="020B0609020204030204" pitchFamily="49" charset="0"/>
                <a:ea typeface="+mn-ea"/>
                <a:cs typeface="+mn-cs"/>
              </a:rPr>
              <a:t>demo_make_series2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make-series</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8661C5">
                    <a:lumMod val="75000"/>
                  </a:srgbClr>
                </a:solidFill>
                <a:effectLst/>
                <a:uLnTx/>
                <a:uFillTx/>
                <a:latin typeface="Consolas" panose="020B0609020204030204" pitchFamily="49" charset="0"/>
                <a:ea typeface="+mn-ea"/>
                <a:cs typeface="+mn-cs"/>
              </a:rPr>
              <a:t>num</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avg</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a:ln>
                  <a:noFill/>
                </a:ln>
                <a:solidFill>
                  <a:srgbClr val="8661C5">
                    <a:lumMod val="75000"/>
                  </a:srgbClr>
                </a:solidFill>
                <a:effectLst/>
                <a:uLnTx/>
                <a:uFillTx/>
                <a:latin typeface="Consolas" panose="020B0609020204030204" pitchFamily="49" charset="0"/>
                <a:ea typeface="+mn-ea"/>
                <a:cs typeface="+mn-cs"/>
              </a:rPr>
              <a:t>num</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on</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8661C5">
                    <a:lumMod val="75000"/>
                  </a:srgbClr>
                </a:solidFill>
                <a:effectLst/>
                <a:uLnTx/>
                <a:uFillTx/>
                <a:latin typeface="Consolas" panose="020B0609020204030204" pitchFamily="49" charset="0"/>
                <a:ea typeface="+mn-ea"/>
                <a:cs typeface="+mn-cs"/>
              </a:rPr>
              <a:t>TimeStamp</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from</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min_t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to</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max_t+horizon</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step</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dt </a:t>
            </a:r>
            <a:b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6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7030A0"/>
                </a:solidFill>
                <a:effectLst/>
                <a:uLnTx/>
                <a:uFillTx/>
                <a:latin typeface="Consolas" panose="020B0609020204030204" pitchFamily="49" charset="0"/>
                <a:ea typeface="+mn-ea"/>
                <a:cs typeface="+mn-cs"/>
              </a:rPr>
              <a:t>sid</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extend</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8661C5">
                    <a:lumMod val="75000"/>
                  </a:srgbClr>
                </a:solidFill>
                <a:effectLst/>
                <a:uLnTx/>
                <a:uFillTx/>
                <a:latin typeface="Consolas" panose="020B0609020204030204" pitchFamily="49" charset="0"/>
                <a:ea typeface="+mn-ea"/>
                <a:cs typeface="+mn-cs"/>
              </a:rPr>
              <a:t>offset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case</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err="1">
                <a:ln>
                  <a:noFill/>
                </a:ln>
                <a:solidFill>
                  <a:srgbClr val="8661C5">
                    <a:lumMod val="75000"/>
                  </a:srgbClr>
                </a:solidFill>
                <a:effectLst/>
                <a:uLnTx/>
                <a:uFillTx/>
                <a:latin typeface="Consolas" panose="020B0609020204030204" pitchFamily="49" charset="0"/>
                <a:ea typeface="+mn-ea"/>
                <a:cs typeface="+mn-cs"/>
              </a:rPr>
              <a:t>sid</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'TS3'</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4000000</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8661C5">
                    <a:lumMod val="75000"/>
                  </a:srgbClr>
                </a:solidFill>
                <a:effectLst/>
                <a:uLnTx/>
                <a:uFillTx/>
                <a:latin typeface="Consolas" panose="020B0609020204030204" pitchFamily="49" charset="0"/>
                <a:ea typeface="+mn-ea"/>
                <a:cs typeface="+mn-cs"/>
              </a:rPr>
              <a:t>sid</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'TS2'</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2000000</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0</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extend</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8661C5">
                    <a:lumMod val="75000"/>
                  </a:srgbClr>
                </a:solidFill>
                <a:effectLst/>
                <a:uLnTx/>
                <a:uFillTx/>
                <a:latin typeface="Consolas" panose="020B0609020204030204" pitchFamily="49" charset="0"/>
                <a:ea typeface="+mn-ea"/>
                <a:cs typeface="+mn-cs"/>
              </a:rPr>
              <a:t>num</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series_add</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a:ln>
                  <a:noFill/>
                </a:ln>
                <a:solidFill>
                  <a:srgbClr val="8661C5">
                    <a:lumMod val="75000"/>
                  </a:srgbClr>
                </a:solidFill>
                <a:effectLst/>
                <a:uLnTx/>
                <a:uFillTx/>
                <a:latin typeface="Consolas" panose="020B0609020204030204" pitchFamily="49" charset="0"/>
                <a:ea typeface="+mn-ea"/>
                <a:cs typeface="+mn-cs"/>
              </a:rPr>
              <a:t>num</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8661C5">
                    <a:lumMod val="75000"/>
                  </a:srgbClr>
                </a:solidFill>
                <a:effectLst/>
                <a:uLnTx/>
                <a:uFillTx/>
                <a:latin typeface="Consolas" panose="020B0609020204030204" pitchFamily="49" charset="0"/>
                <a:ea typeface="+mn-ea"/>
                <a:cs typeface="+mn-cs"/>
              </a:rPr>
              <a:t>offset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extend</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8661C5">
                    <a:lumMod val="75000"/>
                  </a:srgbClr>
                </a:solidFill>
                <a:effectLst/>
                <a:uLnTx/>
                <a:uFillTx/>
                <a:latin typeface="Consolas" panose="020B0609020204030204" pitchFamily="49" charset="0"/>
                <a:ea typeface="+mn-ea"/>
                <a:cs typeface="+mn-cs"/>
              </a:rPr>
              <a:t>forecast</a:t>
            </a:r>
            <a:r>
              <a:rPr kumimoji="0" lang="en-US" sz="1600" b="0" i="0" u="none" strike="noStrike" kern="1200" cap="none" spc="0" normalizeH="0" baseline="0" noProof="0">
                <a:ln>
                  <a:noFill/>
                </a:ln>
                <a:solidFill>
                  <a:srgbClr val="7030A0"/>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series_decompose_forecast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a:ln>
                  <a:noFill/>
                </a:ln>
                <a:solidFill>
                  <a:srgbClr val="8661C5">
                    <a:lumMod val="75000"/>
                  </a:srgbClr>
                </a:solidFill>
                <a:effectLst/>
                <a:uLnTx/>
                <a:uFillTx/>
                <a:latin typeface="Consolas" panose="020B0609020204030204" pitchFamily="49" charset="0"/>
                <a:ea typeface="+mn-ea"/>
                <a:cs typeface="+mn-cs"/>
              </a:rPr>
              <a:t>num</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toint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(horizon/dt))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render</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timechart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with</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title</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00" b="0" i="0" u="none" strike="noStrike" kern="0" cap="none" spc="0" normalizeH="0" baseline="0" noProof="0">
                <a:ln>
                  <a:noFill/>
                </a:ln>
                <a:solidFill>
                  <a:srgbClr val="FF0000"/>
                </a:solidFill>
                <a:effectLst/>
                <a:uLnTx/>
                <a:uFillTx/>
                <a:latin typeface="Consolas" panose="020B0609020204030204" pitchFamily="49" charset="0"/>
                <a:ea typeface="+mn-ea"/>
                <a:cs typeface="+mn-cs"/>
              </a:rPr>
              <a:t>'Traffic of a month + forecasting next week'</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sp>
        <p:nvSpPr>
          <p:cNvPr id="10" name="TextBox 9">
            <a:extLst>
              <a:ext uri="{FF2B5EF4-FFF2-40B4-BE49-F238E27FC236}">
                <a16:creationId xmlns:a16="http://schemas.microsoft.com/office/drawing/2014/main" id="{D5B9523C-832E-4CB7-8BE6-433B9E2C01D4}"/>
              </a:ext>
            </a:extLst>
          </p:cNvPr>
          <p:cNvSpPr txBox="1"/>
          <p:nvPr/>
        </p:nvSpPr>
        <p:spPr>
          <a:xfrm>
            <a:off x="572382" y="3311186"/>
            <a:ext cx="492578" cy="2893100"/>
          </a:xfrm>
          <a:prstGeom prst="rect">
            <a:avLst/>
          </a:prstGeom>
          <a:solidFill>
            <a:srgbClr val="FFFFFF">
              <a:lumMod val="95000"/>
            </a:srgbClr>
          </a:solidFill>
        </p:spPr>
        <p:txBody>
          <a:bodyPr wrap="square">
            <a:noAutofit/>
          </a:bodyPr>
          <a:lstStyle>
            <a:defPPr>
              <a:defRPr lang="en-US"/>
            </a:defPPr>
            <a:lvl1pPr marR="0" lvl="0" indent="0" algn="r" fontAlgn="auto">
              <a:lnSpc>
                <a:spcPct val="100000"/>
              </a:lnSpc>
              <a:spcBef>
                <a:spcPts val="0"/>
              </a:spcBef>
              <a:spcAft>
                <a:spcPts val="0"/>
              </a:spcAft>
              <a:buClrTx/>
              <a:buSzTx/>
              <a:buFontTx/>
              <a:buNone/>
              <a:tabLst/>
              <a:defRPr kumimoji="0" sz="1600" b="0" i="0" u="none" strike="noStrike" kern="0" cap="none" spc="0" normalizeH="0" baseline="0">
                <a:ln>
                  <a:noFill/>
                </a:ln>
                <a:solidFill>
                  <a:srgbClr val="5B858B"/>
                </a:solidFill>
                <a:effectLst/>
                <a:uLnTx/>
                <a:uFillTx/>
                <a:latin typeface="Consolas" panose="020B0609020204030204" pitchFamily="49"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1</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2</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3</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4</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5</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6</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7</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8</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9</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10</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B858B"/>
                </a:solidFill>
                <a:effectLst/>
                <a:uLnTx/>
                <a:uFillTx/>
                <a:latin typeface="Consolas" panose="020B0609020204030204" pitchFamily="49" charset="0"/>
                <a:ea typeface="+mn-ea"/>
                <a:cs typeface="+mn-cs"/>
              </a:rPr>
              <a:t>11</a:t>
            </a:r>
          </a:p>
        </p:txBody>
      </p:sp>
      <p:sp>
        <p:nvSpPr>
          <p:cNvPr id="11" name="Rectangle 10" descr="highlight series decompose forecast">
            <a:extLst>
              <a:ext uri="{FF2B5EF4-FFF2-40B4-BE49-F238E27FC236}">
                <a16:creationId xmlns:a16="http://schemas.microsoft.com/office/drawing/2014/main" id="{C87A2490-F2E7-4E03-9AB0-CB82DDF8620D}"/>
              </a:ext>
            </a:extLst>
          </p:cNvPr>
          <p:cNvSpPr/>
          <p:nvPr/>
        </p:nvSpPr>
        <p:spPr bwMode="auto">
          <a:xfrm>
            <a:off x="3326538" y="5563508"/>
            <a:ext cx="2857877" cy="264729"/>
          </a:xfrm>
          <a:prstGeom prst="rect">
            <a:avLst/>
          </a:prstGeom>
          <a:solidFill>
            <a:schemeClr val="accent2">
              <a:alpha val="17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ounded Rectangle 2">
            <a:hlinkClick r:id="rId3"/>
            <a:extLst>
              <a:ext uri="{FF2B5EF4-FFF2-40B4-BE49-F238E27FC236}">
                <a16:creationId xmlns:a16="http://schemas.microsoft.com/office/drawing/2014/main" id="{4EA8A369-B59D-0A1C-C878-A4FB6DA7ABAD}"/>
              </a:ext>
            </a:extLst>
          </p:cNvPr>
          <p:cNvSpPr/>
          <p:nvPr/>
        </p:nvSpPr>
        <p:spPr>
          <a:xfrm>
            <a:off x="563563" y="2376426"/>
            <a:ext cx="2629380" cy="376992"/>
          </a:xfrm>
          <a:prstGeom prst="roundRect">
            <a:avLst>
              <a:gd name="adj" fmla="val 50000"/>
            </a:avLst>
          </a:prstGeom>
          <a:gradFill flip="none" rotWithShape="1">
            <a:gsLst>
              <a:gs pos="0">
                <a:srgbClr val="F65567"/>
              </a:gs>
              <a:gs pos="31000">
                <a:srgbClr val="AC35AF"/>
              </a:gs>
              <a:gs pos="67000">
                <a:srgbClr val="0A6BBA"/>
              </a:gs>
              <a:gs pos="100000">
                <a:srgbClr val="318581"/>
              </a:gs>
            </a:gsLst>
            <a:path path="circle">
              <a:fillToRect l="100000" t="100000"/>
            </a:path>
            <a:tileRect r="-100000" b="-100000"/>
          </a:gradFill>
          <a:ln w="47625">
            <a:noFill/>
          </a:ln>
        </p:spPr>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anose="020F0302020204030204"/>
                <a:ea typeface="+mn-ea"/>
                <a:cs typeface="Segoe UI" pitchFamily="34" charset="0"/>
              </a:rPr>
              <a:t>CLICK TO RUN QUERY</a:t>
            </a:r>
          </a:p>
        </p:txBody>
      </p:sp>
      <p:sp>
        <p:nvSpPr>
          <p:cNvPr id="9" name="Slide Number Placeholder 8">
            <a:extLst>
              <a:ext uri="{FF2B5EF4-FFF2-40B4-BE49-F238E27FC236}">
                <a16:creationId xmlns:a16="http://schemas.microsoft.com/office/drawing/2014/main" id="{C41AC28F-049E-F6BC-1AC9-A3FEB29AFAE0}"/>
              </a:ext>
            </a:extLst>
          </p:cNvPr>
          <p:cNvSpPr>
            <a:spLocks noGrp="1"/>
          </p:cNvSpPr>
          <p:nvPr>
            <p:ph type="sldNum" sz="quarter" idx="11"/>
          </p:nvPr>
        </p:nvSpPr>
        <p:spPr/>
        <p:txBody>
          <a:bodyPr/>
          <a:lstStyle/>
          <a:p>
            <a:fld id="{B1356FBF-028C-F74E-A7B4-9B8ED246DD1B}" type="slidenum">
              <a:rPr lang="en-US" smtClean="0"/>
              <a:pPr/>
              <a:t>55</a:t>
            </a:fld>
            <a:endParaRPr lang="en-US"/>
          </a:p>
        </p:txBody>
      </p:sp>
    </p:spTree>
    <p:extLst>
      <p:ext uri="{BB962C8B-B14F-4D97-AF65-F5344CB8AC3E}">
        <p14:creationId xmlns:p14="http://schemas.microsoft.com/office/powerpoint/2010/main" val="145652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BEE6-1377-48B3-AD20-80829BE24D4E}"/>
              </a:ext>
            </a:extLst>
          </p:cNvPr>
          <p:cNvSpPr>
            <a:spLocks noGrp="1"/>
          </p:cNvSpPr>
          <p:nvPr>
            <p:ph type="title"/>
          </p:nvPr>
        </p:nvSpPr>
        <p:spPr/>
        <p:txBody>
          <a:bodyPr/>
          <a:lstStyle/>
          <a:p>
            <a:r>
              <a:rPr lang="en-US" err="1"/>
              <a:t>Eventhouse</a:t>
            </a:r>
            <a:r>
              <a:rPr lang="en-US"/>
              <a:t> Language plugin: Python</a:t>
            </a:r>
          </a:p>
        </p:txBody>
      </p:sp>
      <p:sp>
        <p:nvSpPr>
          <p:cNvPr id="4" name="Content Placeholder 2">
            <a:extLst>
              <a:ext uri="{FF2B5EF4-FFF2-40B4-BE49-F238E27FC236}">
                <a16:creationId xmlns:a16="http://schemas.microsoft.com/office/drawing/2014/main" id="{723ED9FC-8101-4BB2-958B-E3576376EEC0}"/>
              </a:ext>
            </a:extLst>
          </p:cNvPr>
          <p:cNvSpPr txBox="1">
            <a:spLocks/>
          </p:cNvSpPr>
          <p:nvPr/>
        </p:nvSpPr>
        <p:spPr>
          <a:xfrm>
            <a:off x="563880" y="1447800"/>
            <a:ext cx="11064240" cy="4403386"/>
          </a:xfrm>
          <a:prstGeom prst="rect">
            <a:avLst/>
          </a:prstGeom>
        </p:spPr>
        <p:txBody>
          <a:bodyPr vert="horz" wrap="square" lIns="90000" tIns="46800" rIns="90000" bIns="4680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000" marR="0" lvl="0" indent="-3429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Runs a user-defined function (UDF) using a Python script. </a:t>
            </a:r>
          </a:p>
          <a:p>
            <a:pPr marL="342000" marR="0" lvl="0" indent="-3429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The Python script gets tabular data as its input, and produces tabular output. </a:t>
            </a:r>
          </a:p>
          <a:p>
            <a:pPr marL="342000" marR="0" lvl="0" indent="-3429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The plugin's runtime is hosted in </a:t>
            </a:r>
            <a:r>
              <a:rPr kumimoji="0" lang="en-US" sz="2000" b="0" i="0" u="none" strike="noStrike" kern="1200" cap="none" spc="-49" normalizeH="0" baseline="0" noProof="0">
                <a:ln>
                  <a:noFill/>
                </a:ln>
                <a:solidFill>
                  <a:srgbClr val="0078D3"/>
                </a:solidFill>
                <a:effectLst/>
                <a:uLnTx/>
                <a:uFillTx/>
                <a:latin typeface="Segoe Sans Text" panose="020F0502020204030204"/>
                <a:ea typeface="+mn-ea"/>
                <a:cs typeface="+mn-cs"/>
                <a:hlinkClick r:id="rId3">
                  <a:extLst>
                    <a:ext uri="{A12FA001-AC4F-418D-AE19-62706E023703}">
                      <ahyp:hlinkClr xmlns:ahyp="http://schemas.microsoft.com/office/drawing/2018/hyperlinkcolor" val="tx"/>
                    </a:ext>
                  </a:extLst>
                </a:hlinkClick>
              </a:rPr>
              <a:t>sandboxes</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 running on the cluster's nodes.</a:t>
            </a:r>
          </a:p>
          <a:p>
            <a:pPr marL="342000" marR="0" lvl="0" indent="-3429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The plugin is </a:t>
            </a:r>
            <a:r>
              <a:rPr kumimoji="0" lang="en-US" sz="2000" b="1" i="0" u="none" strike="noStrike" kern="1200" cap="none" spc="-49" normalizeH="0" baseline="0" noProof="0">
                <a:ln>
                  <a:noFill/>
                </a:ln>
                <a:solidFill>
                  <a:srgbClr val="000000"/>
                </a:solidFill>
                <a:effectLst/>
                <a:uLnTx/>
                <a:uFillTx/>
                <a:latin typeface="Segoe Sans Text" panose="020F0502020204030204"/>
                <a:ea typeface="+mn-ea"/>
                <a:cs typeface="+mn-cs"/>
              </a:rPr>
              <a:t>disabled</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 by default. Enable or disable the plugin in the Azure portal, in your cluster's </a:t>
            </a:r>
            <a:r>
              <a:rPr kumimoji="0" lang="en-US" sz="2000" b="0" i="0" u="none" strike="noStrike" kern="1200" cap="none" spc="-49" normalizeH="0" baseline="0" noProof="0">
                <a:ln>
                  <a:noFill/>
                </a:ln>
                <a:solidFill>
                  <a:srgbClr val="0078D3"/>
                </a:solidFill>
                <a:effectLst/>
                <a:uLnTx/>
                <a:uFillTx/>
                <a:latin typeface="Segoe Sans Text" panose="020F0502020204030204"/>
                <a:ea typeface="+mn-ea"/>
                <a:cs typeface="+mn-cs"/>
                <a:hlinkClick r:id="rId4">
                  <a:extLst>
                    <a:ext uri="{A12FA001-AC4F-418D-AE19-62706E023703}">
                      <ahyp:hlinkClr xmlns:ahyp="http://schemas.microsoft.com/office/drawing/2018/hyperlinkcolor" val="tx"/>
                    </a:ext>
                  </a:extLst>
                </a:hlinkClick>
              </a:rPr>
              <a:t>Configuration tab</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a:t>
            </a:r>
          </a:p>
          <a:p>
            <a:pPr marL="342000" marR="0" lvl="0" indent="-3429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The Python sandbox image is based on </a:t>
            </a:r>
            <a:r>
              <a:rPr kumimoji="0" lang="en-US" sz="2000" b="0" i="1" u="none" strike="noStrike" kern="1200" cap="none" spc="-49" normalizeH="0" baseline="0" noProof="0">
                <a:ln>
                  <a:noFill/>
                </a:ln>
                <a:solidFill>
                  <a:srgbClr val="000000"/>
                </a:solidFill>
                <a:effectLst/>
                <a:uLnTx/>
                <a:uFillTx/>
                <a:latin typeface="Segoe Sans Text" panose="020F0502020204030204"/>
                <a:ea typeface="+mn-ea"/>
                <a:cs typeface="+mn-cs"/>
              </a:rPr>
              <a:t>Anaconda 5.2.0</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 distribution with the </a:t>
            </a:r>
            <a:r>
              <a:rPr kumimoji="0" lang="en-US" sz="2000" b="0" i="1" u="none" strike="noStrike" kern="1200" cap="none" spc="-49" normalizeH="0" baseline="0" noProof="0">
                <a:ln>
                  <a:noFill/>
                </a:ln>
                <a:solidFill>
                  <a:srgbClr val="000000"/>
                </a:solidFill>
                <a:effectLst/>
                <a:uLnTx/>
                <a:uFillTx/>
                <a:latin typeface="Segoe Sans Text" panose="020F0502020204030204"/>
                <a:ea typeface="+mn-ea"/>
                <a:cs typeface="+mn-cs"/>
              </a:rPr>
              <a:t>Python 3.8 </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engine. </a:t>
            </a:r>
            <a:b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b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See the list of </a:t>
            </a:r>
            <a:r>
              <a:rPr kumimoji="0" lang="en-US" sz="2000" b="0" i="0" u="none" strike="noStrike" kern="1200" cap="none" spc="-49" normalizeH="0" baseline="0" noProof="0">
                <a:ln>
                  <a:noFill/>
                </a:ln>
                <a:solidFill>
                  <a:srgbClr val="0078D3"/>
                </a:solidFill>
                <a:effectLst/>
                <a:uLnTx/>
                <a:uFillTx/>
                <a:latin typeface="Segoe Sans Text" panose="020F0502020204030204"/>
                <a:ea typeface="+mn-ea"/>
                <a:cs typeface="+mn-cs"/>
                <a:hlinkClick r:id="rId5">
                  <a:extLst>
                    <a:ext uri="{A12FA001-AC4F-418D-AE19-62706E023703}">
                      <ahyp:hlinkClr xmlns:ahyp="http://schemas.microsoft.com/office/drawing/2018/hyperlinkcolor" val="tx"/>
                    </a:ext>
                  </a:extLst>
                </a:hlinkClick>
              </a:rPr>
              <a:t>Anaconda packages</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a:t>
            </a:r>
          </a:p>
          <a:p>
            <a:pPr marL="342000" marR="0" lvl="0" indent="-3429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The Python image also contains common ML packages:</a:t>
            </a:r>
            <a:r>
              <a:rPr kumimoji="0" lang="en-US" sz="2000" b="0" i="0" u="none" strike="noStrike" kern="1200" cap="none" spc="-49" normalizeH="0" baseline="0" noProof="0">
                <a:ln>
                  <a:noFill/>
                </a:ln>
                <a:solidFill>
                  <a:srgbClr val="000000"/>
                </a:solidFill>
                <a:effectLst/>
                <a:uLnTx/>
                <a:uFillTx/>
                <a:latin typeface="Segoe UI"/>
                <a:ea typeface="+mn-ea"/>
                <a:cs typeface="+mn-cs"/>
              </a:rPr>
              <a:t> </a:t>
            </a:r>
            <a:r>
              <a:rPr kumimoji="0" lang="en-US" sz="2000" b="0" i="0" u="none" strike="noStrike" kern="1200" cap="none" spc="-49" normalizeH="0" baseline="0" noProof="0" err="1">
                <a:ln>
                  <a:noFill/>
                </a:ln>
                <a:solidFill>
                  <a:srgbClr val="000000"/>
                </a:solidFill>
                <a:effectLst/>
                <a:highlight>
                  <a:srgbClr val="C0C0C0"/>
                </a:highlight>
                <a:uLnTx/>
                <a:uFillTx/>
                <a:latin typeface="Consolas" panose="020B0609020204030204" pitchFamily="49" charset="0"/>
                <a:ea typeface="+mn-ea"/>
                <a:cs typeface="+mn-cs"/>
              </a:rPr>
              <a:t>tensorflow</a:t>
            </a:r>
            <a:r>
              <a:rPr kumimoji="0" lang="en-US" sz="2000" b="0" i="0" u="none" strike="noStrike" kern="1200" cap="none" spc="-49" normalizeH="0" baseline="0" noProof="0">
                <a:ln>
                  <a:noFill/>
                </a:ln>
                <a:solidFill>
                  <a:srgbClr val="000000"/>
                </a:solidFill>
                <a:effectLst/>
                <a:uLnTx/>
                <a:uFillTx/>
                <a:latin typeface="Segoe UI"/>
                <a:ea typeface="+mn-ea"/>
                <a:cs typeface="+mn-cs"/>
              </a:rPr>
              <a:t>, </a:t>
            </a:r>
            <a:r>
              <a:rPr kumimoji="0" lang="en-US" sz="2000" b="0" i="0" u="none" strike="noStrike" kern="1200" cap="none" spc="-49" normalizeH="0" baseline="0" noProof="0" err="1">
                <a:ln>
                  <a:noFill/>
                </a:ln>
                <a:solidFill>
                  <a:srgbClr val="000000"/>
                </a:solidFill>
                <a:effectLst/>
                <a:highlight>
                  <a:srgbClr val="C0C0C0"/>
                </a:highlight>
                <a:uLnTx/>
                <a:uFillTx/>
                <a:latin typeface="Consolas" panose="020B0609020204030204" pitchFamily="49" charset="0"/>
                <a:ea typeface="+mn-ea"/>
                <a:cs typeface="+mn-cs"/>
              </a:rPr>
              <a:t>keras</a:t>
            </a:r>
            <a:r>
              <a:rPr kumimoji="0" lang="en-US" sz="2000" b="0" i="0" u="none" strike="noStrike" kern="1200" cap="none" spc="-49" normalizeH="0" baseline="0" noProof="0">
                <a:ln>
                  <a:noFill/>
                </a:ln>
                <a:solidFill>
                  <a:srgbClr val="000000"/>
                </a:solidFill>
                <a:effectLst/>
                <a:uLnTx/>
                <a:uFillTx/>
                <a:latin typeface="Segoe UI"/>
                <a:ea typeface="+mn-ea"/>
                <a:cs typeface="+mn-cs"/>
              </a:rPr>
              <a:t>, </a:t>
            </a:r>
            <a:r>
              <a:rPr kumimoji="0" lang="en-US" sz="2000" b="0" i="0" u="none" strike="noStrike" kern="1200" cap="none" spc="-49" normalizeH="0" baseline="0" noProof="0">
                <a:ln>
                  <a:noFill/>
                </a:ln>
                <a:solidFill>
                  <a:srgbClr val="000000"/>
                </a:solidFill>
                <a:effectLst/>
                <a:highlight>
                  <a:srgbClr val="C0C0C0"/>
                </a:highlight>
                <a:uLnTx/>
                <a:uFillTx/>
                <a:latin typeface="Consolas" panose="020B0609020204030204" pitchFamily="49" charset="0"/>
                <a:ea typeface="+mn-ea"/>
                <a:cs typeface="+mn-cs"/>
              </a:rPr>
              <a:t>torch</a:t>
            </a:r>
            <a:r>
              <a:rPr kumimoji="0" lang="en-US" sz="2000" b="0" i="0" u="none" strike="noStrike" kern="1200" cap="none" spc="-49" normalizeH="0" baseline="0" noProof="0">
                <a:ln>
                  <a:noFill/>
                </a:ln>
                <a:solidFill>
                  <a:srgbClr val="000000"/>
                </a:solidFill>
                <a:effectLst/>
                <a:uLnTx/>
                <a:uFillTx/>
                <a:latin typeface="Segoe UI"/>
                <a:ea typeface="+mn-ea"/>
                <a:cs typeface="+mn-cs"/>
              </a:rPr>
              <a:t>, </a:t>
            </a:r>
            <a:r>
              <a:rPr kumimoji="0" lang="en-US" sz="2000" b="0" i="0" u="none" strike="noStrike" kern="1200" cap="none" spc="-49" normalizeH="0" baseline="0" noProof="0" err="1">
                <a:ln>
                  <a:noFill/>
                </a:ln>
                <a:solidFill>
                  <a:srgbClr val="000000"/>
                </a:solidFill>
                <a:effectLst/>
                <a:highlight>
                  <a:srgbClr val="C0C0C0"/>
                </a:highlight>
                <a:uLnTx/>
                <a:uFillTx/>
                <a:latin typeface="Consolas" panose="020B0609020204030204" pitchFamily="49" charset="0"/>
                <a:ea typeface="+mn-ea"/>
                <a:cs typeface="+mn-cs"/>
              </a:rPr>
              <a:t>hdbscan</a:t>
            </a:r>
            <a:r>
              <a:rPr kumimoji="0" lang="en-US" sz="2000" b="0" i="0" u="none" strike="noStrike" kern="1200" cap="none" spc="-49" normalizeH="0" baseline="0" noProof="0">
                <a:ln>
                  <a:noFill/>
                </a:ln>
                <a:solidFill>
                  <a:srgbClr val="000000"/>
                </a:solidFill>
                <a:effectLst/>
                <a:uLnTx/>
                <a:uFillTx/>
                <a:latin typeface="Segoe UI"/>
                <a:ea typeface="+mn-ea"/>
                <a:cs typeface="+mn-cs"/>
              </a:rPr>
              <a:t>, </a:t>
            </a:r>
            <a:r>
              <a:rPr kumimoji="0" lang="en-US" sz="2000" b="0" i="0" u="none" strike="noStrike" kern="1200" cap="none" spc="-49" normalizeH="0" baseline="0" noProof="0" err="1">
                <a:ln>
                  <a:noFill/>
                </a:ln>
                <a:solidFill>
                  <a:srgbClr val="000000"/>
                </a:solidFill>
                <a:effectLst/>
                <a:highlight>
                  <a:srgbClr val="C0C0C0"/>
                </a:highlight>
                <a:uLnTx/>
                <a:uFillTx/>
                <a:latin typeface="Consolas" panose="020B0609020204030204" pitchFamily="49" charset="0"/>
                <a:ea typeface="+mn-ea"/>
                <a:cs typeface="+mn-cs"/>
              </a:rPr>
              <a:t>xgboost</a:t>
            </a:r>
            <a:r>
              <a:rPr kumimoji="0" lang="en-US" sz="2000" b="0" i="0" u="none" strike="noStrike" kern="1200" cap="none" spc="-49" normalizeH="0" baseline="0" noProof="0">
                <a:ln>
                  <a:noFill/>
                </a:ln>
                <a:solidFill>
                  <a:srgbClr val="000000"/>
                </a:solidFill>
                <a:effectLst/>
                <a:uLnTx/>
                <a:uFillTx/>
                <a:latin typeface="Segoe UI"/>
                <a:ea typeface="+mn-ea"/>
                <a:cs typeface="+mn-cs"/>
              </a:rPr>
              <a:t>, </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and other useful packages.</a:t>
            </a:r>
          </a:p>
          <a:p>
            <a:pPr marL="342000" marR="0" lvl="0" indent="-3429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The plugin imports </a:t>
            </a:r>
            <a:r>
              <a:rPr kumimoji="0" lang="en-US" sz="2000" b="0" i="1" u="none" strike="noStrike" kern="1200" cap="none" spc="-49" normalizeH="0" baseline="0" noProof="0" err="1">
                <a:ln>
                  <a:noFill/>
                </a:ln>
                <a:solidFill>
                  <a:srgbClr val="000000"/>
                </a:solidFill>
                <a:effectLst/>
                <a:uLnTx/>
                <a:uFillTx/>
                <a:latin typeface="Segoe Sans Text" panose="020F0502020204030204"/>
                <a:ea typeface="+mn-ea"/>
                <a:cs typeface="+mn-cs"/>
              </a:rPr>
              <a:t>numpy</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 (as </a:t>
            </a:r>
            <a:r>
              <a:rPr kumimoji="0" lang="en-US" sz="2000" b="0" i="0" u="none" strike="noStrike" kern="1200" cap="none" spc="-49" normalizeH="0" baseline="0" noProof="0">
                <a:ln>
                  <a:noFill/>
                </a:ln>
                <a:solidFill>
                  <a:srgbClr val="000000"/>
                </a:solidFill>
                <a:effectLst/>
                <a:highlight>
                  <a:srgbClr val="C0C0C0"/>
                </a:highlight>
                <a:uLnTx/>
                <a:uFillTx/>
                <a:latin typeface="Consolas" panose="020B0609020204030204" pitchFamily="49" charset="0"/>
                <a:ea typeface="+mn-ea"/>
                <a:cs typeface="+mn-cs"/>
              </a:rPr>
              <a:t>np</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 &amp; pandas (as </a:t>
            </a:r>
            <a:r>
              <a:rPr kumimoji="0" lang="en-US" sz="2000" b="0" i="0" u="none" strike="noStrike" kern="1200" cap="none" spc="-49" normalizeH="0" baseline="0" noProof="0">
                <a:ln>
                  <a:noFill/>
                </a:ln>
                <a:solidFill>
                  <a:srgbClr val="000000"/>
                </a:solidFill>
                <a:effectLst/>
                <a:highlight>
                  <a:srgbClr val="C0C0C0"/>
                </a:highlight>
                <a:uLnTx/>
                <a:uFillTx/>
                <a:latin typeface="Consolas" panose="020B0609020204030204" pitchFamily="49" charset="0"/>
                <a:ea typeface="+mn-ea"/>
                <a:cs typeface="+mn-cs"/>
              </a:rPr>
              <a:t>pd</a:t>
            </a:r>
            <a:r>
              <a:rPr kumimoji="0" lang="en-US" sz="2000" b="0" i="0" u="none" strike="noStrike" kern="1200" cap="none" spc="-49" normalizeH="0" baseline="0" noProof="0">
                <a:ln>
                  <a:noFill/>
                </a:ln>
                <a:solidFill>
                  <a:srgbClr val="000000"/>
                </a:solidFill>
                <a:effectLst/>
                <a:uLnTx/>
                <a:uFillTx/>
                <a:latin typeface="Segoe Sans Text" panose="020F0502020204030204"/>
                <a:ea typeface="+mn-ea"/>
                <a:cs typeface="+mn-cs"/>
              </a:rPr>
              <a:t>) by default. You can import other modules as needed.</a:t>
            </a:r>
          </a:p>
        </p:txBody>
      </p:sp>
      <p:sp>
        <p:nvSpPr>
          <p:cNvPr id="6" name="Slide Number Placeholder 5">
            <a:extLst>
              <a:ext uri="{FF2B5EF4-FFF2-40B4-BE49-F238E27FC236}">
                <a16:creationId xmlns:a16="http://schemas.microsoft.com/office/drawing/2014/main" id="{DAFB4A25-6D26-3B20-03E5-F266052F5D62}"/>
              </a:ext>
            </a:extLst>
          </p:cNvPr>
          <p:cNvSpPr>
            <a:spLocks noGrp="1"/>
          </p:cNvSpPr>
          <p:nvPr>
            <p:ph type="sldNum" sz="quarter" idx="11"/>
          </p:nvPr>
        </p:nvSpPr>
        <p:spPr/>
        <p:txBody>
          <a:bodyPr/>
          <a:lstStyle/>
          <a:p>
            <a:fld id="{B1356FBF-028C-F74E-A7B4-9B8ED246DD1B}" type="slidenum">
              <a:rPr lang="en-US" smtClean="0"/>
              <a:pPr/>
              <a:t>56</a:t>
            </a:fld>
            <a:endParaRPr lang="en-US"/>
          </a:p>
        </p:txBody>
      </p:sp>
    </p:spTree>
    <p:extLst>
      <p:ext uri="{BB962C8B-B14F-4D97-AF65-F5344CB8AC3E}">
        <p14:creationId xmlns:p14="http://schemas.microsoft.com/office/powerpoint/2010/main" val="1487343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6BEE6-1377-48B3-AD20-80829BE24D4E}"/>
              </a:ext>
            </a:extLst>
          </p:cNvPr>
          <p:cNvSpPr>
            <a:spLocks noGrp="1"/>
          </p:cNvSpPr>
          <p:nvPr>
            <p:ph type="title"/>
          </p:nvPr>
        </p:nvSpPr>
        <p:spPr/>
        <p:txBody>
          <a:bodyPr/>
          <a:lstStyle/>
          <a:p>
            <a:r>
              <a:rPr lang="en-US"/>
              <a:t>Python </a:t>
            </a:r>
            <a:r>
              <a:rPr lang="en-US">
                <a:solidFill>
                  <a:schemeClr val="accent2"/>
                </a:solidFill>
                <a:hlinkClick r:id="rId3">
                  <a:extLst>
                    <a:ext uri="{A12FA001-AC4F-418D-AE19-62706E023703}">
                      <ahyp:hlinkClr xmlns:ahyp="http://schemas.microsoft.com/office/drawing/2018/hyperlinkcolor" val="tx"/>
                    </a:ext>
                  </a:extLst>
                </a:hlinkClick>
              </a:rPr>
              <a:t>Examples</a:t>
            </a:r>
            <a:endParaRPr lang="en-US">
              <a:solidFill>
                <a:schemeClr val="accent2"/>
              </a:solidFill>
            </a:endParaRPr>
          </a:p>
        </p:txBody>
      </p:sp>
      <p:sp>
        <p:nvSpPr>
          <p:cNvPr id="4" name="TextBox 3">
            <a:extLst>
              <a:ext uri="{FF2B5EF4-FFF2-40B4-BE49-F238E27FC236}">
                <a16:creationId xmlns:a16="http://schemas.microsoft.com/office/drawing/2014/main" id="{40B94345-88A7-4D90-9060-78F4E305D176}"/>
              </a:ext>
            </a:extLst>
          </p:cNvPr>
          <p:cNvSpPr txBox="1"/>
          <p:nvPr/>
        </p:nvSpPr>
        <p:spPr>
          <a:xfrm>
            <a:off x="563563" y="1447800"/>
            <a:ext cx="11055421" cy="369332"/>
          </a:xfrm>
          <a:prstGeom prst="rect">
            <a:avLst/>
          </a:prstGeom>
          <a:solidFill>
            <a:srgbClr val="FFFFFF">
              <a:lumMod val="85000"/>
            </a:srgbClr>
          </a:solid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00"/>
                </a:soli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a:ea typeface="+mn-ea"/>
                <a:cs typeface="+mn-cs"/>
              </a:rPr>
              <a:t>Kusto</a:t>
            </a:r>
          </a:p>
        </p:txBody>
      </p:sp>
      <p:sp>
        <p:nvSpPr>
          <p:cNvPr id="6" name="TextBox 5">
            <a:extLst>
              <a:ext uri="{FF2B5EF4-FFF2-40B4-BE49-F238E27FC236}">
                <a16:creationId xmlns:a16="http://schemas.microsoft.com/office/drawing/2014/main" id="{CFB95C3C-0BFB-4FB8-B061-E1D972CCB662}"/>
              </a:ext>
            </a:extLst>
          </p:cNvPr>
          <p:cNvSpPr txBox="1"/>
          <p:nvPr/>
        </p:nvSpPr>
        <p:spPr>
          <a:xfrm>
            <a:off x="1056142" y="1817132"/>
            <a:ext cx="10562842" cy="3416320"/>
          </a:xfrm>
          <a:prstGeom prst="rect">
            <a:avLst/>
          </a:prstGeom>
          <a:solidFill>
            <a:srgbClr val="F2F2F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range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x </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from</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191970"/>
                </a:solidFill>
                <a:effectLst/>
                <a:uLnTx/>
                <a:uFillTx/>
                <a:latin typeface="Consolas" panose="020B0609020204030204" pitchFamily="49" charset="0"/>
                <a:ea typeface="+mn-ea"/>
                <a:cs typeface="+mn-cs"/>
              </a:rPr>
              <a:t>1</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to </a:t>
            </a:r>
            <a:r>
              <a:rPr kumimoji="0" lang="en-US" sz="1800" b="0" i="0" u="none" strike="noStrike" kern="1200" cap="none" spc="0" normalizeH="0" baseline="0" noProof="0">
                <a:ln>
                  <a:noFill/>
                </a:ln>
                <a:solidFill>
                  <a:srgbClr val="191970"/>
                </a:solidFill>
                <a:effectLst/>
                <a:uLnTx/>
                <a:uFillTx/>
                <a:latin typeface="Consolas" panose="020B0609020204030204" pitchFamily="49" charset="0"/>
                <a:ea typeface="+mn-ea"/>
                <a:cs typeface="+mn-cs"/>
              </a:rPr>
              <a:t>360</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step</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191970"/>
                </a:solidFill>
                <a:effectLst/>
                <a:uLnTx/>
                <a:uFillTx/>
                <a:latin typeface="Consolas" panose="020B0609020204030204" pitchFamily="49" charset="0"/>
                <a:ea typeface="+mn-ea"/>
                <a:cs typeface="+mn-cs"/>
              </a:rPr>
              <a:t>1</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evaluate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python</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typeof</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7030A0"/>
                </a:solidFill>
                <a:effectLst/>
                <a:uLnTx/>
                <a:uFillTx/>
                <a:latin typeface="Consolas" panose="020B0609020204030204" pitchFamily="49" charset="0"/>
                <a:ea typeface="+mn-ea"/>
                <a:cs typeface="+mn-cs"/>
              </a:rPr>
              <a:t>fx</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double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//Output schema: append a new </a:t>
            </a:r>
            <a:r>
              <a:rPr kumimoji="0" lang="en-US" sz="1800" b="0" i="0" u="none" strike="noStrike" kern="1200" cap="none" spc="0" normalizeH="0" baseline="0" noProof="0" err="1">
                <a:ln>
                  <a:noFill/>
                </a:ln>
                <a:solidFill>
                  <a:srgbClr val="008000"/>
                </a:solidFill>
                <a:effectLst/>
                <a:uLnTx/>
                <a:uFillTx/>
                <a:latin typeface="Consolas" panose="020B0609020204030204" pitchFamily="49" charset="0"/>
                <a:ea typeface="+mn-ea"/>
                <a:cs typeface="+mn-cs"/>
              </a:rPr>
              <a:t>fx</a:t>
            </a:r>
            <a:r>
              <a:rPr kumimoji="0" lang="en-US" sz="1800"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column to original table </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result = </a:t>
            </a:r>
            <a:r>
              <a:rPr kumimoji="0" lang="en-US" sz="1800" b="0" i="0" u="none" strike="noStrike" kern="0" cap="none" spc="0" normalizeH="0" baseline="0" noProof="0" err="1">
                <a:ln>
                  <a:noFill/>
                </a:ln>
                <a:solidFill>
                  <a:srgbClr val="FF0000"/>
                </a:solidFill>
                <a:effectLst/>
                <a:uLnTx/>
                <a:uFillTx/>
                <a:latin typeface="Consolas" panose="020B0609020204030204" pitchFamily="49" charset="0"/>
                <a:ea typeface="+mn-ea"/>
                <a:cs typeface="+mn-cs"/>
              </a:rPr>
              <a:t>df</a:t>
            </a:r>
            <a:endPar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n = </a:t>
            </a:r>
            <a:r>
              <a:rPr kumimoji="0" lang="en-US" sz="1800" b="0" i="0" u="none" strike="noStrike" kern="0" cap="none" spc="0" normalizeH="0" baseline="0" noProof="0" err="1">
                <a:ln>
                  <a:noFill/>
                </a:ln>
                <a:solidFill>
                  <a:srgbClr val="FF0000"/>
                </a:solidFill>
                <a:effectLst/>
                <a:uLnTx/>
                <a:uFillTx/>
                <a:latin typeface="Consolas" panose="020B0609020204030204" pitchFamily="49" charset="0"/>
                <a:ea typeface="+mn-ea"/>
                <a:cs typeface="+mn-cs"/>
              </a:rPr>
              <a:t>df.shape</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g = </a:t>
            </a:r>
            <a:r>
              <a:rPr kumimoji="0" lang="en-US" sz="1800" b="0" i="0" u="none" strike="noStrike" kern="0" cap="none" spc="0" normalizeH="0" baseline="0" noProof="0" err="1">
                <a:ln>
                  <a:noFill/>
                </a:ln>
                <a:solidFill>
                  <a:srgbClr val="FF0000"/>
                </a:solidFill>
                <a:effectLst/>
                <a:uLnTx/>
                <a:uFillTx/>
                <a:latin typeface="Consolas" panose="020B0609020204030204" pitchFamily="49" charset="0"/>
                <a:ea typeface="+mn-ea"/>
                <a:cs typeface="+mn-cs"/>
              </a:rPr>
              <a:t>kargs</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["gain"]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f = </a:t>
            </a:r>
            <a:r>
              <a:rPr kumimoji="0" lang="en-US" sz="1800" b="0" i="0" u="none" strike="noStrike" kern="0" cap="none" spc="0" normalizeH="0" baseline="0" noProof="0" err="1">
                <a:ln>
                  <a:noFill/>
                </a:ln>
                <a:solidFill>
                  <a:srgbClr val="FF0000"/>
                </a:solidFill>
                <a:effectLst/>
                <a:uLnTx/>
                <a:uFillTx/>
                <a:latin typeface="Consolas" panose="020B0609020204030204" pitchFamily="49" charset="0"/>
                <a:ea typeface="+mn-ea"/>
                <a:cs typeface="+mn-cs"/>
              </a:rPr>
              <a:t>kargs</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["cycles"]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result["</a:t>
            </a:r>
            <a:r>
              <a:rPr kumimoji="0" lang="en-US" sz="1800" b="0" i="0" u="none" strike="noStrike" kern="0" cap="none" spc="0" normalizeH="0" baseline="0" noProof="0" err="1">
                <a:ln>
                  <a:noFill/>
                </a:ln>
                <a:solidFill>
                  <a:srgbClr val="FF0000"/>
                </a:solidFill>
                <a:effectLst/>
                <a:uLnTx/>
                <a:uFillTx/>
                <a:latin typeface="Consolas" panose="020B0609020204030204" pitchFamily="49" charset="0"/>
                <a:ea typeface="+mn-ea"/>
                <a:cs typeface="+mn-cs"/>
              </a:rPr>
              <a:t>fx</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 = g * </a:t>
            </a:r>
            <a:r>
              <a:rPr kumimoji="0" lang="en-US" sz="1800" b="0" i="0" u="none" strike="noStrike" kern="0" cap="none" spc="0" normalizeH="0" baseline="0" noProof="0" err="1">
                <a:ln>
                  <a:noFill/>
                </a:ln>
                <a:solidFill>
                  <a:srgbClr val="FF0000"/>
                </a:solidFill>
                <a:effectLst/>
                <a:uLnTx/>
                <a:uFillTx/>
                <a:latin typeface="Consolas" panose="020B0609020204030204" pitchFamily="49" charset="0"/>
                <a:ea typeface="+mn-ea"/>
                <a:cs typeface="+mn-cs"/>
              </a:rPr>
              <a:t>np.sin</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a:t>
            </a:r>
            <a:r>
              <a:rPr kumimoji="0" lang="en-US" sz="1800" b="0" i="0" u="none" strike="noStrike" kern="0" cap="none" spc="0" normalizeH="0" baseline="0" noProof="0" err="1">
                <a:ln>
                  <a:noFill/>
                </a:ln>
                <a:solidFill>
                  <a:srgbClr val="FF0000"/>
                </a:solidFill>
                <a:effectLst/>
                <a:uLnTx/>
                <a:uFillTx/>
                <a:latin typeface="Consolas" panose="020B0609020204030204" pitchFamily="49" charset="0"/>
                <a:ea typeface="+mn-ea"/>
                <a:cs typeface="+mn-cs"/>
              </a:rPr>
              <a:t>df</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["x"]/n*2*</a:t>
            </a:r>
            <a:r>
              <a:rPr kumimoji="0" lang="en-US" sz="1800" b="0" i="0" u="none" strike="noStrike" kern="0" cap="none" spc="0" normalizeH="0" baseline="0" noProof="0" err="1">
                <a:ln>
                  <a:noFill/>
                </a:ln>
                <a:solidFill>
                  <a:srgbClr val="FF0000"/>
                </a:solidFill>
                <a:effectLst/>
                <a:uLnTx/>
                <a:uFillTx/>
                <a:latin typeface="Consolas" panose="020B0609020204030204" pitchFamily="49" charset="0"/>
                <a:ea typeface="+mn-ea"/>
                <a:cs typeface="+mn-cs"/>
              </a:rPr>
              <a:t>np.pi</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pack</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'gain'</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100</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'cycles'</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4</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//dictionary of parameters</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00" b="0" i="0" u="none" strike="noStrike" kern="0" cap="none" spc="0" normalizeH="0" baseline="0" noProof="0">
                <a:ln>
                  <a:noFill/>
                </a:ln>
                <a:solidFill>
                  <a:srgbClr val="FF0000"/>
                </a:solidFill>
                <a:effectLst/>
                <a:uLnTx/>
                <a:uFillTx/>
                <a:latin typeface="Consolas" panose="020B0609020204030204" pitchFamily="49" charset="0"/>
                <a:ea typeface="+mn-ea"/>
                <a:cs typeface="+mn-cs"/>
              </a:rPr>
              <a:t>render</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linechart</a:t>
            </a:r>
            <a:endParaRPr kumimoji="0" lang="en-US"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endParaRPr>
          </a:p>
        </p:txBody>
      </p:sp>
      <p:sp>
        <p:nvSpPr>
          <p:cNvPr id="8" name="TextBox 7">
            <a:extLst>
              <a:ext uri="{FF2B5EF4-FFF2-40B4-BE49-F238E27FC236}">
                <a16:creationId xmlns:a16="http://schemas.microsoft.com/office/drawing/2014/main" id="{B1B7FE49-619A-4D5A-B61B-47EB17C88ED5}"/>
              </a:ext>
            </a:extLst>
          </p:cNvPr>
          <p:cNvSpPr txBox="1"/>
          <p:nvPr/>
        </p:nvSpPr>
        <p:spPr>
          <a:xfrm>
            <a:off x="563563" y="1817132"/>
            <a:ext cx="492578" cy="3416320"/>
          </a:xfrm>
          <a:prstGeom prst="rect">
            <a:avLst/>
          </a:prstGeom>
          <a:solidFill>
            <a:srgbClr val="FFFFFF">
              <a:lumMod val="95000"/>
            </a:srgbClr>
          </a:solidFill>
        </p:spPr>
        <p:txBody>
          <a:bodyPr wrap="square">
            <a:spAutoFit/>
          </a:bodyPr>
          <a:lstStyle>
            <a:defPPr>
              <a:defRPr lang="en-US"/>
            </a:defPPr>
            <a:lvl1pPr marR="0" lvl="0" indent="0" algn="r" fontAlgn="auto">
              <a:lnSpc>
                <a:spcPct val="100000"/>
              </a:lnSpc>
              <a:spcBef>
                <a:spcPts val="0"/>
              </a:spcBef>
              <a:spcAft>
                <a:spcPts val="0"/>
              </a:spcAft>
              <a:buClrTx/>
              <a:buSzTx/>
              <a:buFontTx/>
              <a:buNone/>
              <a:tabLst/>
              <a:defRPr kumimoji="0" sz="1600" b="0" i="0" u="none" strike="noStrike" kern="0" cap="none" spc="0" normalizeH="0" baseline="0">
                <a:ln>
                  <a:noFill/>
                </a:ln>
                <a:solidFill>
                  <a:srgbClr val="5B858B"/>
                </a:solidFill>
                <a:effectLst/>
                <a:uLnTx/>
                <a:uFillTx/>
                <a:latin typeface="Consolas" panose="020B0609020204030204" pitchFamily="49"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1</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2</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3</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4</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5</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6</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7</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8</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9</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10</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11</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ea typeface="+mn-ea"/>
                <a:cs typeface="+mn-cs"/>
              </a:rPr>
              <a:t>12</a:t>
            </a:r>
          </a:p>
        </p:txBody>
      </p:sp>
      <p:sp>
        <p:nvSpPr>
          <p:cNvPr id="7" name="Rectangle 6" descr="highlight R code">
            <a:extLst>
              <a:ext uri="{FF2B5EF4-FFF2-40B4-BE49-F238E27FC236}">
                <a16:creationId xmlns:a16="http://schemas.microsoft.com/office/drawing/2014/main" id="{19F271BF-B797-4FC0-8B5B-CD13AAF401A9}"/>
              </a:ext>
            </a:extLst>
          </p:cNvPr>
          <p:cNvSpPr/>
          <p:nvPr/>
        </p:nvSpPr>
        <p:spPr bwMode="auto">
          <a:xfrm>
            <a:off x="1103284" y="2693550"/>
            <a:ext cx="6081741" cy="1893416"/>
          </a:xfrm>
          <a:prstGeom prst="rect">
            <a:avLst/>
          </a:prstGeom>
          <a:solidFill>
            <a:schemeClr val="accent2">
              <a:alpha val="17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Slide Number Placeholder 8">
            <a:extLst>
              <a:ext uri="{FF2B5EF4-FFF2-40B4-BE49-F238E27FC236}">
                <a16:creationId xmlns:a16="http://schemas.microsoft.com/office/drawing/2014/main" id="{481E3CEE-EEB3-A0D9-287A-2A1397B9CD00}"/>
              </a:ext>
            </a:extLst>
          </p:cNvPr>
          <p:cNvSpPr>
            <a:spLocks noGrp="1"/>
          </p:cNvSpPr>
          <p:nvPr>
            <p:ph type="sldNum" sz="quarter" idx="11"/>
          </p:nvPr>
        </p:nvSpPr>
        <p:spPr/>
        <p:txBody>
          <a:bodyPr/>
          <a:lstStyle/>
          <a:p>
            <a:fld id="{B1356FBF-028C-F74E-A7B4-9B8ED246DD1B}" type="slidenum">
              <a:rPr lang="en-US" smtClean="0"/>
              <a:pPr/>
              <a:t>57</a:t>
            </a:fld>
            <a:endParaRPr lang="en-US"/>
          </a:p>
        </p:txBody>
      </p:sp>
    </p:spTree>
    <p:extLst>
      <p:ext uri="{BB962C8B-B14F-4D97-AF65-F5344CB8AC3E}">
        <p14:creationId xmlns:p14="http://schemas.microsoft.com/office/powerpoint/2010/main" val="149553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1B6C7-6870-5169-8ABC-4674743B72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10AB2C-6E6A-35F6-5771-032E6FB85047}"/>
              </a:ext>
            </a:extLst>
          </p:cNvPr>
          <p:cNvSpPr>
            <a:spLocks noGrp="1"/>
          </p:cNvSpPr>
          <p:nvPr>
            <p:ph type="title"/>
          </p:nvPr>
        </p:nvSpPr>
        <p:spPr/>
        <p:txBody>
          <a:bodyPr/>
          <a:lstStyle/>
          <a:p>
            <a:r>
              <a:rPr lang="en-US" noProof="0"/>
              <a:t>Visualization</a:t>
            </a:r>
          </a:p>
        </p:txBody>
      </p:sp>
      <p:sp>
        <p:nvSpPr>
          <p:cNvPr id="7" name="Subtitle 6">
            <a:extLst>
              <a:ext uri="{FF2B5EF4-FFF2-40B4-BE49-F238E27FC236}">
                <a16:creationId xmlns:a16="http://schemas.microsoft.com/office/drawing/2014/main" id="{8C4F4243-3B0D-6F43-6E1D-9E1278BA309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0997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AAE2A646-FA5E-17FB-B526-6D2B29B87C7B}"/>
              </a:ext>
            </a:extLst>
          </p:cNvPr>
          <p:cNvPicPr>
            <a:picLocks noChangeAspect="1"/>
          </p:cNvPicPr>
          <p:nvPr/>
        </p:nvPicPr>
        <p:blipFill>
          <a:blip r:embed="rId3"/>
          <a:srcRect l="551" t="712" r="19824" b="2571"/>
          <a:stretch>
            <a:fillRect/>
          </a:stretch>
        </p:blipFill>
        <p:spPr>
          <a:xfrm>
            <a:off x="580694" y="1445140"/>
            <a:ext cx="7683144" cy="4734996"/>
          </a:xfrm>
          <a:prstGeom prst="roundRect">
            <a:avLst>
              <a:gd name="adj" fmla="val 1476"/>
            </a:avLst>
          </a:prstGeom>
          <a:solidFill>
            <a:schemeClr val="bg2"/>
          </a:solidFill>
          <a:ln w="6350" cap="flat" cmpd="sng" algn="ctr">
            <a:solidFill>
              <a:schemeClr val="bg1">
                <a:lumMod val="90000"/>
              </a:schemeClr>
            </a:solidFill>
            <a:prstDash val="solid"/>
            <a:headEnd type="none" w="med" len="med"/>
            <a:tailEnd type="none" w="med" len="med"/>
          </a:ln>
          <a:effectLst/>
        </p:spPr>
      </p:pic>
      <p:sp>
        <p:nvSpPr>
          <p:cNvPr id="4" name="Rectangle 3">
            <a:extLst>
              <a:ext uri="{FF2B5EF4-FFF2-40B4-BE49-F238E27FC236}">
                <a16:creationId xmlns:a16="http://schemas.microsoft.com/office/drawing/2014/main" id="{39AB13AE-4C24-B424-71A3-D06E91773535}"/>
              </a:ext>
            </a:extLst>
          </p:cNvPr>
          <p:cNvSpPr/>
          <p:nvPr/>
        </p:nvSpPr>
        <p:spPr>
          <a:xfrm>
            <a:off x="3413126" y="1445140"/>
            <a:ext cx="5150622" cy="4734996"/>
          </a:xfrm>
          <a:prstGeom prst="rect">
            <a:avLst/>
          </a:prstGeom>
          <a:gradFill flip="none" rotWithShape="1">
            <a:gsLst>
              <a:gs pos="30000">
                <a:srgbClr val="FFF7F3"/>
              </a:gs>
              <a:gs pos="0">
                <a:schemeClr val="bg1">
                  <a:alpha val="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grpSp>
        <p:nvGrpSpPr>
          <p:cNvPr id="74" name="Group 73">
            <a:extLst>
              <a:ext uri="{FF2B5EF4-FFF2-40B4-BE49-F238E27FC236}">
                <a16:creationId xmlns:a16="http://schemas.microsoft.com/office/drawing/2014/main" id="{BD1CCD93-8140-C5E5-935A-521B3E405241}"/>
              </a:ext>
            </a:extLst>
          </p:cNvPr>
          <p:cNvGrpSpPr/>
          <p:nvPr/>
        </p:nvGrpSpPr>
        <p:grpSpPr>
          <a:xfrm>
            <a:off x="5303043" y="1447800"/>
            <a:ext cx="6328661" cy="433965"/>
            <a:chOff x="5303043" y="1447800"/>
            <a:chExt cx="6328661" cy="433965"/>
          </a:xfrm>
          <a:gradFill flip="none" rotWithShape="1">
            <a:gsLst>
              <a:gs pos="0">
                <a:srgbClr val="F65567"/>
              </a:gs>
              <a:gs pos="31000">
                <a:srgbClr val="AC35AF"/>
              </a:gs>
              <a:gs pos="67000">
                <a:srgbClr val="0A6BBA"/>
              </a:gs>
              <a:gs pos="100000">
                <a:srgbClr val="318581"/>
              </a:gs>
            </a:gsLst>
            <a:lin ang="0" scaled="1"/>
            <a:tileRect/>
          </a:gradFill>
        </p:grpSpPr>
        <p:sp>
          <p:nvSpPr>
            <p:cNvPr id="3" name="Rounded Rectangle 2">
              <a:extLst>
                <a:ext uri="{FF2B5EF4-FFF2-40B4-BE49-F238E27FC236}">
                  <a16:creationId xmlns:a16="http://schemas.microsoft.com/office/drawing/2014/main" id="{92492F0B-A6E4-4B17-A45F-713771E8BA89}"/>
                </a:ext>
              </a:extLst>
            </p:cNvPr>
            <p:cNvSpPr/>
            <p:nvPr/>
          </p:nvSpPr>
          <p:spPr bwMode="auto">
            <a:xfrm>
              <a:off x="5303043" y="1447800"/>
              <a:ext cx="1839600" cy="433965"/>
            </a:xfrm>
            <a:prstGeom prst="round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Sans Display" panose="020F0302020204030204"/>
                  <a:ea typeface="Segoe UI" pitchFamily="34" charset="0"/>
                  <a:cs typeface="Segoe UI" pitchFamily="34" charset="0"/>
                </a:rPr>
                <a:t>Dashboard</a:t>
              </a:r>
            </a:p>
          </p:txBody>
        </p:sp>
        <p:sp>
          <p:nvSpPr>
            <p:cNvPr id="5" name="Rounded Rectangle 4">
              <a:extLst>
                <a:ext uri="{FF2B5EF4-FFF2-40B4-BE49-F238E27FC236}">
                  <a16:creationId xmlns:a16="http://schemas.microsoft.com/office/drawing/2014/main" id="{E6F5B51F-93FD-4571-9DA2-A7A19DB1345F}"/>
                </a:ext>
              </a:extLst>
            </p:cNvPr>
            <p:cNvSpPr/>
            <p:nvPr/>
          </p:nvSpPr>
          <p:spPr bwMode="auto">
            <a:xfrm>
              <a:off x="7547574" y="1447800"/>
              <a:ext cx="1839600" cy="433965"/>
            </a:xfrm>
            <a:prstGeom prst="round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Sans Display" panose="020F0302020204030204"/>
                  <a:ea typeface="Segoe UI" pitchFamily="34" charset="0"/>
                  <a:cs typeface="Segoe UI" pitchFamily="34" charset="0"/>
                </a:rPr>
                <a:t>Page</a:t>
              </a:r>
            </a:p>
          </p:txBody>
        </p:sp>
        <p:sp>
          <p:nvSpPr>
            <p:cNvPr id="7" name="Rounded Rectangle 6">
              <a:extLst>
                <a:ext uri="{FF2B5EF4-FFF2-40B4-BE49-F238E27FC236}">
                  <a16:creationId xmlns:a16="http://schemas.microsoft.com/office/drawing/2014/main" id="{06471A0F-14E9-4059-B05A-B536B9052599}"/>
                </a:ext>
              </a:extLst>
            </p:cNvPr>
            <p:cNvSpPr/>
            <p:nvPr/>
          </p:nvSpPr>
          <p:spPr bwMode="auto">
            <a:xfrm>
              <a:off x="9792104" y="1447800"/>
              <a:ext cx="1839600" cy="433965"/>
            </a:xfrm>
            <a:prstGeom prst="round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Sans Display" panose="020F0302020204030204"/>
                  <a:ea typeface="Segoe UI" pitchFamily="34" charset="0"/>
                  <a:cs typeface="Segoe UI" pitchFamily="34" charset="0"/>
                </a:rPr>
                <a:t>Tile</a:t>
              </a:r>
            </a:p>
          </p:txBody>
        </p:sp>
      </p:grpSp>
      <p:sp>
        <p:nvSpPr>
          <p:cNvPr id="13" name="TextBox 12">
            <a:extLst>
              <a:ext uri="{FF2B5EF4-FFF2-40B4-BE49-F238E27FC236}">
                <a16:creationId xmlns:a16="http://schemas.microsoft.com/office/drawing/2014/main" id="{F6CB9811-987D-48F6-914E-DB486D192F96}"/>
              </a:ext>
            </a:extLst>
          </p:cNvPr>
          <p:cNvSpPr txBox="1"/>
          <p:nvPr/>
        </p:nvSpPr>
        <p:spPr>
          <a:xfrm>
            <a:off x="7148738" y="1510444"/>
            <a:ext cx="398693" cy="247554"/>
          </a:xfrm>
          <a:prstGeom prst="rect">
            <a:avLst/>
          </a:prstGeom>
          <a:noFill/>
        </p:spPr>
        <p:txBody>
          <a:bodyPr wrap="square" lIns="72000" tIns="36000" rIns="72000" bIns="7200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8661C5"/>
                </a:solidFill>
                <a:effectLst/>
                <a:uLnTx/>
                <a:uFillTx/>
                <a:latin typeface="Segoe Sans Display" panose="020F0302020204030204"/>
                <a:ea typeface="+mn-ea"/>
                <a:cs typeface="+mn-cs"/>
              </a:rPr>
              <a:t>1…n</a:t>
            </a:r>
          </a:p>
        </p:txBody>
      </p:sp>
      <p:sp>
        <p:nvSpPr>
          <p:cNvPr id="2" name="Title 1">
            <a:extLst>
              <a:ext uri="{FF2B5EF4-FFF2-40B4-BE49-F238E27FC236}">
                <a16:creationId xmlns:a16="http://schemas.microsoft.com/office/drawing/2014/main" id="{66A65643-6680-4CCA-8015-39B2E07E530C}"/>
              </a:ext>
            </a:extLst>
          </p:cNvPr>
          <p:cNvSpPr>
            <a:spLocks noGrp="1"/>
          </p:cNvSpPr>
          <p:nvPr>
            <p:ph type="title"/>
          </p:nvPr>
        </p:nvSpPr>
        <p:spPr/>
        <p:txBody>
          <a:bodyPr/>
          <a:lstStyle/>
          <a:p>
            <a:r>
              <a:rPr lang="en-GB"/>
              <a:t>R</a:t>
            </a:r>
            <a:r>
              <a:rPr lang="en-US" err="1"/>
              <a:t>eal</a:t>
            </a:r>
            <a:r>
              <a:rPr lang="en-US"/>
              <a:t>-Time Dashboard</a:t>
            </a:r>
          </a:p>
        </p:txBody>
      </p:sp>
      <p:cxnSp>
        <p:nvCxnSpPr>
          <p:cNvPr id="9" name="Straight Connector 8" descr="one Dashboard has many Pages">
            <a:extLst>
              <a:ext uri="{FF2B5EF4-FFF2-40B4-BE49-F238E27FC236}">
                <a16:creationId xmlns:a16="http://schemas.microsoft.com/office/drawing/2014/main" id="{EA1F49DE-A5E6-40CF-97B3-A9EA7C288499}"/>
              </a:ext>
            </a:extLst>
          </p:cNvPr>
          <p:cNvCxnSpPr>
            <a:cxnSpLocks/>
          </p:cNvCxnSpPr>
          <p:nvPr/>
        </p:nvCxnSpPr>
        <p:spPr>
          <a:xfrm>
            <a:off x="7142643" y="1721532"/>
            <a:ext cx="404931"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Arrow Connector 58" descr="Dashboard operations">
            <a:extLst>
              <a:ext uri="{FF2B5EF4-FFF2-40B4-BE49-F238E27FC236}">
                <a16:creationId xmlns:a16="http://schemas.microsoft.com/office/drawing/2014/main" id="{FBC71E66-D9C4-41A6-B154-8B9B2F9AE58F}"/>
              </a:ext>
            </a:extLst>
          </p:cNvPr>
          <p:cNvCxnSpPr>
            <a:cxnSpLocks/>
            <a:stCxn id="41" idx="0"/>
            <a:endCxn id="3" idx="2"/>
          </p:cNvCxnSpPr>
          <p:nvPr/>
        </p:nvCxnSpPr>
        <p:spPr>
          <a:xfrm flipV="1">
            <a:off x="6222843" y="1881765"/>
            <a:ext cx="0" cy="364157"/>
          </a:xfrm>
          <a:prstGeom prst="straightConnector1">
            <a:avLst/>
          </a:prstGeom>
          <a:ln w="127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descr="Page operations">
            <a:extLst>
              <a:ext uri="{FF2B5EF4-FFF2-40B4-BE49-F238E27FC236}">
                <a16:creationId xmlns:a16="http://schemas.microsoft.com/office/drawing/2014/main" id="{7F25DDF6-F7DA-471F-9372-FF6BB72F8080}"/>
              </a:ext>
            </a:extLst>
          </p:cNvPr>
          <p:cNvCxnSpPr>
            <a:cxnSpLocks/>
            <a:stCxn id="43" idx="0"/>
            <a:endCxn id="5" idx="2"/>
          </p:cNvCxnSpPr>
          <p:nvPr/>
        </p:nvCxnSpPr>
        <p:spPr>
          <a:xfrm flipV="1">
            <a:off x="8467374" y="1881765"/>
            <a:ext cx="0" cy="364157"/>
          </a:xfrm>
          <a:prstGeom prst="straightConnector1">
            <a:avLst/>
          </a:prstGeom>
          <a:ln w="127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descr="Tile operations">
            <a:extLst>
              <a:ext uri="{FF2B5EF4-FFF2-40B4-BE49-F238E27FC236}">
                <a16:creationId xmlns:a16="http://schemas.microsoft.com/office/drawing/2014/main" id="{CDB1506C-EF78-4A56-8A80-641A83B84146}"/>
              </a:ext>
            </a:extLst>
          </p:cNvPr>
          <p:cNvCxnSpPr>
            <a:cxnSpLocks/>
            <a:stCxn id="45" idx="0"/>
            <a:endCxn id="7" idx="2"/>
          </p:cNvCxnSpPr>
          <p:nvPr/>
        </p:nvCxnSpPr>
        <p:spPr>
          <a:xfrm flipV="1">
            <a:off x="10709935" y="1881765"/>
            <a:ext cx="1969" cy="364157"/>
          </a:xfrm>
          <a:prstGeom prst="straightConnector1">
            <a:avLst/>
          </a:prstGeom>
          <a:ln w="127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EA05D45-2995-08BE-3719-341833CFF78E}"/>
              </a:ext>
            </a:extLst>
          </p:cNvPr>
          <p:cNvSpPr txBox="1"/>
          <p:nvPr/>
        </p:nvSpPr>
        <p:spPr>
          <a:xfrm>
            <a:off x="9393411" y="1510444"/>
            <a:ext cx="398693" cy="247554"/>
          </a:xfrm>
          <a:prstGeom prst="rect">
            <a:avLst/>
          </a:prstGeom>
          <a:noFill/>
        </p:spPr>
        <p:txBody>
          <a:bodyPr wrap="square" lIns="72000" tIns="36000" rIns="72000" bIns="7200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8661C5"/>
                </a:solidFill>
                <a:effectLst/>
                <a:uLnTx/>
                <a:uFillTx/>
                <a:latin typeface="Segoe Sans Display" panose="020F0302020204030204"/>
                <a:ea typeface="+mn-ea"/>
                <a:cs typeface="+mn-cs"/>
              </a:rPr>
              <a:t>1…n</a:t>
            </a:r>
          </a:p>
        </p:txBody>
      </p:sp>
      <p:cxnSp>
        <p:nvCxnSpPr>
          <p:cNvPr id="31" name="Straight Connector 30" descr="one Dashboard has many Pages">
            <a:extLst>
              <a:ext uri="{FF2B5EF4-FFF2-40B4-BE49-F238E27FC236}">
                <a16:creationId xmlns:a16="http://schemas.microsoft.com/office/drawing/2014/main" id="{4F144F8E-E52E-C46D-5A03-CA71CA46C50C}"/>
              </a:ext>
            </a:extLst>
          </p:cNvPr>
          <p:cNvCxnSpPr>
            <a:cxnSpLocks/>
          </p:cNvCxnSpPr>
          <p:nvPr/>
        </p:nvCxnSpPr>
        <p:spPr>
          <a:xfrm>
            <a:off x="9387174" y="1721532"/>
            <a:ext cx="40493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Rounded Corners 45">
            <a:extLst>
              <a:ext uri="{FF2B5EF4-FFF2-40B4-BE49-F238E27FC236}">
                <a16:creationId xmlns:a16="http://schemas.microsoft.com/office/drawing/2014/main" id="{823E78F8-C2AB-492F-FA0D-1505C6F1CEF2}"/>
              </a:ext>
            </a:extLst>
          </p:cNvPr>
          <p:cNvSpPr/>
          <p:nvPr/>
        </p:nvSpPr>
        <p:spPr>
          <a:xfrm>
            <a:off x="5303043" y="2245922"/>
            <a:ext cx="1839600" cy="3544577"/>
          </a:xfrm>
          <a:prstGeom prst="roundRect">
            <a:avLst>
              <a:gd name="adj" fmla="val 5780"/>
            </a:avLst>
          </a:prstGeom>
          <a:solidFill>
            <a:schemeClr val="bg1"/>
          </a:solidFill>
          <a:ln w="12700" cap="rnd">
            <a:solidFill>
              <a:schemeClr val="accent2"/>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0000" tIns="144000" rIns="72000" bIns="14400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solidFill>
                  <a:srgbClr val="0078D3"/>
                </a:solidFill>
                <a:effectLst/>
                <a:uLnTx/>
                <a:uFillTx/>
                <a:latin typeface="Segoe Sans Display" panose="020F0302020204030204"/>
                <a:ea typeface="+mn-ea"/>
                <a:cs typeface="Segoe UI" panose="020B0502040204020203" pitchFamily="34" charset="0"/>
              </a:rPr>
              <a:t>Operations</a:t>
            </a:r>
          </a:p>
        </p:txBody>
      </p:sp>
      <p:sp>
        <p:nvSpPr>
          <p:cNvPr id="42" name="Rectangle: Rounded Corners 62">
            <a:extLst>
              <a:ext uri="{FF2B5EF4-FFF2-40B4-BE49-F238E27FC236}">
                <a16:creationId xmlns:a16="http://schemas.microsoft.com/office/drawing/2014/main" id="{4EEFBD0B-8E89-7775-2F61-B651DF25CBFB}"/>
              </a:ext>
            </a:extLst>
          </p:cNvPr>
          <p:cNvSpPr/>
          <p:nvPr/>
        </p:nvSpPr>
        <p:spPr>
          <a:xfrm>
            <a:off x="5305012" y="2815836"/>
            <a:ext cx="1835662" cy="2974647"/>
          </a:xfrm>
          <a:prstGeom prst="round2SameRect">
            <a:avLst>
              <a:gd name="adj1" fmla="val 0"/>
              <a:gd name="adj2" fmla="val 6840"/>
            </a:avLst>
          </a:prstGeom>
          <a:solidFill>
            <a:schemeClr val="accent2">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72000" rIns="144000" bIns="72000" rtlCol="0" anchor="t">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Create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Edit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Copy link</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Manage Permissions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Duplicate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Delete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Forget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Export to File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Replace with File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Share</a:t>
            </a:r>
          </a:p>
        </p:txBody>
      </p:sp>
      <p:sp>
        <p:nvSpPr>
          <p:cNvPr id="43" name="Rectangle: Rounded Corners 45">
            <a:extLst>
              <a:ext uri="{FF2B5EF4-FFF2-40B4-BE49-F238E27FC236}">
                <a16:creationId xmlns:a16="http://schemas.microsoft.com/office/drawing/2014/main" id="{8D5BD1FC-7C80-2C96-A67B-65B0D6FB2688}"/>
              </a:ext>
            </a:extLst>
          </p:cNvPr>
          <p:cNvSpPr/>
          <p:nvPr/>
        </p:nvSpPr>
        <p:spPr>
          <a:xfrm>
            <a:off x="7549543" y="2245922"/>
            <a:ext cx="1835662" cy="3544581"/>
          </a:xfrm>
          <a:prstGeom prst="roundRect">
            <a:avLst>
              <a:gd name="adj" fmla="val 5780"/>
            </a:avLst>
          </a:prstGeom>
          <a:solidFill>
            <a:schemeClr val="bg1"/>
          </a:solidFill>
          <a:ln w="12700" cap="rnd">
            <a:solidFill>
              <a:schemeClr val="accent2"/>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0000" tIns="144000" rIns="72000" bIns="14400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solidFill>
                  <a:srgbClr val="0078D3"/>
                </a:solidFill>
                <a:effectLst/>
                <a:uLnTx/>
                <a:uFillTx/>
                <a:latin typeface="Segoe Sans Display" panose="020F0302020204030204"/>
                <a:ea typeface="+mn-ea"/>
                <a:cs typeface="Segoe UI" panose="020B0502040204020203" pitchFamily="34" charset="0"/>
              </a:rPr>
              <a:t>Operations</a:t>
            </a:r>
          </a:p>
        </p:txBody>
      </p:sp>
      <p:sp>
        <p:nvSpPr>
          <p:cNvPr id="44" name="Rectangle: Rounded Corners 62">
            <a:extLst>
              <a:ext uri="{FF2B5EF4-FFF2-40B4-BE49-F238E27FC236}">
                <a16:creationId xmlns:a16="http://schemas.microsoft.com/office/drawing/2014/main" id="{E3D7E5D0-3C6C-6C36-75AB-99835B068AD1}"/>
              </a:ext>
            </a:extLst>
          </p:cNvPr>
          <p:cNvSpPr/>
          <p:nvPr/>
        </p:nvSpPr>
        <p:spPr>
          <a:xfrm>
            <a:off x="7549543" y="2815837"/>
            <a:ext cx="1835662" cy="2974666"/>
          </a:xfrm>
          <a:prstGeom prst="round2SameRect">
            <a:avLst>
              <a:gd name="adj1" fmla="val 0"/>
              <a:gd name="adj2" fmla="val 6840"/>
            </a:avLst>
          </a:prstGeom>
          <a:solidFill>
            <a:schemeClr val="accent2">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72000" rIns="144000" bIns="72000"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Create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Edit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Add tile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Add text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Data source(s)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Auto refresh</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Parameters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Rename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Duplicate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Delete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Move</a:t>
            </a:r>
          </a:p>
        </p:txBody>
      </p:sp>
      <p:sp>
        <p:nvSpPr>
          <p:cNvPr id="45" name="Rectangle: Rounded Corners 45">
            <a:extLst>
              <a:ext uri="{FF2B5EF4-FFF2-40B4-BE49-F238E27FC236}">
                <a16:creationId xmlns:a16="http://schemas.microsoft.com/office/drawing/2014/main" id="{34F6A9E8-E7D4-A5B6-8D1A-12062E091D19}"/>
              </a:ext>
            </a:extLst>
          </p:cNvPr>
          <p:cNvSpPr/>
          <p:nvPr/>
        </p:nvSpPr>
        <p:spPr>
          <a:xfrm>
            <a:off x="9792104" y="2245922"/>
            <a:ext cx="1835662" cy="3544581"/>
          </a:xfrm>
          <a:prstGeom prst="roundRect">
            <a:avLst>
              <a:gd name="adj" fmla="val 5780"/>
            </a:avLst>
          </a:prstGeom>
          <a:solidFill>
            <a:schemeClr val="bg1"/>
          </a:solidFill>
          <a:ln w="12700" cap="rnd">
            <a:solidFill>
              <a:schemeClr val="accent2"/>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0000" tIns="144000" rIns="72000" bIns="14400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solidFill>
                  <a:srgbClr val="0078D3"/>
                </a:solidFill>
                <a:effectLst/>
                <a:uLnTx/>
                <a:uFillTx/>
                <a:latin typeface="Segoe Sans Display" panose="020F0302020204030204"/>
                <a:ea typeface="+mn-ea"/>
                <a:cs typeface="Segoe UI" panose="020B0502040204020203" pitchFamily="34" charset="0"/>
              </a:rPr>
              <a:t>Operations</a:t>
            </a:r>
          </a:p>
        </p:txBody>
      </p:sp>
      <p:sp>
        <p:nvSpPr>
          <p:cNvPr id="46" name="Rectangle: Rounded Corners 62">
            <a:extLst>
              <a:ext uri="{FF2B5EF4-FFF2-40B4-BE49-F238E27FC236}">
                <a16:creationId xmlns:a16="http://schemas.microsoft.com/office/drawing/2014/main" id="{1E48B21B-4EA7-B3E4-AD9B-343D7E07FFF1}"/>
              </a:ext>
            </a:extLst>
          </p:cNvPr>
          <p:cNvSpPr/>
          <p:nvPr/>
        </p:nvSpPr>
        <p:spPr>
          <a:xfrm>
            <a:off x="9792105" y="2815837"/>
            <a:ext cx="1835662" cy="2974646"/>
          </a:xfrm>
          <a:prstGeom prst="round2SameRect">
            <a:avLst>
              <a:gd name="adj1" fmla="val 0"/>
              <a:gd name="adj2" fmla="val 6840"/>
            </a:avLst>
          </a:prstGeom>
          <a:solidFill>
            <a:schemeClr val="accent2">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72000" rIns="144000" bIns="72000" rtlCol="0" anchor="t">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Create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Edit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Rename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Duplicate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Delete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Move</a:t>
            </a:r>
          </a:p>
        </p:txBody>
      </p:sp>
      <p:sp>
        <p:nvSpPr>
          <p:cNvPr id="8" name="Slide Number Placeholder 7">
            <a:extLst>
              <a:ext uri="{FF2B5EF4-FFF2-40B4-BE49-F238E27FC236}">
                <a16:creationId xmlns:a16="http://schemas.microsoft.com/office/drawing/2014/main" id="{E073CB68-1355-0CCA-B1C7-A04A91B395A3}"/>
              </a:ext>
            </a:extLst>
          </p:cNvPr>
          <p:cNvSpPr>
            <a:spLocks noGrp="1"/>
          </p:cNvSpPr>
          <p:nvPr>
            <p:ph type="sldNum" sz="quarter" idx="11"/>
          </p:nvPr>
        </p:nvSpPr>
        <p:spPr/>
        <p:txBody>
          <a:bodyPr/>
          <a:lstStyle/>
          <a:p>
            <a:fld id="{B1356FBF-028C-F74E-A7B4-9B8ED246DD1B}" type="slidenum">
              <a:rPr lang="en-US" smtClean="0"/>
              <a:pPr/>
              <a:t>59</a:t>
            </a:fld>
            <a:endParaRPr lang="en-US"/>
          </a:p>
        </p:txBody>
      </p:sp>
    </p:spTree>
    <p:extLst>
      <p:ext uri="{BB962C8B-B14F-4D97-AF65-F5344CB8AC3E}">
        <p14:creationId xmlns:p14="http://schemas.microsoft.com/office/powerpoint/2010/main" val="128138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F664-18B5-4B8D-81BB-7768A27B1AB1}"/>
              </a:ext>
            </a:extLst>
          </p:cNvPr>
          <p:cNvSpPr>
            <a:spLocks noGrp="1"/>
          </p:cNvSpPr>
          <p:nvPr>
            <p:ph type="title"/>
          </p:nvPr>
        </p:nvSpPr>
        <p:spPr>
          <a:xfrm>
            <a:off x="563880" y="503396"/>
            <a:ext cx="11064240" cy="724535"/>
          </a:xfrm>
        </p:spPr>
        <p:txBody>
          <a:bodyPr/>
          <a:lstStyle/>
          <a:p>
            <a:r>
              <a:rPr lang="en-US"/>
              <a:t>Caching Policy</a:t>
            </a:r>
          </a:p>
        </p:txBody>
      </p:sp>
      <p:sp>
        <p:nvSpPr>
          <p:cNvPr id="6" name="TextBox 5">
            <a:extLst>
              <a:ext uri="{FF2B5EF4-FFF2-40B4-BE49-F238E27FC236}">
                <a16:creationId xmlns:a16="http://schemas.microsoft.com/office/drawing/2014/main" id="{F0B07E36-5416-46EE-92F6-C5A385BB6EBE}"/>
              </a:ext>
            </a:extLst>
          </p:cNvPr>
          <p:cNvSpPr txBox="1"/>
          <p:nvPr/>
        </p:nvSpPr>
        <p:spPr>
          <a:xfrm>
            <a:off x="563880" y="1139180"/>
            <a:ext cx="11422063" cy="2298065"/>
          </a:xfrm>
          <a:prstGeom prst="rect">
            <a:avLst/>
          </a:prstGeom>
          <a:noFill/>
        </p:spPr>
        <p:txBody>
          <a:bodyPr wrap="square">
            <a:spAutoFit/>
          </a:bodyPr>
          <a:lstStyle/>
          <a:p>
            <a:pPr>
              <a:lnSpc>
                <a:spcPct val="90000"/>
              </a:lnSpc>
              <a:spcBef>
                <a:spcPts val="1000"/>
              </a:spcBef>
            </a:pPr>
            <a:r>
              <a:rPr lang="en-US" sz="2000">
                <a:solidFill>
                  <a:schemeClr val="accent1"/>
                </a:solidFill>
                <a:latin typeface="Segoe Sans Display Semibold"/>
                <a:cs typeface="Segoe Sans Display Semibold"/>
              </a:rPr>
              <a:t>Usage scenarios</a:t>
            </a:r>
          </a:p>
          <a:p>
            <a:pPr marL="228600" indent="-228600">
              <a:lnSpc>
                <a:spcPct val="90000"/>
              </a:lnSpc>
              <a:spcBef>
                <a:spcPts val="1000"/>
              </a:spcBef>
              <a:buFont typeface="Arial" panose="020B0604020202020204" pitchFamily="34" charset="0"/>
              <a:buChar char="•"/>
            </a:pPr>
            <a:r>
              <a:rPr lang="en-US" sz="2000">
                <a:cs typeface="Segoe UI" panose="020B0502040204020203" pitchFamily="34" charset="0"/>
              </a:rPr>
              <a:t>Users are typically interested in recent data – last hour or day - as they, for example, perform troubleshooting. However, data may be preserved for years for business/regulatory requirements. </a:t>
            </a:r>
          </a:p>
          <a:p>
            <a:pPr marL="228600" indent="-228600">
              <a:lnSpc>
                <a:spcPct val="90000"/>
              </a:lnSpc>
              <a:spcBef>
                <a:spcPts val="1000"/>
              </a:spcBef>
              <a:buFont typeface="Arial" panose="020B0604020202020204" pitchFamily="34" charset="0"/>
              <a:buChar char="•"/>
            </a:pPr>
            <a:r>
              <a:rPr lang="en-US" sz="2000">
                <a:cs typeface="Segoe UI" panose="020B0502040204020203" pitchFamily="34" charset="0"/>
              </a:rPr>
              <a:t>Caching policies dramatically lower cost by moving older than x-since ingestion to cold storage.</a:t>
            </a:r>
          </a:p>
          <a:p>
            <a:pPr marL="228600" indent="-228600">
              <a:lnSpc>
                <a:spcPct val="90000"/>
              </a:lnSpc>
              <a:spcBef>
                <a:spcPts val="1000"/>
              </a:spcBef>
              <a:buFont typeface="Arial" panose="020B0604020202020204" pitchFamily="34" charset="0"/>
              <a:buChar char="•"/>
            </a:pPr>
            <a:r>
              <a:rPr lang="en-US" sz="2000">
                <a:cs typeface="Segoe UI" panose="020B0502040204020203" pitchFamily="34" charset="0"/>
              </a:rPr>
              <a:t>Users can define additional time windows of hot data to aid with analysis.</a:t>
            </a:r>
          </a:p>
          <a:p>
            <a:pPr marL="228600" indent="-228600">
              <a:lnSpc>
                <a:spcPct val="90000"/>
              </a:lnSpc>
              <a:spcBef>
                <a:spcPts val="1000"/>
              </a:spcBef>
              <a:buFont typeface="Arial" panose="020B0604020202020204" pitchFamily="34" charset="0"/>
              <a:buChar char="•"/>
            </a:pPr>
            <a:r>
              <a:rPr lang="en-US" sz="2000">
                <a:cs typeface="Segoe UI" panose="020B0502040204020203" pitchFamily="34" charset="0"/>
              </a:rPr>
              <a:t>Queries can be scoped to target only hot data.</a:t>
            </a:r>
          </a:p>
        </p:txBody>
      </p:sp>
      <p:grpSp>
        <p:nvGrpSpPr>
          <p:cNvPr id="23" name="Group 22">
            <a:extLst>
              <a:ext uri="{FF2B5EF4-FFF2-40B4-BE49-F238E27FC236}">
                <a16:creationId xmlns:a16="http://schemas.microsoft.com/office/drawing/2014/main" id="{F46E445E-6EFE-3F1F-9EA8-FFB0E7C21E99}"/>
              </a:ext>
            </a:extLst>
          </p:cNvPr>
          <p:cNvGrpSpPr/>
          <p:nvPr/>
        </p:nvGrpSpPr>
        <p:grpSpPr>
          <a:xfrm>
            <a:off x="894080" y="3498850"/>
            <a:ext cx="8861743" cy="2400657"/>
            <a:chOff x="830898" y="4117118"/>
            <a:chExt cx="8861743" cy="2400657"/>
          </a:xfrm>
        </p:grpSpPr>
        <p:sp>
          <p:nvSpPr>
            <p:cNvPr id="24" name="TextBox 23">
              <a:extLst>
                <a:ext uri="{FF2B5EF4-FFF2-40B4-BE49-F238E27FC236}">
                  <a16:creationId xmlns:a16="http://schemas.microsoft.com/office/drawing/2014/main" id="{ECCC299C-5344-C164-9722-F0165DA1F3E6}"/>
                </a:ext>
              </a:extLst>
            </p:cNvPr>
            <p:cNvSpPr txBox="1"/>
            <p:nvPr/>
          </p:nvSpPr>
          <p:spPr>
            <a:xfrm>
              <a:off x="830899" y="4117118"/>
              <a:ext cx="8861742" cy="369332"/>
            </a:xfrm>
            <a:prstGeom prst="rect">
              <a:avLst/>
            </a:prstGeom>
            <a:solidFill>
              <a:srgbClr val="FFFFFF">
                <a:lumMod val="85000"/>
              </a:srgb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a:rPr>
                <a:t>KQL Command</a:t>
              </a:r>
              <a:endParaRPr kumimoji="0" lang="en-US" sz="1800" b="0" i="0" u="none" strike="noStrike" kern="0" cap="none" spc="0" normalizeH="0" baseline="0" noProof="0">
                <a:ln>
                  <a:noFill/>
                </a:ln>
                <a:solidFill>
                  <a:srgbClr val="000000"/>
                </a:solidFill>
                <a:effectLst/>
                <a:uLnTx/>
                <a:uFillTx/>
                <a:latin typeface="Segoe UI"/>
              </a:endParaRPr>
            </a:p>
          </p:txBody>
        </p:sp>
        <p:sp>
          <p:nvSpPr>
            <p:cNvPr id="25" name="TextBox 24">
              <a:extLst>
                <a:ext uri="{FF2B5EF4-FFF2-40B4-BE49-F238E27FC236}">
                  <a16:creationId xmlns:a16="http://schemas.microsoft.com/office/drawing/2014/main" id="{4B185540-5938-921B-B2D2-69D43ED9F99C}"/>
                </a:ext>
              </a:extLst>
            </p:cNvPr>
            <p:cNvSpPr txBox="1"/>
            <p:nvPr/>
          </p:nvSpPr>
          <p:spPr>
            <a:xfrm>
              <a:off x="1323476" y="4486450"/>
              <a:ext cx="8369165" cy="2031325"/>
            </a:xfrm>
            <a:prstGeom prst="rect">
              <a:avLst/>
            </a:prstGeom>
            <a:solidFill>
              <a:srgbClr val="FFFFFF">
                <a:lumMod val="95000"/>
              </a:srgb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set</a:t>
              </a:r>
              <a:r>
                <a:rPr kumimoji="0" lang="en-GB" sz="1800" b="0" i="0" u="none" strike="noStrike" kern="0" cap="none" spc="0" normalizeH="0" baseline="0" noProof="0">
                  <a:ln>
                    <a:noFill/>
                  </a:ln>
                  <a:solidFill>
                    <a:srgbClr val="000000"/>
                  </a:solidFill>
                  <a:effectLst/>
                  <a:uLnTx/>
                  <a:uFillTx/>
                  <a:latin typeface="Consolas" panose="020B0609020204030204" pitchFamily="49" charset="0"/>
                </a:rPr>
                <a:t> </a:t>
              </a:r>
              <a:r>
                <a:rPr kumimoji="0" lang="en-GB" sz="1800" b="0" i="0" u="none" strike="noStrike" kern="0" cap="none" spc="0" normalizeH="0" baseline="0" noProof="0" err="1">
                  <a:ln>
                    <a:noFill/>
                  </a:ln>
                  <a:solidFill>
                    <a:srgbClr val="000000"/>
                  </a:solidFill>
                  <a:effectLst/>
                  <a:uLnTx/>
                  <a:uFillTx/>
                  <a:latin typeface="Consolas" panose="020B0609020204030204" pitchFamily="49" charset="0"/>
                </a:rPr>
                <a:t>query_datascope</a:t>
              </a:r>
              <a:r>
                <a:rPr kumimoji="0" lang="en-GB" sz="1800" b="0" i="0" u="none" strike="noStrike" kern="0" cap="none" spc="0" normalizeH="0" baseline="0" noProof="0">
                  <a:ln>
                    <a:noFill/>
                  </a:ln>
                  <a:solidFill>
                    <a:srgbClr val="000000"/>
                  </a:solidFill>
                  <a:effectLst/>
                  <a:uLnTx/>
                  <a:uFillTx/>
                  <a:latin typeface="Consolas" panose="020B0609020204030204" pitchFamily="49" charset="0"/>
                </a:rPr>
                <a:t>=</a:t>
              </a:r>
              <a:r>
                <a:rPr kumimoji="0" lang="en-GB" sz="1800" b="0" i="0" u="none" strike="noStrike" kern="0" cap="none" spc="0" normalizeH="0" baseline="0" noProof="0">
                  <a:ln>
                    <a:noFill/>
                  </a:ln>
                  <a:solidFill>
                    <a:srgbClr val="FF0000"/>
                  </a:solidFill>
                  <a:effectLst/>
                  <a:uLnTx/>
                  <a:uFillTx/>
                  <a:latin typeface="Consolas" panose="020B0609020204030204" pitchFamily="49" charset="0"/>
                </a:rPr>
                <a:t>"</a:t>
              </a:r>
              <a:r>
                <a:rPr kumimoji="0" lang="en-GB" sz="1800" b="0" i="0" u="none" strike="noStrike" kern="0" cap="none" spc="0" normalizeH="0" baseline="0" noProof="0" err="1">
                  <a:ln>
                    <a:noFill/>
                  </a:ln>
                  <a:solidFill>
                    <a:srgbClr val="FF0000"/>
                  </a:solidFill>
                  <a:effectLst/>
                  <a:uLnTx/>
                  <a:uFillTx/>
                  <a:latin typeface="Consolas" panose="020B0609020204030204" pitchFamily="49" charset="0"/>
                </a:rPr>
                <a:t>hotcache</a:t>
              </a:r>
              <a:r>
                <a:rPr kumimoji="0" lang="en-GB" sz="1800" b="0" i="0" u="none" strike="noStrike" kern="0" cap="none" spc="0" normalizeH="0" baseline="0" noProof="0">
                  <a:ln>
                    <a:noFill/>
                  </a:ln>
                  <a:solidFill>
                    <a:srgbClr val="FF0000"/>
                  </a:solidFill>
                  <a:effectLst/>
                  <a:uLnTx/>
                  <a:uFillTx/>
                  <a:latin typeface="Consolas" panose="020B0609020204030204" pitchFamily="49" charset="0"/>
                </a:rPr>
                <a:t>"</a:t>
              </a:r>
              <a:r>
                <a:rPr kumimoji="0" lang="en-GB" sz="1800" b="0" i="0" u="none" strike="noStrike" kern="0" cap="none" spc="0" normalizeH="0" baseline="0" noProof="0">
                  <a:ln>
                    <a:noFill/>
                  </a:ln>
                  <a:solidFill>
                    <a:srgbClr val="000000"/>
                  </a:solidFill>
                  <a:effectLst/>
                  <a:uLnTx/>
                  <a:uFillTx/>
                  <a:latin typeface="Consolas" panose="020B0609020204030204" pitchFamily="49" charset="0"/>
                </a:rPr>
                <a:t>; </a:t>
              </a:r>
              <a:r>
                <a:rPr kumimoji="0" lang="en-GB" sz="1800" b="0" i="0" u="none" strike="noStrike" kern="0" cap="none" spc="0" normalizeH="0" baseline="0" noProof="0" err="1">
                  <a:ln>
                    <a:noFill/>
                  </a:ln>
                  <a:solidFill>
                    <a:srgbClr val="7030A0"/>
                  </a:solidFill>
                  <a:effectLst/>
                  <a:uLnTx/>
                  <a:uFillTx/>
                  <a:latin typeface="Consolas" panose="020B0609020204030204" pitchFamily="49" charset="0"/>
                </a:rPr>
                <a:t>MyTable</a:t>
              </a:r>
              <a:r>
                <a:rPr kumimoji="0" lang="en-GB" sz="1800" b="0" i="0" u="none" strike="noStrike" kern="0" cap="none" spc="0" normalizeH="0" baseline="0" noProof="0">
                  <a:ln>
                    <a:noFill/>
                  </a:ln>
                  <a:solidFill>
                    <a:srgbClr val="000000"/>
                  </a:solidFill>
                  <a:effectLst/>
                  <a:uLnTx/>
                  <a:uFillTx/>
                  <a:latin typeface="Consolas" panose="020B0609020204030204" pitchFamily="49" charset="0"/>
                </a:rPr>
                <a:t> | </a:t>
              </a:r>
              <a:r>
                <a:rPr kumimoji="0" lang="en-US" sz="1800" b="0" i="0" u="none" strike="noStrike" kern="0" cap="none" spc="0" normalizeH="0" baseline="0" noProof="0">
                  <a:ln>
                    <a:noFill/>
                  </a:ln>
                  <a:solidFill>
                    <a:srgbClr val="CC3700"/>
                  </a:solidFill>
                  <a:effectLst/>
                  <a:uLnTx/>
                  <a:uFillTx/>
                  <a:latin typeface="Consolas" panose="020B0609020204030204" pitchFamily="49" charset="0"/>
                </a:rPr>
                <a:t>limit</a:t>
              </a:r>
              <a:r>
                <a:rPr kumimoji="0" lang="en-GB" sz="1800" b="0" i="0" u="none" strike="noStrike" kern="0" cap="none" spc="0" normalizeH="0" baseline="0" noProof="0">
                  <a:ln>
                    <a:noFill/>
                  </a:ln>
                  <a:solidFill>
                    <a:srgbClr val="000000"/>
                  </a:solidFill>
                  <a:effectLst/>
                  <a:uLnTx/>
                  <a:uFillTx/>
                  <a:latin typeface="Consolas" panose="020B0609020204030204" pitchFamily="49" charset="0"/>
                </a:rPr>
                <a:t> </a:t>
              </a:r>
              <a:r>
                <a:rPr kumimoji="0" lang="en-GB" sz="1800" b="0" i="0" u="none" strike="noStrike" kern="0" cap="none" spc="0" normalizeH="0" baseline="0" noProof="0">
                  <a:ln>
                    <a:noFill/>
                  </a:ln>
                  <a:solidFill>
                    <a:srgbClr val="FF0000"/>
                  </a:solidFill>
                  <a:effectLst/>
                  <a:uLnTx/>
                  <a:uFillTx/>
                  <a:latin typeface="Consolas" panose="020B0609020204030204" pitchFamily="49" charset="0"/>
                </a:rPr>
                <a:t>10</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srgbClr val="000000"/>
                  </a:solidFill>
                  <a:effectLst/>
                  <a:uLnTx/>
                  <a:uFillTx/>
                  <a:latin typeface="Consolas" panose="020B0609020204030204" pitchFamily="49" charset="0"/>
                </a:rPr>
                <a:t>.</a:t>
              </a:r>
              <a:r>
                <a:rPr kumimoji="0" lang="en-GB"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alter cluster policy caching hot </a:t>
              </a:r>
              <a:r>
                <a:rPr kumimoji="0" lang="en-GB" sz="1800" b="0" i="0" u="none" strike="noStrike" kern="0" cap="none" spc="0" normalizeH="0" baseline="0" noProof="0">
                  <a:ln>
                    <a:noFill/>
                  </a:ln>
                  <a:solidFill>
                    <a:srgbClr val="000000"/>
                  </a:solidFill>
                  <a:effectLst/>
                  <a:uLnTx/>
                  <a:uFillTx/>
                  <a:latin typeface="Consolas" panose="020B0609020204030204" pitchFamily="49" charset="0"/>
                </a:rPr>
                <a:t>= </a:t>
              </a:r>
              <a:r>
                <a:rPr kumimoji="0" lang="en-GB" sz="1800" b="0" i="0" u="none" strike="noStrike" kern="0" cap="none" spc="0" normalizeH="0" baseline="0" noProof="0">
                  <a:ln>
                    <a:noFill/>
                  </a:ln>
                  <a:solidFill>
                    <a:srgbClr val="FF0000"/>
                  </a:solidFill>
                  <a:effectLst/>
                  <a:uLnTx/>
                  <a:uFillTx/>
                  <a:latin typeface="Consolas" panose="020B0609020204030204" pitchFamily="49" charset="0"/>
                </a:rPr>
                <a:t>30d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srgbClr val="000000"/>
                  </a:solidFill>
                  <a:effectLst/>
                  <a:uLnTx/>
                  <a:uFillTx/>
                  <a:latin typeface="Consolas" panose="020B0609020204030204" pitchFamily="49" charset="0"/>
                </a:rPr>
                <a:t>.</a:t>
              </a:r>
              <a:r>
                <a:rPr kumimoji="0" lang="en-GB"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alter cluster policy caching</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srgbClr val="000000"/>
                  </a:solidFill>
                  <a:effectLst/>
                  <a:uLnTx/>
                  <a:uFillTx/>
                  <a:latin typeface="Consolas" panose="020B0609020204030204" pitchFamily="49" charset="0"/>
                </a:rPr>
                <a:t>    </a:t>
              </a:r>
              <a:r>
                <a:rPr kumimoji="0" lang="en-GB"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hot</a:t>
              </a:r>
              <a:r>
                <a:rPr kumimoji="0" lang="en-GB" sz="1800" b="0" i="0" u="none" strike="noStrike" kern="0" cap="none" spc="0" normalizeH="0" baseline="0" noProof="0">
                  <a:ln>
                    <a:noFill/>
                  </a:ln>
                  <a:solidFill>
                    <a:srgbClr val="000000"/>
                  </a:solidFill>
                  <a:effectLst/>
                  <a:uLnTx/>
                  <a:uFillTx/>
                  <a:latin typeface="Consolas" panose="020B0609020204030204" pitchFamily="49" charset="0"/>
                </a:rPr>
                <a:t> = </a:t>
              </a:r>
              <a:r>
                <a:rPr kumimoji="0" lang="en-GB" sz="1800" b="0" i="0" u="none" strike="noStrike" kern="0" cap="none" spc="0" normalizeH="0" baseline="0" noProof="0">
                  <a:ln>
                    <a:noFill/>
                  </a:ln>
                  <a:solidFill>
                    <a:srgbClr val="FF0000"/>
                  </a:solidFill>
                  <a:effectLst/>
                  <a:uLnTx/>
                  <a:uFillTx/>
                  <a:latin typeface="Consolas" panose="020B0609020204030204" pitchFamily="49" charset="0"/>
                </a:rPr>
                <a:t>30d</a:t>
              </a:r>
              <a:r>
                <a:rPr kumimoji="0" lang="en-GB" sz="1800" b="0" i="0" u="none" strike="noStrike" kern="0" cap="none" spc="0" normalizeH="0" baseline="0" noProof="0">
                  <a:ln>
                    <a:noFill/>
                  </a:ln>
                  <a:solidFill>
                    <a:srgbClr val="000000"/>
                  </a:solidFill>
                  <a:effectLst/>
                  <a:uLnTx/>
                  <a:uFillTx/>
                  <a:latin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srgbClr val="000000"/>
                  </a:solidFill>
                  <a:effectLst/>
                  <a:uLnTx/>
                  <a:uFillTx/>
                  <a:latin typeface="Consolas" panose="020B0609020204030204" pitchFamily="49" charset="0"/>
                </a:rPr>
                <a:t>    </a:t>
              </a:r>
              <a:r>
                <a:rPr kumimoji="0" lang="en-GB" sz="1800" b="0" i="0" u="none" strike="noStrike" kern="0" cap="none" spc="0" normalizeH="0" baseline="0" noProof="0" err="1">
                  <a:ln>
                    <a:noFill/>
                  </a:ln>
                  <a:solidFill>
                    <a:srgbClr val="000000"/>
                  </a:solidFill>
                  <a:effectLst/>
                  <a:uLnTx/>
                  <a:uFillTx/>
                  <a:latin typeface="Consolas" panose="020B0609020204030204" pitchFamily="49" charset="0"/>
                </a:rPr>
                <a:t>hot_window</a:t>
              </a:r>
              <a:r>
                <a:rPr kumimoji="0" lang="en-GB" sz="1800" b="0" i="0" u="none" strike="noStrike" kern="0" cap="none" spc="0" normalizeH="0" baseline="0" noProof="0">
                  <a:ln>
                    <a:noFill/>
                  </a:ln>
                  <a:solidFill>
                    <a:srgbClr val="000000"/>
                  </a:solidFill>
                  <a:effectLst/>
                  <a:uLnTx/>
                  <a:uFillTx/>
                  <a:latin typeface="Consolas" panose="020B0609020204030204" pitchFamily="49" charset="0"/>
                </a:rPr>
                <a:t> = </a:t>
              </a:r>
              <a:r>
                <a:rPr kumimoji="0" lang="en-GB"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datetime</a:t>
              </a:r>
              <a:r>
                <a:rPr kumimoji="0" lang="en-GB" sz="1800" b="0" i="0" u="none" strike="noStrike" kern="0" cap="none" spc="0" normalizeH="0" baseline="0" noProof="0">
                  <a:ln>
                    <a:noFill/>
                  </a:ln>
                  <a:solidFill>
                    <a:srgbClr val="FF0000"/>
                  </a:solidFill>
                  <a:effectLst/>
                  <a:uLnTx/>
                  <a:uFillTx/>
                  <a:latin typeface="Consolas" panose="020B0609020204030204" pitchFamily="49" charset="0"/>
                </a:rPr>
                <a:t>(2021-01-01) </a:t>
              </a:r>
              <a:r>
                <a:rPr kumimoji="0" lang="en-GB" sz="1800" b="0" i="0" u="none" strike="noStrike" kern="0" cap="none" spc="0" normalizeH="0" baseline="0" noProof="0">
                  <a:ln>
                    <a:noFill/>
                  </a:ln>
                  <a:solidFill>
                    <a:srgbClr val="000000"/>
                  </a:solidFill>
                  <a:effectLst/>
                  <a:uLnTx/>
                  <a:uFillTx/>
                  <a:latin typeface="Consolas" panose="020B0609020204030204" pitchFamily="49" charset="0"/>
                </a:rPr>
                <a:t>.. </a:t>
              </a:r>
              <a:r>
                <a:rPr kumimoji="0" lang="en-GB" sz="18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rPr>
                <a:t>datetime</a:t>
              </a:r>
              <a:r>
                <a:rPr kumimoji="0" lang="en-GB" sz="1800" b="0" i="0" u="none" strike="noStrike" kern="0" cap="none" spc="0" normalizeH="0" baseline="0" noProof="0">
                  <a:ln>
                    <a:noFill/>
                  </a:ln>
                  <a:solidFill>
                    <a:srgbClr val="FF0000"/>
                  </a:solidFill>
                  <a:effectLst/>
                  <a:uLnTx/>
                  <a:uFillTx/>
                  <a:latin typeface="Consolas" panose="020B0609020204030204" pitchFamily="49" charset="0"/>
                </a:rPr>
                <a:t>(2021-02-01)</a:t>
              </a:r>
            </a:p>
          </p:txBody>
        </p:sp>
        <p:sp>
          <p:nvSpPr>
            <p:cNvPr id="26" name="TextBox 25">
              <a:extLst>
                <a:ext uri="{FF2B5EF4-FFF2-40B4-BE49-F238E27FC236}">
                  <a16:creationId xmlns:a16="http://schemas.microsoft.com/office/drawing/2014/main" id="{194D3B5B-7DFF-174D-301A-2157067E0227}"/>
                </a:ext>
              </a:extLst>
            </p:cNvPr>
            <p:cNvSpPr txBox="1"/>
            <p:nvPr/>
          </p:nvSpPr>
          <p:spPr>
            <a:xfrm>
              <a:off x="830898" y="4486450"/>
              <a:ext cx="492578" cy="2031325"/>
            </a:xfrm>
            <a:prstGeom prst="rect">
              <a:avLst/>
            </a:prstGeom>
            <a:solidFill>
              <a:srgbClr val="FFFFFF">
                <a:lumMod val="95000"/>
              </a:srgbClr>
            </a:solidFill>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1</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2</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3</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4</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5</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6</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B858B"/>
                  </a:solidFill>
                  <a:effectLst/>
                  <a:uLnTx/>
                  <a:uFillTx/>
                  <a:latin typeface="Consolas" panose="020B0609020204030204" pitchFamily="49" charset="0"/>
                </a:rPr>
                <a:t>7</a:t>
              </a:r>
            </a:p>
          </p:txBody>
        </p:sp>
      </p:grpSp>
      <p:sp>
        <p:nvSpPr>
          <p:cNvPr id="5" name="Slide Number Placeholder 4">
            <a:extLst>
              <a:ext uri="{FF2B5EF4-FFF2-40B4-BE49-F238E27FC236}">
                <a16:creationId xmlns:a16="http://schemas.microsoft.com/office/drawing/2014/main" id="{71201BFC-A217-6DEB-FD47-9F952A2EB1DE}"/>
              </a:ext>
            </a:extLst>
          </p:cNvPr>
          <p:cNvSpPr>
            <a:spLocks noGrp="1"/>
          </p:cNvSpPr>
          <p:nvPr>
            <p:ph type="sldNum" sz="quarter" idx="11"/>
          </p:nvPr>
        </p:nvSpPr>
        <p:spPr/>
        <p:txBody>
          <a:bodyPr/>
          <a:lstStyle/>
          <a:p>
            <a:fld id="{B1356FBF-028C-F74E-A7B4-9B8ED246DD1B}" type="slidenum">
              <a:rPr lang="en-US" smtClean="0"/>
              <a:pPr/>
              <a:t>6</a:t>
            </a:fld>
            <a:endParaRPr lang="en-US"/>
          </a:p>
        </p:txBody>
      </p:sp>
    </p:spTree>
    <p:extLst>
      <p:ext uri="{BB962C8B-B14F-4D97-AF65-F5344CB8AC3E}">
        <p14:creationId xmlns:p14="http://schemas.microsoft.com/office/powerpoint/2010/main" val="12771087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3A3B-E20C-6B16-4B42-91BD6BC63E2A}"/>
              </a:ext>
            </a:extLst>
          </p:cNvPr>
          <p:cNvSpPr>
            <a:spLocks noGrp="1"/>
          </p:cNvSpPr>
          <p:nvPr>
            <p:ph type="title"/>
          </p:nvPr>
        </p:nvSpPr>
        <p:spPr/>
        <p:txBody>
          <a:bodyPr/>
          <a:lstStyle/>
          <a:p>
            <a:r>
              <a:rPr lang="en-US">
                <a:cs typeface="Segoe Sans Display"/>
              </a:rPr>
              <a:t>Real-Time Dashboard Sharing</a:t>
            </a:r>
            <a:endParaRPr lang="en-US"/>
          </a:p>
        </p:txBody>
      </p:sp>
      <p:sp>
        <p:nvSpPr>
          <p:cNvPr id="3" name="Slide Number Placeholder 2">
            <a:extLst>
              <a:ext uri="{FF2B5EF4-FFF2-40B4-BE49-F238E27FC236}">
                <a16:creationId xmlns:a16="http://schemas.microsoft.com/office/drawing/2014/main" id="{B3A27763-4C73-3F2F-A5E3-C1BAA3832886}"/>
              </a:ext>
            </a:extLst>
          </p:cNvPr>
          <p:cNvSpPr>
            <a:spLocks noGrp="1"/>
          </p:cNvSpPr>
          <p:nvPr>
            <p:ph type="sldNum" sz="quarter" idx="11"/>
          </p:nvPr>
        </p:nvSpPr>
        <p:spPr/>
        <p:txBody>
          <a:bodyPr/>
          <a:lstStyle/>
          <a:p>
            <a:fld id="{B1356FBF-028C-F74E-A7B4-9B8ED246DD1B}" type="slidenum">
              <a:rPr lang="en-US" smtClean="0"/>
              <a:pPr/>
              <a:t>60</a:t>
            </a:fld>
            <a:endParaRPr lang="en-US"/>
          </a:p>
        </p:txBody>
      </p:sp>
      <p:pic>
        <p:nvPicPr>
          <p:cNvPr id="4" name="Picture 3" descr="Diagram showing the different levels of permissions.">
            <a:extLst>
              <a:ext uri="{FF2B5EF4-FFF2-40B4-BE49-F238E27FC236}">
                <a16:creationId xmlns:a16="http://schemas.microsoft.com/office/drawing/2014/main" id="{75F7D1AC-3281-097C-29DB-5DDEBDEDF804}"/>
              </a:ext>
            </a:extLst>
          </p:cNvPr>
          <p:cNvPicPr>
            <a:picLocks noChangeAspect="1"/>
          </p:cNvPicPr>
          <p:nvPr/>
        </p:nvPicPr>
        <p:blipFill>
          <a:blip r:embed="rId3"/>
          <a:stretch>
            <a:fillRect/>
          </a:stretch>
        </p:blipFill>
        <p:spPr>
          <a:xfrm>
            <a:off x="3803730" y="989098"/>
            <a:ext cx="8389342" cy="5688917"/>
          </a:xfrm>
          <a:prstGeom prst="rect">
            <a:avLst/>
          </a:prstGeom>
        </p:spPr>
      </p:pic>
      <p:sp>
        <p:nvSpPr>
          <p:cNvPr id="5" name="TextBox 4">
            <a:extLst>
              <a:ext uri="{FF2B5EF4-FFF2-40B4-BE49-F238E27FC236}">
                <a16:creationId xmlns:a16="http://schemas.microsoft.com/office/drawing/2014/main" id="{9CF8B31B-267F-2C8D-52A6-4797462A5989}"/>
              </a:ext>
            </a:extLst>
          </p:cNvPr>
          <p:cNvSpPr txBox="1"/>
          <p:nvPr/>
        </p:nvSpPr>
        <p:spPr>
          <a:xfrm>
            <a:off x="558992" y="1215749"/>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Segoe Sans Text"/>
              </a:rPr>
              <a:t>Pass-through identity:</a:t>
            </a:r>
          </a:p>
          <a:p>
            <a:r>
              <a:rPr lang="en-US">
                <a:cs typeface="Segoe Sans Text"/>
              </a:rPr>
              <a:t>Default setting</a:t>
            </a:r>
          </a:p>
          <a:p>
            <a:r>
              <a:rPr lang="en-US">
                <a:cs typeface="Segoe Sans Text"/>
              </a:rPr>
              <a:t>User is able to view the data in the tiles if the have access to the underlying data source</a:t>
            </a:r>
          </a:p>
        </p:txBody>
      </p:sp>
      <p:sp>
        <p:nvSpPr>
          <p:cNvPr id="6" name="TextBox 5">
            <a:extLst>
              <a:ext uri="{FF2B5EF4-FFF2-40B4-BE49-F238E27FC236}">
                <a16:creationId xmlns:a16="http://schemas.microsoft.com/office/drawing/2014/main" id="{AA8B9877-B9C9-5280-F90E-BDA8D6960628}"/>
              </a:ext>
            </a:extLst>
          </p:cNvPr>
          <p:cNvSpPr txBox="1"/>
          <p:nvPr/>
        </p:nvSpPr>
        <p:spPr>
          <a:xfrm>
            <a:off x="558991" y="3199824"/>
            <a:ext cx="304512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Segoe Sans Text"/>
              </a:rPr>
              <a:t>Dashboard editor identity:</a:t>
            </a:r>
          </a:p>
          <a:p>
            <a:endParaRPr lang="en-US">
              <a:cs typeface="Segoe Sans Text"/>
            </a:endParaRPr>
          </a:p>
          <a:p>
            <a:r>
              <a:rPr lang="en-US">
                <a:cs typeface="Segoe Sans Text"/>
              </a:rPr>
              <a:t>User can use the Dashboard`s editor identity &amp; their permissions to access the underlying data source</a:t>
            </a:r>
          </a:p>
        </p:txBody>
      </p:sp>
      <p:sp>
        <p:nvSpPr>
          <p:cNvPr id="7" name="TextBox 6">
            <a:extLst>
              <a:ext uri="{FF2B5EF4-FFF2-40B4-BE49-F238E27FC236}">
                <a16:creationId xmlns:a16="http://schemas.microsoft.com/office/drawing/2014/main" id="{CC625E63-FF81-7B28-BC6C-EE4FB8C24A50}"/>
              </a:ext>
            </a:extLst>
          </p:cNvPr>
          <p:cNvSpPr txBox="1"/>
          <p:nvPr/>
        </p:nvSpPr>
        <p:spPr>
          <a:xfrm>
            <a:off x="702765" y="5428315"/>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Segoe Sans Text"/>
              </a:rPr>
              <a:t>If more than 1 editor, each needs to setup their own </a:t>
            </a:r>
            <a:r>
              <a:rPr lang="en-US" err="1">
                <a:cs typeface="Segoe Sans Text"/>
              </a:rPr>
              <a:t>datasource</a:t>
            </a:r>
            <a:r>
              <a:rPr lang="en-US">
                <a:cs typeface="Segoe Sans Text"/>
              </a:rPr>
              <a:t>.</a:t>
            </a:r>
            <a:endParaRPr lang="en-US"/>
          </a:p>
        </p:txBody>
      </p:sp>
    </p:spTree>
    <p:extLst>
      <p:ext uri="{BB962C8B-B14F-4D97-AF65-F5344CB8AC3E}">
        <p14:creationId xmlns:p14="http://schemas.microsoft.com/office/powerpoint/2010/main" val="19248992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DBAAE0C-CFCA-C782-4AB7-C675B094F635}"/>
              </a:ext>
            </a:extLst>
          </p:cNvPr>
          <p:cNvSpPr>
            <a:spLocks noGrp="1"/>
          </p:cNvSpPr>
          <p:nvPr>
            <p:ph type="sldNum" sz="quarter" idx="11"/>
          </p:nvPr>
        </p:nvSpPr>
        <p:spPr/>
        <p:txBody>
          <a:bodyPr/>
          <a:lstStyle/>
          <a:p>
            <a:fld id="{B1356FBF-028C-F74E-A7B4-9B8ED246DD1B}" type="slidenum">
              <a:rPr lang="en-US" smtClean="0"/>
              <a:pPr/>
              <a:t>61</a:t>
            </a:fld>
            <a:endParaRPr lang="en-US"/>
          </a:p>
        </p:txBody>
      </p:sp>
      <p:pic>
        <p:nvPicPr>
          <p:cNvPr id="4" name="Picture 3" descr="A screenshot of a computer&#10;&#10;AI-generated content may be incorrect.">
            <a:extLst>
              <a:ext uri="{FF2B5EF4-FFF2-40B4-BE49-F238E27FC236}">
                <a16:creationId xmlns:a16="http://schemas.microsoft.com/office/drawing/2014/main" id="{3DB6289F-A1B9-A40E-691E-0B9816EEFA66}"/>
              </a:ext>
            </a:extLst>
          </p:cNvPr>
          <p:cNvPicPr>
            <a:picLocks noChangeAspect="1"/>
          </p:cNvPicPr>
          <p:nvPr/>
        </p:nvPicPr>
        <p:blipFill>
          <a:blip r:embed="rId2"/>
          <a:stretch>
            <a:fillRect/>
          </a:stretch>
        </p:blipFill>
        <p:spPr>
          <a:xfrm>
            <a:off x="1606538" y="0"/>
            <a:ext cx="8988106" cy="6821278"/>
          </a:xfrm>
          <a:prstGeom prst="rect">
            <a:avLst/>
          </a:prstGeom>
        </p:spPr>
      </p:pic>
    </p:spTree>
    <p:extLst>
      <p:ext uri="{BB962C8B-B14F-4D97-AF65-F5344CB8AC3E}">
        <p14:creationId xmlns:p14="http://schemas.microsoft.com/office/powerpoint/2010/main" val="13204861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05D27-464D-C746-1053-0F11A327BE90}"/>
              </a:ext>
            </a:extLst>
          </p:cNvPr>
          <p:cNvSpPr>
            <a:spLocks noGrp="1"/>
          </p:cNvSpPr>
          <p:nvPr>
            <p:ph type="title"/>
          </p:nvPr>
        </p:nvSpPr>
        <p:spPr/>
        <p:txBody>
          <a:bodyPr/>
          <a:lstStyle/>
          <a:p>
            <a:r>
              <a:rPr lang="en-US">
                <a:cs typeface="Segoe Sans Display"/>
              </a:rPr>
              <a:t>Use </a:t>
            </a:r>
            <a:r>
              <a:rPr lang="en-US" err="1">
                <a:cs typeface="Segoe Sans Display"/>
              </a:rPr>
              <a:t>drillthroughs</a:t>
            </a:r>
            <a:r>
              <a:rPr lang="en-US">
                <a:cs typeface="Segoe Sans Display"/>
              </a:rPr>
              <a:t> as dashboard parameters</a:t>
            </a:r>
            <a:endParaRPr lang="en-US"/>
          </a:p>
        </p:txBody>
      </p:sp>
      <p:sp>
        <p:nvSpPr>
          <p:cNvPr id="3" name="Slide Number Placeholder 2">
            <a:extLst>
              <a:ext uri="{FF2B5EF4-FFF2-40B4-BE49-F238E27FC236}">
                <a16:creationId xmlns:a16="http://schemas.microsoft.com/office/drawing/2014/main" id="{1EF609E4-1B8E-CDEB-2050-EC18E192080B}"/>
              </a:ext>
            </a:extLst>
          </p:cNvPr>
          <p:cNvSpPr>
            <a:spLocks noGrp="1"/>
          </p:cNvSpPr>
          <p:nvPr>
            <p:ph type="sldNum" sz="quarter" idx="11"/>
          </p:nvPr>
        </p:nvSpPr>
        <p:spPr/>
        <p:txBody>
          <a:bodyPr/>
          <a:lstStyle/>
          <a:p>
            <a:fld id="{B1356FBF-028C-F74E-A7B4-9B8ED246DD1B}" type="slidenum">
              <a:rPr lang="en-US" smtClean="0"/>
              <a:pPr/>
              <a:t>62</a:t>
            </a:fld>
            <a:endParaRPr lang="en-US"/>
          </a:p>
        </p:txBody>
      </p:sp>
      <p:pic>
        <p:nvPicPr>
          <p:cNvPr id="4" name="Picture 3" descr="Screenshot of drillthrough page, showing the turn-on option.">
            <a:extLst>
              <a:ext uri="{FF2B5EF4-FFF2-40B4-BE49-F238E27FC236}">
                <a16:creationId xmlns:a16="http://schemas.microsoft.com/office/drawing/2014/main" id="{D72ECCFA-BF03-714F-A96B-4193856930BD}"/>
              </a:ext>
            </a:extLst>
          </p:cNvPr>
          <p:cNvPicPr>
            <a:picLocks noChangeAspect="1"/>
          </p:cNvPicPr>
          <p:nvPr/>
        </p:nvPicPr>
        <p:blipFill>
          <a:blip r:embed="rId3"/>
          <a:stretch>
            <a:fillRect/>
          </a:stretch>
        </p:blipFill>
        <p:spPr>
          <a:xfrm>
            <a:off x="564055" y="1550465"/>
            <a:ext cx="6815957" cy="4965759"/>
          </a:xfrm>
          <a:prstGeom prst="rect">
            <a:avLst/>
          </a:prstGeom>
        </p:spPr>
      </p:pic>
      <p:pic>
        <p:nvPicPr>
          <p:cNvPr id="5" name="Picture 4" descr="Screenshot of drillthrough form, highlighting the fields to fill out.">
            <a:extLst>
              <a:ext uri="{FF2B5EF4-FFF2-40B4-BE49-F238E27FC236}">
                <a16:creationId xmlns:a16="http://schemas.microsoft.com/office/drawing/2014/main" id="{E8B12A2E-8398-DA82-6E9C-7D4FD27C3994}"/>
              </a:ext>
            </a:extLst>
          </p:cNvPr>
          <p:cNvPicPr>
            <a:picLocks noChangeAspect="1"/>
          </p:cNvPicPr>
          <p:nvPr/>
        </p:nvPicPr>
        <p:blipFill>
          <a:blip r:embed="rId4"/>
          <a:stretch>
            <a:fillRect/>
          </a:stretch>
        </p:blipFill>
        <p:spPr>
          <a:xfrm>
            <a:off x="7551653" y="1546772"/>
            <a:ext cx="2448970" cy="4114800"/>
          </a:xfrm>
          <a:prstGeom prst="rect">
            <a:avLst/>
          </a:prstGeom>
        </p:spPr>
      </p:pic>
    </p:spTree>
    <p:extLst>
      <p:ext uri="{BB962C8B-B14F-4D97-AF65-F5344CB8AC3E}">
        <p14:creationId xmlns:p14="http://schemas.microsoft.com/office/powerpoint/2010/main" val="2942223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4C32E-CF3C-040F-FD65-4F56772F5A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0ADF04-54F4-9796-D397-8AB88C9DF73F}"/>
              </a:ext>
            </a:extLst>
          </p:cNvPr>
          <p:cNvSpPr>
            <a:spLocks noGrp="1"/>
          </p:cNvSpPr>
          <p:nvPr>
            <p:ph type="title"/>
          </p:nvPr>
        </p:nvSpPr>
        <p:spPr/>
        <p:txBody>
          <a:bodyPr/>
          <a:lstStyle/>
          <a:p>
            <a:r>
              <a:rPr lang="en-US">
                <a:cs typeface="Segoe Sans Display"/>
              </a:rPr>
              <a:t>Use </a:t>
            </a:r>
            <a:r>
              <a:rPr lang="en-US" err="1">
                <a:cs typeface="Segoe Sans Display"/>
              </a:rPr>
              <a:t>drillthroughs</a:t>
            </a:r>
            <a:r>
              <a:rPr lang="en-US">
                <a:cs typeface="Segoe Sans Display"/>
              </a:rPr>
              <a:t> as dashboard parameters</a:t>
            </a:r>
            <a:endParaRPr lang="en-US"/>
          </a:p>
        </p:txBody>
      </p:sp>
      <p:sp>
        <p:nvSpPr>
          <p:cNvPr id="3" name="Slide Number Placeholder 2">
            <a:extLst>
              <a:ext uri="{FF2B5EF4-FFF2-40B4-BE49-F238E27FC236}">
                <a16:creationId xmlns:a16="http://schemas.microsoft.com/office/drawing/2014/main" id="{2668AD30-B2C7-D7C7-9AA1-322351E62D32}"/>
              </a:ext>
            </a:extLst>
          </p:cNvPr>
          <p:cNvSpPr>
            <a:spLocks noGrp="1"/>
          </p:cNvSpPr>
          <p:nvPr>
            <p:ph type="sldNum" sz="quarter" idx="11"/>
          </p:nvPr>
        </p:nvSpPr>
        <p:spPr/>
        <p:txBody>
          <a:bodyPr/>
          <a:lstStyle/>
          <a:p>
            <a:fld id="{B1356FBF-028C-F74E-A7B4-9B8ED246DD1B}" type="slidenum">
              <a:rPr lang="en-US" smtClean="0"/>
              <a:pPr/>
              <a:t>63</a:t>
            </a:fld>
            <a:endParaRPr lang="en-US"/>
          </a:p>
        </p:txBody>
      </p:sp>
      <p:pic>
        <p:nvPicPr>
          <p:cNvPr id="6" name="Picture 5" descr="Screenshot of a dashboard visual, showing the drillthrough interaction.">
            <a:extLst>
              <a:ext uri="{FF2B5EF4-FFF2-40B4-BE49-F238E27FC236}">
                <a16:creationId xmlns:a16="http://schemas.microsoft.com/office/drawing/2014/main" id="{CF5D230D-709A-3F39-0A5C-46F82863E9AC}"/>
              </a:ext>
            </a:extLst>
          </p:cNvPr>
          <p:cNvPicPr>
            <a:picLocks noChangeAspect="1"/>
          </p:cNvPicPr>
          <p:nvPr/>
        </p:nvPicPr>
        <p:blipFill>
          <a:blip r:embed="rId3"/>
          <a:stretch>
            <a:fillRect/>
          </a:stretch>
        </p:blipFill>
        <p:spPr>
          <a:xfrm>
            <a:off x="2280249" y="1440453"/>
            <a:ext cx="7372709" cy="5227922"/>
          </a:xfrm>
          <a:prstGeom prst="rect">
            <a:avLst/>
          </a:prstGeom>
        </p:spPr>
      </p:pic>
    </p:spTree>
    <p:extLst>
      <p:ext uri="{BB962C8B-B14F-4D97-AF65-F5344CB8AC3E}">
        <p14:creationId xmlns:p14="http://schemas.microsoft.com/office/powerpoint/2010/main" val="35250727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85A7E-AE0B-BF53-C2D9-56548ABF670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B23F303-4938-9564-5E81-EA0F83FFDCD2}"/>
              </a:ext>
            </a:extLst>
          </p:cNvPr>
          <p:cNvSpPr>
            <a:spLocks noGrp="1"/>
          </p:cNvSpPr>
          <p:nvPr>
            <p:ph type="title"/>
          </p:nvPr>
        </p:nvSpPr>
        <p:spPr/>
        <p:txBody>
          <a:bodyPr>
            <a:normAutofit/>
          </a:bodyPr>
          <a:lstStyle/>
          <a:p>
            <a:r>
              <a:rPr lang="de-DE" sz="4000"/>
              <a:t>Modeling </a:t>
            </a:r>
            <a:r>
              <a:rPr lang="de-DE" sz="4000" err="1"/>
              <a:t>for</a:t>
            </a:r>
            <a:r>
              <a:rPr lang="de-DE" sz="4000"/>
              <a:t> Power BI</a:t>
            </a:r>
            <a:endParaRPr lang="en-US" sz="4000"/>
          </a:p>
        </p:txBody>
      </p:sp>
    </p:spTree>
    <p:extLst>
      <p:ext uri="{BB962C8B-B14F-4D97-AF65-F5344CB8AC3E}">
        <p14:creationId xmlns:p14="http://schemas.microsoft.com/office/powerpoint/2010/main" val="36894864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A2269-BFA6-D46D-19C6-F1B5AF2854C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1D87E5F-907F-5B7F-3839-DA0533E192FA}"/>
              </a:ext>
            </a:extLst>
          </p:cNvPr>
          <p:cNvSpPr>
            <a:spLocks noGrp="1"/>
          </p:cNvSpPr>
          <p:nvPr>
            <p:ph type="title"/>
          </p:nvPr>
        </p:nvSpPr>
        <p:spPr/>
        <p:txBody>
          <a:bodyPr/>
          <a:lstStyle/>
          <a:p>
            <a:r>
              <a:rPr lang="en-US"/>
              <a:t>Power BI Modes</a:t>
            </a:r>
            <a:endParaRPr lang="de-DE"/>
          </a:p>
        </p:txBody>
      </p:sp>
      <p:graphicFrame>
        <p:nvGraphicFramePr>
          <p:cNvPr id="6" name="Tabelle 5">
            <a:extLst>
              <a:ext uri="{FF2B5EF4-FFF2-40B4-BE49-F238E27FC236}">
                <a16:creationId xmlns:a16="http://schemas.microsoft.com/office/drawing/2014/main" id="{C1B4EFA6-24B3-7297-DC77-A1F8675C1752}"/>
              </a:ext>
            </a:extLst>
          </p:cNvPr>
          <p:cNvGraphicFramePr>
            <a:graphicFrameLocks noGrp="1"/>
          </p:cNvGraphicFramePr>
          <p:nvPr/>
        </p:nvGraphicFramePr>
        <p:xfrm>
          <a:off x="563562" y="1447800"/>
          <a:ext cx="11064240" cy="4214520"/>
        </p:xfrm>
        <a:graphic>
          <a:graphicData uri="http://schemas.openxmlformats.org/drawingml/2006/table">
            <a:tbl>
              <a:tblPr/>
              <a:tblGrid>
                <a:gridCol w="3688080">
                  <a:extLst>
                    <a:ext uri="{9D8B030D-6E8A-4147-A177-3AD203B41FA5}">
                      <a16:colId xmlns:a16="http://schemas.microsoft.com/office/drawing/2014/main" val="3877203277"/>
                    </a:ext>
                  </a:extLst>
                </a:gridCol>
                <a:gridCol w="3688080">
                  <a:extLst>
                    <a:ext uri="{9D8B030D-6E8A-4147-A177-3AD203B41FA5}">
                      <a16:colId xmlns:a16="http://schemas.microsoft.com/office/drawing/2014/main" val="1511564167"/>
                    </a:ext>
                  </a:extLst>
                </a:gridCol>
                <a:gridCol w="3688080">
                  <a:extLst>
                    <a:ext uri="{9D8B030D-6E8A-4147-A177-3AD203B41FA5}">
                      <a16:colId xmlns:a16="http://schemas.microsoft.com/office/drawing/2014/main" val="3109129454"/>
                    </a:ext>
                  </a:extLst>
                </a:gridCol>
              </a:tblGrid>
              <a:tr h="540000">
                <a:tc>
                  <a:txBody>
                    <a:bodyPr/>
                    <a:lstStyle/>
                    <a:p>
                      <a:r>
                        <a:rPr lang="de-DE" b="1" i="0">
                          <a:effectLst/>
                          <a:latin typeface="Segoe Sans Display Semibold" pitchFamily="2" charset="0"/>
                          <a:cs typeface="Segoe Sans Display Semibold" pitchFamily="2" charset="0"/>
                        </a:rPr>
                        <a:t>Mode</a:t>
                      </a:r>
                    </a:p>
                  </a:txBody>
                  <a:tcPr marL="123825" marR="123825" marT="57150" marB="5715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bg2">
                          <a:lumMod val="50000"/>
                        </a:schemeClr>
                      </a:solidFill>
                      <a:prstDash val="solid"/>
                      <a:round/>
                      <a:headEnd type="none" w="med" len="med"/>
                      <a:tailEnd type="none" w="med" len="med"/>
                    </a:lnB>
                    <a:noFill/>
                  </a:tcPr>
                </a:tc>
                <a:tc>
                  <a:txBody>
                    <a:bodyPr/>
                    <a:lstStyle/>
                    <a:p>
                      <a:r>
                        <a:rPr lang="de-DE" b="1" i="0">
                          <a:effectLst/>
                          <a:latin typeface="Segoe Sans Display Semibold" pitchFamily="2" charset="0"/>
                          <a:cs typeface="Segoe Sans Display Semibold" pitchFamily="2" charset="0"/>
                        </a:rPr>
                        <a:t>Description</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bg2">
                          <a:lumMod val="50000"/>
                        </a:schemeClr>
                      </a:solidFill>
                      <a:prstDash val="solid"/>
                      <a:round/>
                      <a:headEnd type="none" w="med" len="med"/>
                      <a:tailEnd type="none" w="med" len="med"/>
                    </a:lnB>
                    <a:noFill/>
                  </a:tcPr>
                </a:tc>
                <a:tc>
                  <a:txBody>
                    <a:bodyPr/>
                    <a:lstStyle/>
                    <a:p>
                      <a:r>
                        <a:rPr lang="de-DE" b="1" i="0" err="1">
                          <a:effectLst/>
                          <a:latin typeface="Segoe Sans Display Semibold" pitchFamily="2" charset="0"/>
                          <a:cs typeface="Segoe Sans Display Semibold" pitchFamily="2" charset="0"/>
                        </a:rPr>
                        <a:t>When</a:t>
                      </a:r>
                      <a:r>
                        <a:rPr lang="de-DE" b="1" i="0">
                          <a:effectLst/>
                          <a:latin typeface="Segoe Sans Display Semibold" pitchFamily="2" charset="0"/>
                          <a:cs typeface="Segoe Sans Display Semibold" pitchFamily="2" charset="0"/>
                        </a:rPr>
                        <a:t> </a:t>
                      </a:r>
                      <a:r>
                        <a:rPr lang="de-DE" b="1" i="0" err="1">
                          <a:effectLst/>
                          <a:latin typeface="Segoe Sans Display Semibold" pitchFamily="2" charset="0"/>
                          <a:cs typeface="Segoe Sans Display Semibold" pitchFamily="2" charset="0"/>
                        </a:rPr>
                        <a:t>to</a:t>
                      </a:r>
                      <a:r>
                        <a:rPr lang="de-DE" b="1" i="0">
                          <a:effectLst/>
                          <a:latin typeface="Segoe Sans Display Semibold" pitchFamily="2" charset="0"/>
                          <a:cs typeface="Segoe Sans Display Semibold" pitchFamily="2" charset="0"/>
                        </a:rPr>
                        <a:t> Use</a:t>
                      </a:r>
                    </a:p>
                  </a:txBody>
                  <a:tcPr marL="123825" marR="123825" marT="57150" marB="5715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471696557"/>
                  </a:ext>
                </a:extLst>
              </a:tr>
              <a:tr h="900000">
                <a:tc>
                  <a:txBody>
                    <a:bodyPr/>
                    <a:lstStyle/>
                    <a:p>
                      <a:r>
                        <a:rPr lang="de-DE" err="1">
                          <a:effectLst/>
                          <a:latin typeface="+mn-lt"/>
                        </a:rPr>
                        <a:t>DirectQuery</a:t>
                      </a:r>
                      <a:endParaRPr lang="de-DE">
                        <a:effectLst/>
                        <a:latin typeface="+mn-lt"/>
                      </a:endParaRPr>
                    </a:p>
                  </a:txBody>
                  <a:tcPr marL="123825" marR="123825" marT="57150" marB="5715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50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r>
                        <a:rPr lang="en-US">
                          <a:effectLst/>
                          <a:latin typeface="+mn-lt"/>
                        </a:rPr>
                        <a:t>Queries the Eventhouse database live at query time.</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50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r>
                        <a:rPr lang="en-US">
                          <a:effectLst/>
                          <a:latin typeface="+mn-lt"/>
                        </a:rPr>
                        <a:t>Real-Time freshness is critical. Data size too large to fit in memory.</a:t>
                      </a:r>
                    </a:p>
                  </a:txBody>
                  <a:tcPr marL="123825" marR="123825" marT="57150" marB="5715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lumMod val="50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1974205931"/>
                  </a:ext>
                </a:extLst>
              </a:tr>
              <a:tr h="900000">
                <a:tc>
                  <a:txBody>
                    <a:bodyPr/>
                    <a:lstStyle/>
                    <a:p>
                      <a:r>
                        <a:rPr lang="de-DE">
                          <a:effectLst/>
                          <a:latin typeface="+mn-lt"/>
                        </a:rPr>
                        <a:t>Import</a:t>
                      </a:r>
                    </a:p>
                  </a:txBody>
                  <a:tcPr marL="123825" marR="123825" marT="57150" marB="5715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r>
                        <a:rPr lang="en-US">
                          <a:effectLst/>
                          <a:latin typeface="+mn-lt"/>
                        </a:rPr>
                        <a:t>Imports a static snapshot of the data into Power BI memory.</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r>
                        <a:rPr lang="en-US">
                          <a:effectLst/>
                          <a:latin typeface="+mn-lt"/>
                        </a:rPr>
                        <a:t>When query latency from Eventhouse is high, or high-performance dashboards needed.</a:t>
                      </a:r>
                    </a:p>
                  </a:txBody>
                  <a:tcPr marL="123825" marR="123825" marT="57150" marB="5715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4242994474"/>
                  </a:ext>
                </a:extLst>
              </a:tr>
              <a:tr h="900000">
                <a:tc>
                  <a:txBody>
                    <a:bodyPr/>
                    <a:lstStyle/>
                    <a:p>
                      <a:r>
                        <a:rPr lang="de-DE">
                          <a:effectLst/>
                          <a:latin typeface="+mn-lt"/>
                        </a:rPr>
                        <a:t>Dual</a:t>
                      </a:r>
                    </a:p>
                  </a:txBody>
                  <a:tcPr marL="123825" marR="123825" marT="57150" marB="5715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r>
                        <a:rPr lang="en-US">
                          <a:effectLst/>
                          <a:latin typeface="+mn-lt"/>
                        </a:rPr>
                        <a:t>Supports both import and DirectQuery dynamically.</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r>
                        <a:rPr lang="en-US">
                          <a:effectLst/>
                          <a:latin typeface="+mn-lt"/>
                        </a:rPr>
                        <a:t>Best of both worlds; for filtering and small lookups.</a:t>
                      </a:r>
                    </a:p>
                  </a:txBody>
                  <a:tcPr marL="123825" marR="123825" marT="57150" marB="5715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1282848415"/>
                  </a:ext>
                </a:extLst>
              </a:tr>
              <a:tr h="900000">
                <a:tc>
                  <a:txBody>
                    <a:bodyPr/>
                    <a:lstStyle/>
                    <a:p>
                      <a:r>
                        <a:rPr lang="de-DE">
                          <a:effectLst/>
                          <a:latin typeface="+mn-lt"/>
                        </a:rPr>
                        <a:t>DirectLake</a:t>
                      </a:r>
                    </a:p>
                  </a:txBody>
                  <a:tcPr marL="123825" marR="123825" marT="57150" marB="5715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a:effectLst/>
                          <a:latin typeface="+mn-lt"/>
                        </a:rPr>
                        <a:t>For lakehouse scenarios, not typical for KQL sources.</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a:effectLst/>
                          <a:latin typeface="+mn-lt"/>
                        </a:rPr>
                        <a:t>Only when sourcing via </a:t>
                      </a:r>
                      <a:r>
                        <a:rPr lang="en-US" err="1">
                          <a:effectLst/>
                          <a:latin typeface="+mn-lt"/>
                        </a:rPr>
                        <a:t>OneLake</a:t>
                      </a:r>
                      <a:r>
                        <a:rPr lang="en-US">
                          <a:effectLst/>
                          <a:latin typeface="+mn-lt"/>
                        </a:rPr>
                        <a:t> or Delta tables.</a:t>
                      </a:r>
                    </a:p>
                  </a:txBody>
                  <a:tcPr marL="123825" marR="123825" marT="57150" marB="5715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153716948"/>
                  </a:ext>
                </a:extLst>
              </a:tr>
            </a:tbl>
          </a:graphicData>
        </a:graphic>
      </p:graphicFrame>
      <p:sp>
        <p:nvSpPr>
          <p:cNvPr id="5" name="Slide Number Placeholder 4">
            <a:extLst>
              <a:ext uri="{FF2B5EF4-FFF2-40B4-BE49-F238E27FC236}">
                <a16:creationId xmlns:a16="http://schemas.microsoft.com/office/drawing/2014/main" id="{8C7E229C-1AC0-BD4F-F17F-0D7DED863A70}"/>
              </a:ext>
            </a:extLst>
          </p:cNvPr>
          <p:cNvSpPr>
            <a:spLocks noGrp="1"/>
          </p:cNvSpPr>
          <p:nvPr>
            <p:ph type="sldNum" sz="quarter" idx="11"/>
          </p:nvPr>
        </p:nvSpPr>
        <p:spPr/>
        <p:txBody>
          <a:bodyPr/>
          <a:lstStyle/>
          <a:p>
            <a:fld id="{B1356FBF-028C-F74E-A7B4-9B8ED246DD1B}" type="slidenum">
              <a:rPr lang="en-US" smtClean="0"/>
              <a:pPr/>
              <a:t>65</a:t>
            </a:fld>
            <a:endParaRPr lang="en-US"/>
          </a:p>
        </p:txBody>
      </p:sp>
    </p:spTree>
    <p:extLst>
      <p:ext uri="{BB962C8B-B14F-4D97-AF65-F5344CB8AC3E}">
        <p14:creationId xmlns:p14="http://schemas.microsoft.com/office/powerpoint/2010/main" val="35248418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9BB15D-F9A2-9E9E-E4F9-0834182846C6}"/>
              </a:ext>
            </a:extLst>
          </p:cNvPr>
          <p:cNvSpPr>
            <a:spLocks noGrp="1"/>
          </p:cNvSpPr>
          <p:nvPr>
            <p:ph type="title"/>
          </p:nvPr>
        </p:nvSpPr>
        <p:spPr/>
        <p:txBody>
          <a:bodyPr/>
          <a:lstStyle/>
          <a:p>
            <a:r>
              <a:rPr lang="de-DE"/>
              <a:t>Storage Mode </a:t>
            </a:r>
            <a:r>
              <a:rPr lang="en-US" noProof="0"/>
              <a:t>Strategy</a:t>
            </a:r>
            <a:endParaRPr lang="de-DE"/>
          </a:p>
        </p:txBody>
      </p:sp>
      <p:sp>
        <p:nvSpPr>
          <p:cNvPr id="3" name="Inhaltsplatzhalter 2">
            <a:extLst>
              <a:ext uri="{FF2B5EF4-FFF2-40B4-BE49-F238E27FC236}">
                <a16:creationId xmlns:a16="http://schemas.microsoft.com/office/drawing/2014/main" id="{29853F97-215D-DC94-F9F5-6B8E5E04DD7E}"/>
              </a:ext>
            </a:extLst>
          </p:cNvPr>
          <p:cNvSpPr>
            <a:spLocks noGrp="1"/>
          </p:cNvSpPr>
          <p:nvPr>
            <p:ph sz="quarter" idx="4294967295"/>
          </p:nvPr>
        </p:nvSpPr>
        <p:spPr>
          <a:xfrm>
            <a:off x="584200" y="1455685"/>
            <a:ext cx="11018838" cy="463857"/>
          </a:xfrm>
        </p:spPr>
        <p:txBody>
          <a:bodyPr lIns="91440" tIns="45720" rIns="91440" bIns="45720" anchor="t">
            <a:normAutofit fontScale="92500" lnSpcReduction="10000"/>
          </a:bodyPr>
          <a:lstStyle/>
          <a:p>
            <a:pPr marL="6350" indent="0" defTabSz="914367">
              <a:lnSpc>
                <a:spcPct val="100000"/>
              </a:lnSpc>
              <a:spcBef>
                <a:spcPts val="0"/>
              </a:spcBef>
              <a:buSzPct val="90000"/>
              <a:buNone/>
              <a:defRPr/>
            </a:pPr>
            <a:r>
              <a:rPr lang="en-US" spc="-49">
                <a:solidFill>
                  <a:srgbClr val="000000"/>
                </a:solidFill>
                <a:cs typeface="+mn-cs"/>
              </a:rPr>
              <a:t>Real-world guidance for fabric Real-Time Intelligence to Power BI modeling:</a:t>
            </a:r>
            <a:endParaRPr lang="de-DE" spc="-49">
              <a:solidFill>
                <a:srgbClr val="000000"/>
              </a:solidFill>
              <a:cs typeface="+mn-cs"/>
            </a:endParaRPr>
          </a:p>
        </p:txBody>
      </p:sp>
      <p:graphicFrame>
        <p:nvGraphicFramePr>
          <p:cNvPr id="4" name="Tabelle 3">
            <a:extLst>
              <a:ext uri="{FF2B5EF4-FFF2-40B4-BE49-F238E27FC236}">
                <a16:creationId xmlns:a16="http://schemas.microsoft.com/office/drawing/2014/main" id="{4884CF7C-6160-9F9F-548D-B06D820D6448}"/>
              </a:ext>
            </a:extLst>
          </p:cNvPr>
          <p:cNvGraphicFramePr>
            <a:graphicFrameLocks noGrp="1"/>
          </p:cNvGraphicFramePr>
          <p:nvPr/>
        </p:nvGraphicFramePr>
        <p:xfrm>
          <a:off x="563879" y="2147296"/>
          <a:ext cx="11064240" cy="3240000"/>
        </p:xfrm>
        <a:graphic>
          <a:graphicData uri="http://schemas.openxmlformats.org/drawingml/2006/table">
            <a:tbl>
              <a:tblPr/>
              <a:tblGrid>
                <a:gridCol w="3688080">
                  <a:extLst>
                    <a:ext uri="{9D8B030D-6E8A-4147-A177-3AD203B41FA5}">
                      <a16:colId xmlns:a16="http://schemas.microsoft.com/office/drawing/2014/main" val="3485251508"/>
                    </a:ext>
                  </a:extLst>
                </a:gridCol>
                <a:gridCol w="3688080">
                  <a:extLst>
                    <a:ext uri="{9D8B030D-6E8A-4147-A177-3AD203B41FA5}">
                      <a16:colId xmlns:a16="http://schemas.microsoft.com/office/drawing/2014/main" val="2006328624"/>
                    </a:ext>
                  </a:extLst>
                </a:gridCol>
                <a:gridCol w="3688080">
                  <a:extLst>
                    <a:ext uri="{9D8B030D-6E8A-4147-A177-3AD203B41FA5}">
                      <a16:colId xmlns:a16="http://schemas.microsoft.com/office/drawing/2014/main" val="3231725573"/>
                    </a:ext>
                  </a:extLst>
                </a:gridCol>
              </a:tblGrid>
              <a:tr h="540000">
                <a:tc>
                  <a:txBody>
                    <a:bodyPr/>
                    <a:lstStyle/>
                    <a:p>
                      <a:r>
                        <a:rPr lang="de-DE" b="1" i="0">
                          <a:effectLst/>
                          <a:latin typeface="Segoe Sans Display Semibold" pitchFamily="2" charset="0"/>
                          <a:cs typeface="Segoe Sans Display Semibold" pitchFamily="2" charset="0"/>
                        </a:rPr>
                        <a:t>Table Type</a:t>
                      </a:r>
                    </a:p>
                  </a:txBody>
                  <a:tcPr marL="123825" marR="123825" marT="57150" marB="5715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noFill/>
                  </a:tcPr>
                </a:tc>
                <a:tc>
                  <a:txBody>
                    <a:bodyPr/>
                    <a:lstStyle/>
                    <a:p>
                      <a:r>
                        <a:rPr lang="de-DE" b="1" i="0">
                          <a:effectLst/>
                          <a:latin typeface="Segoe Sans Display Semibold" pitchFamily="2" charset="0"/>
                          <a:cs typeface="Segoe Sans Display Semibold" pitchFamily="2" charset="0"/>
                        </a:rPr>
                        <a:t>Recommended Storage Mode</a:t>
                      </a:r>
                    </a:p>
                  </a:txBody>
                  <a:tcPr marL="123825" marR="123825" marT="57150" marB="5715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noFill/>
                  </a:tcPr>
                </a:tc>
                <a:tc>
                  <a:txBody>
                    <a:bodyPr/>
                    <a:lstStyle/>
                    <a:p>
                      <a:r>
                        <a:rPr lang="de-DE" b="1" i="0" err="1">
                          <a:effectLst/>
                          <a:latin typeface="Segoe Sans Display Semibold" pitchFamily="2" charset="0"/>
                          <a:cs typeface="Segoe Sans Display Semibold" pitchFamily="2" charset="0"/>
                        </a:rPr>
                        <a:t>Reason</a:t>
                      </a:r>
                      <a:endParaRPr lang="de-DE" b="1" i="0">
                        <a:effectLst/>
                        <a:latin typeface="Segoe Sans Display Semibold" pitchFamily="2" charset="0"/>
                        <a:cs typeface="Segoe Sans Display Semibold" pitchFamily="2" charset="0"/>
                      </a:endParaRPr>
                    </a:p>
                  </a:txBody>
                  <a:tcPr marL="123825" marR="123825" marT="57150" marB="5715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915727819"/>
                  </a:ext>
                </a:extLst>
              </a:tr>
              <a:tr h="900000">
                <a:tc>
                  <a:txBody>
                    <a:bodyPr/>
                    <a:lstStyle/>
                    <a:p>
                      <a:r>
                        <a:rPr lang="de-DE">
                          <a:effectLst/>
                        </a:rPr>
                        <a:t>Fact Table</a:t>
                      </a:r>
                      <a:br>
                        <a:rPr lang="de-DE">
                          <a:effectLst/>
                        </a:rPr>
                      </a:br>
                      <a:r>
                        <a:rPr lang="de-DE">
                          <a:effectLst/>
                        </a:rPr>
                        <a:t>(Events, Logs)</a:t>
                      </a:r>
                    </a:p>
                  </a:txBody>
                  <a:tcPr marL="123825" marR="123825" marT="57150" marB="5715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r>
                        <a:rPr lang="de-DE" err="1">
                          <a:effectLst/>
                        </a:rPr>
                        <a:t>DirectQuery</a:t>
                      </a:r>
                      <a:endParaRPr lang="de-DE">
                        <a:effectLst/>
                      </a:endParaRPr>
                    </a:p>
                  </a:txBody>
                  <a:tcPr marL="123825" marR="123825" marT="57150" marB="5715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r>
                        <a:rPr lang="en-US">
                          <a:effectLst/>
                        </a:rPr>
                        <a:t>Real-Time freshness; too big for import.</a:t>
                      </a:r>
                    </a:p>
                  </a:txBody>
                  <a:tcPr marL="123825" marR="123825" marT="57150" marB="5715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1431907474"/>
                  </a:ext>
                </a:extLst>
              </a:tr>
              <a:tr h="900000">
                <a:tc>
                  <a:txBody>
                    <a:bodyPr/>
                    <a:lstStyle/>
                    <a:p>
                      <a:r>
                        <a:rPr lang="de-DE">
                          <a:effectLst/>
                        </a:rPr>
                        <a:t>Small </a:t>
                      </a:r>
                      <a:r>
                        <a:rPr lang="de-DE" err="1">
                          <a:effectLst/>
                        </a:rPr>
                        <a:t>Dimensions</a:t>
                      </a:r>
                      <a:br>
                        <a:rPr lang="de-DE">
                          <a:effectLst/>
                        </a:rPr>
                      </a:br>
                      <a:r>
                        <a:rPr lang="de-DE">
                          <a:effectLst/>
                        </a:rPr>
                        <a:t>(Lookup </a:t>
                      </a:r>
                      <a:r>
                        <a:rPr lang="de-DE" err="1">
                          <a:effectLst/>
                        </a:rPr>
                        <a:t>Tables</a:t>
                      </a:r>
                      <a:r>
                        <a:rPr lang="de-DE">
                          <a:effectLst/>
                        </a:rPr>
                        <a:t>)</a:t>
                      </a:r>
                    </a:p>
                  </a:txBody>
                  <a:tcPr marL="123825" marR="123825" marT="57150" marB="5715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r>
                        <a:rPr lang="de-DE">
                          <a:effectLst/>
                        </a:rPr>
                        <a:t>Dual</a:t>
                      </a:r>
                    </a:p>
                  </a:txBody>
                  <a:tcPr marL="123825" marR="123825" marT="57150" marB="5715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r>
                        <a:rPr lang="en-US">
                          <a:effectLst/>
                        </a:rPr>
                        <a:t>Faster slicer/filtering; caches locally.</a:t>
                      </a:r>
                    </a:p>
                  </a:txBody>
                  <a:tcPr marL="123825" marR="123825" marT="57150" marB="5715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1569483331"/>
                  </a:ext>
                </a:extLst>
              </a:tr>
              <a:tr h="900000">
                <a:tc>
                  <a:txBody>
                    <a:bodyPr/>
                    <a:lstStyle/>
                    <a:p>
                      <a:r>
                        <a:rPr lang="de-DE">
                          <a:effectLst/>
                        </a:rPr>
                        <a:t>Large Dimensions</a:t>
                      </a:r>
                    </a:p>
                  </a:txBody>
                  <a:tcPr marL="123825" marR="123825" marT="57150" marB="5715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de-DE" err="1">
                          <a:effectLst/>
                        </a:rPr>
                        <a:t>DirectQuery</a:t>
                      </a:r>
                      <a:endParaRPr lang="de-DE">
                        <a:effectLst/>
                      </a:endParaRPr>
                    </a:p>
                  </a:txBody>
                  <a:tcPr marL="123825" marR="123825" marT="57150" marB="5715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a:effectLst/>
                        </a:rPr>
                        <a:t>If size &gt; 1M rows and freshness needed.</a:t>
                      </a:r>
                    </a:p>
                  </a:txBody>
                  <a:tcPr marL="123825" marR="123825" marT="57150" marB="5715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373847871"/>
                  </a:ext>
                </a:extLst>
              </a:tr>
            </a:tbl>
          </a:graphicData>
        </a:graphic>
      </p:graphicFrame>
      <p:sp>
        <p:nvSpPr>
          <p:cNvPr id="7" name="Slide Number Placeholder 6">
            <a:extLst>
              <a:ext uri="{FF2B5EF4-FFF2-40B4-BE49-F238E27FC236}">
                <a16:creationId xmlns:a16="http://schemas.microsoft.com/office/drawing/2014/main" id="{773ED283-6D1A-B81D-48FB-03A1E643CAA6}"/>
              </a:ext>
            </a:extLst>
          </p:cNvPr>
          <p:cNvSpPr>
            <a:spLocks noGrp="1"/>
          </p:cNvSpPr>
          <p:nvPr>
            <p:ph type="sldNum" sz="quarter" idx="11"/>
          </p:nvPr>
        </p:nvSpPr>
        <p:spPr/>
        <p:txBody>
          <a:bodyPr/>
          <a:lstStyle/>
          <a:p>
            <a:fld id="{B1356FBF-028C-F74E-A7B4-9B8ED246DD1B}" type="slidenum">
              <a:rPr lang="en-US" smtClean="0"/>
              <a:pPr/>
              <a:t>66</a:t>
            </a:fld>
            <a:endParaRPr lang="en-US"/>
          </a:p>
        </p:txBody>
      </p:sp>
    </p:spTree>
    <p:extLst>
      <p:ext uri="{BB962C8B-B14F-4D97-AF65-F5344CB8AC3E}">
        <p14:creationId xmlns:p14="http://schemas.microsoft.com/office/powerpoint/2010/main" val="42309541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8CCC8-6E51-45FB-9DE5-B22F071BBDB1}"/>
              </a:ext>
            </a:extLst>
          </p:cNvPr>
          <p:cNvSpPr>
            <a:spLocks noGrp="1"/>
          </p:cNvSpPr>
          <p:nvPr>
            <p:ph type="title"/>
          </p:nvPr>
        </p:nvSpPr>
        <p:spPr/>
        <p:txBody>
          <a:bodyPr/>
          <a:lstStyle/>
          <a:p>
            <a:r>
              <a:rPr lang="en-US">
                <a:solidFill>
                  <a:schemeClr val="accent2"/>
                </a:solidFill>
                <a:hlinkClick r:id="rId3">
                  <a:extLst>
                    <a:ext uri="{A12FA001-AC4F-418D-AE19-62706E023703}">
                      <ahyp:hlinkClr xmlns:ahyp="http://schemas.microsoft.com/office/drawing/2018/hyperlinkcolor" val="tx"/>
                    </a:ext>
                  </a:extLst>
                </a:hlinkClick>
              </a:rPr>
              <a:t>Best practices</a:t>
            </a:r>
            <a:r>
              <a:rPr lang="en-US">
                <a:solidFill>
                  <a:schemeClr val="accent2"/>
                </a:solidFill>
              </a:rPr>
              <a:t> </a:t>
            </a:r>
            <a:r>
              <a:rPr lang="en-US"/>
              <a:t>for using Power BI with </a:t>
            </a:r>
            <a:r>
              <a:rPr lang="en-US" err="1"/>
              <a:t>Eventhouse</a:t>
            </a:r>
            <a:endParaRPr lang="en-US"/>
          </a:p>
        </p:txBody>
      </p:sp>
      <p:sp>
        <p:nvSpPr>
          <p:cNvPr id="4" name="TextBox 3">
            <a:extLst>
              <a:ext uri="{FF2B5EF4-FFF2-40B4-BE49-F238E27FC236}">
                <a16:creationId xmlns:a16="http://schemas.microsoft.com/office/drawing/2014/main" id="{5F742FB5-2F19-42D2-9519-6C826AE50B10}"/>
              </a:ext>
            </a:extLst>
          </p:cNvPr>
          <p:cNvSpPr txBox="1"/>
          <p:nvPr/>
        </p:nvSpPr>
        <p:spPr>
          <a:xfrm>
            <a:off x="563564" y="1447800"/>
            <a:ext cx="11064240" cy="44073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a:ln>
                  <a:noFill/>
                </a:ln>
                <a:solidFill>
                  <a:srgbClr val="091F2C"/>
                </a:solidFill>
                <a:effectLst/>
                <a:uLnTx/>
                <a:uFillTx/>
                <a:latin typeface="Segoe Sans Display Semibold" pitchFamily="2" charset="0"/>
                <a:ea typeface="+mn-ea"/>
                <a:cs typeface="Segoe Sans Display Semibold" pitchFamily="2" charset="0"/>
              </a:rPr>
              <a:t>Travel light </a:t>
            </a:r>
            <a:r>
              <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rPr>
              <a:t>- Bring only the data that you need for your reports to Power BI. For deep interactive analysis, use the Eventhouse Web UI that is optimized for ad-hoc exploration with the KQL.</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a:ln>
                  <a:noFill/>
                </a:ln>
                <a:solidFill>
                  <a:srgbClr val="091F2C"/>
                </a:solidFill>
                <a:effectLst/>
                <a:uLnTx/>
                <a:uFillTx/>
                <a:latin typeface="Segoe Sans Display Semibold" pitchFamily="2" charset="0"/>
                <a:ea typeface="+mn-ea"/>
                <a:cs typeface="Segoe Sans Display Semibold" pitchFamily="2" charset="0"/>
              </a:rPr>
              <a:t>Composite model </a:t>
            </a:r>
            <a:r>
              <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rPr>
              <a:t>- Use composite model to combine aggregated data for top-level dashboards with filtered operational raw data. You can clearly define when to use raw data and when to use an aggregated view.</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091F2C"/>
                </a:solidFill>
                <a:effectLst/>
                <a:uLnTx/>
                <a:uFillTx/>
                <a:latin typeface="Segoe Sans Display Semibold" pitchFamily="2" charset="0"/>
                <a:ea typeface="+mn-ea"/>
                <a:cs typeface="Segoe Sans Display Semibold" pitchFamily="2" charset="0"/>
              </a:rPr>
              <a:t>Parallelism </a:t>
            </a:r>
            <a:r>
              <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rPr>
              <a:t>- improve the performance of dashboard rendering by increasing the parallelism of the end-to-end flow as follows:</a:t>
            </a:r>
          </a:p>
          <a:p>
            <a:pPr marL="450850" marR="0" lvl="1" indent="-179388" fontAlgn="auto">
              <a:lnSpc>
                <a:spcPct val="90000"/>
              </a:lnSpc>
              <a:spcAft>
                <a:spcPts val="600"/>
              </a:spcAft>
              <a:buClrTx/>
              <a:buSzTx/>
              <a:buFont typeface="Arial" panose="020B0604020202020204" pitchFamily="34" charset="0"/>
              <a:buChar char="•"/>
              <a:defRPr/>
            </a:pPr>
            <a:r>
              <a:rPr lang="en-US" sz="1600">
                <a:cs typeface="Segoe UI" panose="020B0502040204020203" pitchFamily="34" charset="0"/>
              </a:rPr>
              <a:t>Increase the number of concurrent connections in </a:t>
            </a:r>
            <a:r>
              <a:rPr lang="en-US" sz="1600" err="1">
                <a:cs typeface="Segoe UI" panose="020B0502040204020203" pitchFamily="34" charset="0"/>
              </a:rPr>
              <a:t>DirectQuery</a:t>
            </a:r>
            <a:r>
              <a:rPr lang="en-US" sz="1600">
                <a:cs typeface="Segoe UI" panose="020B0502040204020203" pitchFamily="34" charset="0"/>
              </a:rPr>
              <a:t> in Power BI.</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a:ln>
                  <a:noFill/>
                </a:ln>
                <a:solidFill>
                  <a:srgbClr val="091F2C"/>
                </a:solidFill>
                <a:effectLst/>
                <a:uLnTx/>
                <a:uFillTx/>
                <a:latin typeface="Segoe Sans Display Semibold" pitchFamily="2" charset="0"/>
                <a:ea typeface="+mn-ea"/>
                <a:cs typeface="Segoe Sans Display Semibold" pitchFamily="2" charset="0"/>
              </a:rPr>
              <a:t>Effective slicers </a:t>
            </a:r>
            <a:r>
              <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rPr>
              <a:t>– Use sync slicers to prevent reports from loading data before you're ready. After you structure the data set, place all visuals, and mark all the slicers, you can select the sync slicer to load only the data needed.</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a:ln>
                  <a:noFill/>
                </a:ln>
                <a:solidFill>
                  <a:srgbClr val="091F2C"/>
                </a:solidFill>
                <a:effectLst/>
                <a:uLnTx/>
                <a:uFillTx/>
                <a:latin typeface="Segoe Sans Display Semibold" pitchFamily="2" charset="0"/>
                <a:ea typeface="+mn-ea"/>
                <a:cs typeface="Segoe Sans Display Semibold" pitchFamily="2" charset="0"/>
              </a:rPr>
              <a:t>Use filters </a:t>
            </a:r>
            <a:r>
              <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rPr>
              <a:t>- Use as many Power BI filters to focus the Eventhouse search on the relevant data shards.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a:ln>
                  <a:noFill/>
                </a:ln>
                <a:solidFill>
                  <a:srgbClr val="091F2C"/>
                </a:solidFill>
                <a:effectLst/>
                <a:uLnTx/>
                <a:uFillTx/>
                <a:latin typeface="Segoe Sans Display Semibold" pitchFamily="2" charset="0"/>
                <a:ea typeface="+mn-ea"/>
                <a:cs typeface="Segoe Sans Display Semibold" pitchFamily="2" charset="0"/>
              </a:rPr>
              <a:t>Efficient visuals </a:t>
            </a:r>
            <a:r>
              <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rPr>
              <a:t>– Select the most performant visuals for your data.</a:t>
            </a:r>
          </a:p>
        </p:txBody>
      </p:sp>
      <p:sp>
        <p:nvSpPr>
          <p:cNvPr id="6" name="Slide Number Placeholder 5">
            <a:extLst>
              <a:ext uri="{FF2B5EF4-FFF2-40B4-BE49-F238E27FC236}">
                <a16:creationId xmlns:a16="http://schemas.microsoft.com/office/drawing/2014/main" id="{E4E4B641-3EE2-A181-F735-C304FB2AB7B7}"/>
              </a:ext>
            </a:extLst>
          </p:cNvPr>
          <p:cNvSpPr>
            <a:spLocks noGrp="1"/>
          </p:cNvSpPr>
          <p:nvPr>
            <p:ph type="sldNum" sz="quarter" idx="11"/>
          </p:nvPr>
        </p:nvSpPr>
        <p:spPr/>
        <p:txBody>
          <a:bodyPr/>
          <a:lstStyle/>
          <a:p>
            <a:fld id="{B1356FBF-028C-F74E-A7B4-9B8ED246DD1B}" type="slidenum">
              <a:rPr lang="en-US" smtClean="0"/>
              <a:pPr/>
              <a:t>67</a:t>
            </a:fld>
            <a:endParaRPr lang="en-US"/>
          </a:p>
        </p:txBody>
      </p:sp>
    </p:spTree>
    <p:extLst>
      <p:ext uri="{BB962C8B-B14F-4D97-AF65-F5344CB8AC3E}">
        <p14:creationId xmlns:p14="http://schemas.microsoft.com/office/powerpoint/2010/main" val="1414632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D8E0E6FD-5768-2EEF-C39F-F65BF536DE4D}"/>
              </a:ext>
            </a:extLst>
          </p:cNvPr>
          <p:cNvSpPr/>
          <p:nvPr/>
        </p:nvSpPr>
        <p:spPr>
          <a:xfrm>
            <a:off x="563563" y="3976228"/>
            <a:ext cx="11055816" cy="1682217"/>
          </a:xfrm>
          <a:prstGeom prst="roundRect">
            <a:avLst>
              <a:gd name="adj" fmla="val 6294"/>
            </a:avLst>
          </a:prstGeom>
          <a:solidFill>
            <a:schemeClr val="bg2"/>
          </a:solidFill>
          <a:ln>
            <a:solidFill>
              <a:schemeClr val="bg1">
                <a:lumMod val="90000"/>
              </a:schemeClr>
            </a:solid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Segoe UI"/>
              <a:ea typeface="+mn-ea"/>
              <a:cs typeface="+mn-cs"/>
            </a:endParaRPr>
          </a:p>
        </p:txBody>
      </p:sp>
      <p:sp>
        <p:nvSpPr>
          <p:cNvPr id="2" name="Titel 1">
            <a:extLst>
              <a:ext uri="{FF2B5EF4-FFF2-40B4-BE49-F238E27FC236}">
                <a16:creationId xmlns:a16="http://schemas.microsoft.com/office/drawing/2014/main" id="{6E253BD3-0800-A46E-2287-0EACC987A78A}"/>
              </a:ext>
            </a:extLst>
          </p:cNvPr>
          <p:cNvSpPr>
            <a:spLocks noGrp="1"/>
          </p:cNvSpPr>
          <p:nvPr>
            <p:ph type="title"/>
          </p:nvPr>
        </p:nvSpPr>
        <p:spPr/>
        <p:txBody>
          <a:bodyPr/>
          <a:lstStyle/>
          <a:p>
            <a:r>
              <a:rPr lang="de-DE"/>
              <a:t>Handling </a:t>
            </a:r>
            <a:r>
              <a:rPr lang="de-DE" err="1"/>
              <a:t>DateTime</a:t>
            </a:r>
            <a:r>
              <a:rPr lang="de-DE"/>
              <a:t> Columns</a:t>
            </a:r>
          </a:p>
        </p:txBody>
      </p:sp>
      <p:sp>
        <p:nvSpPr>
          <p:cNvPr id="3" name="Inhaltsplatzhalter 2">
            <a:extLst>
              <a:ext uri="{FF2B5EF4-FFF2-40B4-BE49-F238E27FC236}">
                <a16:creationId xmlns:a16="http://schemas.microsoft.com/office/drawing/2014/main" id="{C6FDCBA0-79BA-049D-6CEC-B166AC1E8780}"/>
              </a:ext>
            </a:extLst>
          </p:cNvPr>
          <p:cNvSpPr>
            <a:spLocks noGrp="1"/>
          </p:cNvSpPr>
          <p:nvPr>
            <p:ph sz="quarter" idx="4294967295"/>
          </p:nvPr>
        </p:nvSpPr>
        <p:spPr>
          <a:xfrm>
            <a:off x="572621" y="1450709"/>
            <a:ext cx="11046758" cy="2485296"/>
          </a:xfrm>
        </p:spPr>
        <p:txBody>
          <a:bodyPr wrap="square">
            <a:spAutoFit/>
          </a:bodyPr>
          <a:lstStyle/>
          <a:p>
            <a:pPr marL="0" indent="0">
              <a:buNone/>
            </a:pPr>
            <a:r>
              <a:rPr lang="en-US" b="1">
                <a:latin typeface="Segoe Sans Display Semibold" pitchFamily="2" charset="0"/>
                <a:cs typeface="Segoe Sans Display Semibold" pitchFamily="2" charset="0"/>
              </a:rPr>
              <a:t>Datetime modeling is non-trivial with KQL sources​​​:</a:t>
            </a:r>
          </a:p>
          <a:p>
            <a:pPr lvl="1">
              <a:spcBef>
                <a:spcPts val="600"/>
              </a:spcBef>
              <a:spcAft>
                <a:spcPts val="600"/>
              </a:spcAft>
            </a:pPr>
            <a:r>
              <a:rPr lang="en-US" sz="2000"/>
              <a:t>Always treat </a:t>
            </a:r>
            <a:r>
              <a:rPr lang="en-US" sz="2000" err="1"/>
              <a:t>DateTime</a:t>
            </a:r>
            <a:r>
              <a:rPr lang="en-US" sz="2000"/>
              <a:t> columns as UTC.</a:t>
            </a:r>
          </a:p>
          <a:p>
            <a:pPr lvl="1">
              <a:spcAft>
                <a:spcPts val="600"/>
              </a:spcAft>
            </a:pPr>
            <a:r>
              <a:rPr lang="en-US" sz="2000"/>
              <a:t>Create a Calendar Table to filter by dates.</a:t>
            </a:r>
          </a:p>
          <a:p>
            <a:pPr lvl="1">
              <a:spcAft>
                <a:spcPts val="600"/>
              </a:spcAft>
            </a:pPr>
            <a:r>
              <a:rPr lang="en-US" sz="2000"/>
              <a:t>Use </a:t>
            </a:r>
            <a:r>
              <a:rPr lang="en-US" sz="2000" err="1"/>
              <a:t>datetime_utc_to_local</a:t>
            </a:r>
            <a:r>
              <a:rPr lang="en-US" sz="2000"/>
              <a:t>() only carefully (performance penalty if used extensively​).</a:t>
            </a:r>
          </a:p>
          <a:p>
            <a:pPr lvl="1">
              <a:spcAft>
                <a:spcPts val="600"/>
              </a:spcAft>
            </a:pPr>
            <a:r>
              <a:rPr lang="en-US" sz="2000"/>
              <a:t>Use relative time slicers in Power BI for "Last N hours/minutes" analysis​.</a:t>
            </a:r>
          </a:p>
          <a:p>
            <a:pPr marL="0" indent="0">
              <a:spcBef>
                <a:spcPts val="1200"/>
              </a:spcBef>
              <a:buNone/>
            </a:pPr>
            <a:r>
              <a:rPr lang="en-US" b="1">
                <a:latin typeface="Segoe Sans Display Semibold" pitchFamily="2" charset="0"/>
                <a:cs typeface="Segoe Sans Display Semibold" pitchFamily="2" charset="0"/>
              </a:rPr>
              <a:t>Example of generating a </a:t>
            </a:r>
            <a:r>
              <a:rPr lang="en-US" b="1" err="1">
                <a:latin typeface="Segoe Sans Display Semibold" pitchFamily="2" charset="0"/>
                <a:cs typeface="Segoe Sans Display Semibold" pitchFamily="2" charset="0"/>
              </a:rPr>
              <a:t>DateTime</a:t>
            </a:r>
            <a:r>
              <a:rPr lang="en-US" b="1">
                <a:latin typeface="Segoe Sans Display Semibold" pitchFamily="2" charset="0"/>
                <a:cs typeface="Segoe Sans Display Semibold" pitchFamily="2" charset="0"/>
              </a:rPr>
              <a:t> table (M Query):</a:t>
            </a:r>
            <a:endParaRPr lang="de-DE" b="1">
              <a:latin typeface="Segoe Sans Display Semibold" pitchFamily="2" charset="0"/>
              <a:cs typeface="Segoe Sans Display Semibold" pitchFamily="2" charset="0"/>
            </a:endParaRPr>
          </a:p>
        </p:txBody>
      </p:sp>
      <p:sp>
        <p:nvSpPr>
          <p:cNvPr id="5" name="Textfeld 4">
            <a:extLst>
              <a:ext uri="{FF2B5EF4-FFF2-40B4-BE49-F238E27FC236}">
                <a16:creationId xmlns:a16="http://schemas.microsoft.com/office/drawing/2014/main" id="{D8E40196-A1C8-D8B6-458F-1C40E4CD87A5}"/>
              </a:ext>
            </a:extLst>
          </p:cNvPr>
          <p:cNvSpPr txBox="1"/>
          <p:nvPr/>
        </p:nvSpPr>
        <p:spPr>
          <a:xfrm>
            <a:off x="962855" y="4232561"/>
            <a:ext cx="10257232"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let</a:t>
            </a:r>
            <a:endPar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    </a:t>
            </a: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StartDate</a:t>
            </a: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 = </a:t>
            </a: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DateTime.From</a:t>
            </a: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a:t>
            </a: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Date.AddDays</a:t>
            </a: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a:t>
            </a: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DateTime.LocalNow</a:t>
            </a: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 -30)),</a:t>
            </a: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TimeSeries</a:t>
            </a: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 = </a:t>
            </a: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List.DateTimes</a:t>
            </a: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a:t>
            </a: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StartDate</a:t>
            </a: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 43200, #</a:t>
            </a: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duration</a:t>
            </a: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(0,0,1,0)),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    #"</a:t>
            </a: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Converted</a:t>
            </a: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 </a:t>
            </a: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to</a:t>
            </a: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 Table" = </a:t>
            </a: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Table.FromList</a:t>
            </a: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a:t>
            </a: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TimeSeries</a:t>
            </a: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 </a:t>
            </a: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Splitter.SplitByNothing</a:t>
            </a: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 {"</a:t>
            </a: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Timestamp</a:t>
            </a: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    #"</a:t>
            </a: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Converted</a:t>
            </a: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 </a:t>
            </a: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to</a:t>
            </a: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 Table"</a:t>
            </a:r>
          </a:p>
        </p:txBody>
      </p:sp>
      <p:sp>
        <p:nvSpPr>
          <p:cNvPr id="8" name="Slide Number Placeholder 7">
            <a:extLst>
              <a:ext uri="{FF2B5EF4-FFF2-40B4-BE49-F238E27FC236}">
                <a16:creationId xmlns:a16="http://schemas.microsoft.com/office/drawing/2014/main" id="{66CC3C57-F5AB-7E61-6370-52810D0F2718}"/>
              </a:ext>
            </a:extLst>
          </p:cNvPr>
          <p:cNvSpPr>
            <a:spLocks noGrp="1"/>
          </p:cNvSpPr>
          <p:nvPr>
            <p:ph type="sldNum" sz="quarter" idx="11"/>
          </p:nvPr>
        </p:nvSpPr>
        <p:spPr/>
        <p:txBody>
          <a:bodyPr/>
          <a:lstStyle/>
          <a:p>
            <a:fld id="{B1356FBF-028C-F74E-A7B4-9B8ED246DD1B}" type="slidenum">
              <a:rPr lang="en-US" smtClean="0"/>
              <a:pPr/>
              <a:t>68</a:t>
            </a:fld>
            <a:endParaRPr lang="en-US"/>
          </a:p>
        </p:txBody>
      </p:sp>
    </p:spTree>
    <p:extLst>
      <p:ext uri="{BB962C8B-B14F-4D97-AF65-F5344CB8AC3E}">
        <p14:creationId xmlns:p14="http://schemas.microsoft.com/office/powerpoint/2010/main" val="1776232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A83078-945F-A964-C005-26D7806B2933}"/>
              </a:ext>
            </a:extLst>
          </p:cNvPr>
          <p:cNvSpPr>
            <a:spLocks noGrp="1"/>
          </p:cNvSpPr>
          <p:nvPr>
            <p:ph type="title"/>
          </p:nvPr>
        </p:nvSpPr>
        <p:spPr/>
        <p:txBody>
          <a:bodyPr/>
          <a:lstStyle/>
          <a:p>
            <a:r>
              <a:rPr lang="en-US"/>
              <a:t>Query Pushdown and Native Query</a:t>
            </a:r>
            <a:endParaRPr lang="de-DE"/>
          </a:p>
        </p:txBody>
      </p:sp>
      <p:sp>
        <p:nvSpPr>
          <p:cNvPr id="3" name="Inhaltsplatzhalter 2">
            <a:extLst>
              <a:ext uri="{FF2B5EF4-FFF2-40B4-BE49-F238E27FC236}">
                <a16:creationId xmlns:a16="http://schemas.microsoft.com/office/drawing/2014/main" id="{7996B5EE-72AC-F5C0-56F2-1ED528389DF1}"/>
              </a:ext>
            </a:extLst>
          </p:cNvPr>
          <p:cNvSpPr>
            <a:spLocks noGrp="1"/>
          </p:cNvSpPr>
          <p:nvPr>
            <p:ph sz="quarter" idx="4294967295"/>
          </p:nvPr>
        </p:nvSpPr>
        <p:spPr>
          <a:xfrm>
            <a:off x="572620" y="1450709"/>
            <a:ext cx="11064239" cy="2190343"/>
          </a:xfrm>
        </p:spPr>
        <p:txBody>
          <a:bodyPr wrap="square">
            <a:spAutoFit/>
          </a:bodyPr>
          <a:lstStyle/>
          <a:p>
            <a:pPr marL="0" indent="0">
              <a:buNone/>
            </a:pPr>
            <a:r>
              <a:rPr lang="en-US" b="1">
                <a:latin typeface="Segoe Sans Display Semibold" pitchFamily="2" charset="0"/>
                <a:cs typeface="Segoe Sans Display Semibold" pitchFamily="2" charset="0"/>
              </a:rPr>
              <a:t>When using the Azure </a:t>
            </a:r>
            <a:r>
              <a:rPr lang="en-US" b="1" err="1">
                <a:latin typeface="Segoe Sans Display Semibold" pitchFamily="2" charset="0"/>
                <a:cs typeface="Segoe Sans Display Semibold" pitchFamily="2" charset="0"/>
              </a:rPr>
              <a:t>Eventhouse</a:t>
            </a:r>
            <a:r>
              <a:rPr lang="en-US" b="1">
                <a:latin typeface="Segoe Sans Display Semibold" pitchFamily="2" charset="0"/>
                <a:cs typeface="Segoe Sans Display Semibold" pitchFamily="2" charset="0"/>
              </a:rPr>
              <a:t> (Kusto) connector:</a:t>
            </a:r>
          </a:p>
          <a:p>
            <a:pPr lvl="1">
              <a:spcAft>
                <a:spcPts val="600"/>
              </a:spcAft>
            </a:pPr>
            <a:r>
              <a:rPr lang="en-US" sz="2000"/>
              <a:t>Native Query folding is supported: KQL runs server-side.</a:t>
            </a:r>
          </a:p>
          <a:p>
            <a:pPr lvl="1">
              <a:spcAft>
                <a:spcPts val="600"/>
              </a:spcAft>
            </a:pPr>
            <a:r>
              <a:rPr lang="en-US" sz="2000"/>
              <a:t>Avoid heavy Power Query (M) transformations post-load — push filtering and aggregation  into KQL as much as possible.</a:t>
            </a:r>
          </a:p>
          <a:p>
            <a:pPr marL="0" indent="0">
              <a:spcBef>
                <a:spcPts val="1200"/>
              </a:spcBef>
              <a:buNone/>
            </a:pPr>
            <a:r>
              <a:rPr lang="en-US" b="1">
                <a:latin typeface="Segoe Sans Display Semibold" pitchFamily="2" charset="0"/>
                <a:cs typeface="Segoe Sans Display Semibold" pitchFamily="2" charset="0"/>
              </a:rPr>
              <a:t>Best practice: Model complex transformations as Kusto Functions inside Fabric and reference them from Power BI.</a:t>
            </a:r>
            <a:endParaRPr lang="de-DE" b="1">
              <a:latin typeface="Segoe Sans Display Semibold" pitchFamily="2" charset="0"/>
              <a:cs typeface="Segoe Sans Display Semibold" pitchFamily="2" charset="0"/>
            </a:endParaRPr>
          </a:p>
        </p:txBody>
      </p:sp>
      <p:sp>
        <p:nvSpPr>
          <p:cNvPr id="6" name="Slide Number Placeholder 5">
            <a:extLst>
              <a:ext uri="{FF2B5EF4-FFF2-40B4-BE49-F238E27FC236}">
                <a16:creationId xmlns:a16="http://schemas.microsoft.com/office/drawing/2014/main" id="{5E44FB76-D80E-1E8D-F4FF-23C234888E07}"/>
              </a:ext>
            </a:extLst>
          </p:cNvPr>
          <p:cNvSpPr>
            <a:spLocks noGrp="1"/>
          </p:cNvSpPr>
          <p:nvPr>
            <p:ph type="sldNum" sz="quarter" idx="11"/>
          </p:nvPr>
        </p:nvSpPr>
        <p:spPr/>
        <p:txBody>
          <a:bodyPr/>
          <a:lstStyle/>
          <a:p>
            <a:fld id="{B1356FBF-028C-F74E-A7B4-9B8ED246DD1B}" type="slidenum">
              <a:rPr lang="en-US" smtClean="0"/>
              <a:pPr/>
              <a:t>69</a:t>
            </a:fld>
            <a:endParaRPr lang="en-US"/>
          </a:p>
        </p:txBody>
      </p:sp>
    </p:spTree>
    <p:extLst>
      <p:ext uri="{BB962C8B-B14F-4D97-AF65-F5344CB8AC3E}">
        <p14:creationId xmlns:p14="http://schemas.microsoft.com/office/powerpoint/2010/main" val="2539846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F664-18B5-4B8D-81BB-7768A27B1AB1}"/>
              </a:ext>
            </a:extLst>
          </p:cNvPr>
          <p:cNvSpPr>
            <a:spLocks noGrp="1"/>
          </p:cNvSpPr>
          <p:nvPr>
            <p:ph type="title"/>
          </p:nvPr>
        </p:nvSpPr>
        <p:spPr>
          <a:xfrm>
            <a:off x="563880" y="503396"/>
            <a:ext cx="11064240" cy="724535"/>
          </a:xfrm>
        </p:spPr>
        <p:txBody>
          <a:bodyPr/>
          <a:lstStyle/>
          <a:p>
            <a:r>
              <a:rPr lang="en-US"/>
              <a:t>Retention Policy</a:t>
            </a:r>
          </a:p>
        </p:txBody>
      </p:sp>
      <p:sp>
        <p:nvSpPr>
          <p:cNvPr id="3" name="Content Placeholder 2">
            <a:extLst>
              <a:ext uri="{FF2B5EF4-FFF2-40B4-BE49-F238E27FC236}">
                <a16:creationId xmlns:a16="http://schemas.microsoft.com/office/drawing/2014/main" id="{58C1F1DC-9F2E-45AC-9DE0-CD4D0821F3C1}"/>
              </a:ext>
            </a:extLst>
          </p:cNvPr>
          <p:cNvSpPr>
            <a:spLocks noGrp="1"/>
          </p:cNvSpPr>
          <p:nvPr>
            <p:ph type="body" sz="quarter" idx="27"/>
          </p:nvPr>
        </p:nvSpPr>
        <p:spPr>
          <a:xfrm>
            <a:off x="563563" y="1447800"/>
            <a:ext cx="11064875" cy="4732338"/>
          </a:xfrm>
        </p:spPr>
        <p:txBody>
          <a:bodyPr>
            <a:normAutofit fontScale="92500" lnSpcReduction="10000"/>
          </a:bodyPr>
          <a:lstStyle/>
          <a:p>
            <a:pPr marL="0" indent="0">
              <a:buNone/>
            </a:pPr>
            <a:r>
              <a:rPr lang="en-US">
                <a:solidFill>
                  <a:schemeClr val="accent1"/>
                </a:solidFill>
                <a:latin typeface="Segoe Sans Display Semibold"/>
                <a:cs typeface="Segoe Sans Display Semibold"/>
              </a:rPr>
              <a:t>Basics</a:t>
            </a:r>
          </a:p>
          <a:p>
            <a:r>
              <a:rPr lang="en-US"/>
              <a:t>Sometimes there is no need to keep old data.</a:t>
            </a:r>
          </a:p>
          <a:p>
            <a:r>
              <a:rPr lang="en-US"/>
              <a:t>Provides a way to automatically delete data after x-since ingestion.</a:t>
            </a:r>
          </a:p>
          <a:p>
            <a:r>
              <a:rPr lang="en-US"/>
              <a:t>The data is not deleted immediately but at some later point depending on the free resources in the cluster. </a:t>
            </a:r>
          </a:p>
          <a:p>
            <a:r>
              <a:rPr lang="en-US"/>
              <a:t>Rows beyond retention policy are not returned in queries.</a:t>
            </a:r>
          </a:p>
          <a:p>
            <a:pPr marL="0" indent="0">
              <a:buNone/>
            </a:pPr>
            <a:r>
              <a:rPr lang="en-US">
                <a:solidFill>
                  <a:schemeClr val="accent1"/>
                </a:solidFill>
                <a:latin typeface="Segoe Sans Display Semibold"/>
                <a:cs typeface="Segoe Sans Display Semibold"/>
              </a:rPr>
              <a:t>Usage scenarios</a:t>
            </a:r>
          </a:p>
          <a:p>
            <a:r>
              <a:rPr lang="en-US"/>
              <a:t>Often combined with caching policies</a:t>
            </a:r>
          </a:p>
          <a:p>
            <a:r>
              <a:rPr lang="en-US"/>
              <a:t>RAM/SSDs -&gt; Cold Storage -&gt; Delete</a:t>
            </a:r>
            <a:br>
              <a:rPr lang="en-US"/>
            </a:br>
            <a:endParaRPr lang="en-US"/>
          </a:p>
          <a:p>
            <a:r>
              <a:rPr lang="en-US"/>
              <a:t>Recoverability=enabled allows to un-delete data for 14 days.</a:t>
            </a:r>
          </a:p>
        </p:txBody>
      </p:sp>
      <p:grpSp>
        <p:nvGrpSpPr>
          <p:cNvPr id="14" name="Group 13">
            <a:extLst>
              <a:ext uri="{FF2B5EF4-FFF2-40B4-BE49-F238E27FC236}">
                <a16:creationId xmlns:a16="http://schemas.microsoft.com/office/drawing/2014/main" id="{017B6BF8-B8EB-FDF2-9513-C5EC343E976E}"/>
              </a:ext>
            </a:extLst>
          </p:cNvPr>
          <p:cNvGrpSpPr/>
          <p:nvPr/>
        </p:nvGrpSpPr>
        <p:grpSpPr>
          <a:xfrm>
            <a:off x="914400" y="4863070"/>
            <a:ext cx="4133850" cy="466252"/>
            <a:chOff x="1025096" y="4891666"/>
            <a:chExt cx="3898178" cy="609401"/>
          </a:xfrm>
        </p:grpSpPr>
        <p:grpSp>
          <p:nvGrpSpPr>
            <p:cNvPr id="13" name="Group 12">
              <a:extLst>
                <a:ext uri="{FF2B5EF4-FFF2-40B4-BE49-F238E27FC236}">
                  <a16:creationId xmlns:a16="http://schemas.microsoft.com/office/drawing/2014/main" id="{0D9BB872-16DF-C91C-D4AA-06363715A375}"/>
                </a:ext>
              </a:extLst>
            </p:cNvPr>
            <p:cNvGrpSpPr/>
            <p:nvPr/>
          </p:nvGrpSpPr>
          <p:grpSpPr>
            <a:xfrm>
              <a:off x="3011442" y="4891668"/>
              <a:ext cx="1911832" cy="609395"/>
              <a:chOff x="3011442" y="4891668"/>
              <a:chExt cx="1911832" cy="609395"/>
            </a:xfrm>
          </p:grpSpPr>
          <p:sp>
            <p:nvSpPr>
              <p:cNvPr id="41" name="Left Brace 40">
                <a:extLst>
                  <a:ext uri="{FF2B5EF4-FFF2-40B4-BE49-F238E27FC236}">
                    <a16:creationId xmlns:a16="http://schemas.microsoft.com/office/drawing/2014/main" id="{D4BF11CA-C391-4B61-AAB9-21AB3C433231}"/>
                  </a:ext>
                  <a:ext uri="{C183D7F6-B498-43B3-948B-1728B52AA6E4}">
                    <adec:decorative xmlns:adec="http://schemas.microsoft.com/office/drawing/2017/decorative" val="1"/>
                  </a:ext>
                </a:extLst>
              </p:cNvPr>
              <p:cNvSpPr/>
              <p:nvPr/>
            </p:nvSpPr>
            <p:spPr>
              <a:xfrm rot="16200000">
                <a:off x="3861556" y="4041554"/>
                <a:ext cx="211604" cy="1911832"/>
              </a:xfrm>
              <a:prstGeom prst="leftBrace">
                <a:avLst>
                  <a:gd name="adj1" fmla="val 42378"/>
                  <a:gd name="adj2" fmla="val 50000"/>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2" name="Content Placeholder 2">
                <a:extLst>
                  <a:ext uri="{FF2B5EF4-FFF2-40B4-BE49-F238E27FC236}">
                    <a16:creationId xmlns:a16="http://schemas.microsoft.com/office/drawing/2014/main" id="{D6305412-38E3-486D-812C-922D01ACA0B6}"/>
                  </a:ext>
                </a:extLst>
              </p:cNvPr>
              <p:cNvSpPr txBox="1">
                <a:spLocks/>
              </p:cNvSpPr>
              <p:nvPr/>
            </p:nvSpPr>
            <p:spPr>
              <a:xfrm>
                <a:off x="3107596" y="4978110"/>
                <a:ext cx="1719524" cy="522953"/>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87325" algn="ctr"/>
                <a:r>
                  <a:rPr lang="en-US" sz="1400">
                    <a:solidFill>
                      <a:srgbClr val="FF0000"/>
                    </a:solidFill>
                    <a:latin typeface="+mn-lt"/>
                  </a:rPr>
                  <a:t>Retention policy</a:t>
                </a:r>
              </a:p>
            </p:txBody>
          </p:sp>
        </p:grpSp>
        <p:grpSp>
          <p:nvGrpSpPr>
            <p:cNvPr id="12" name="Group 11">
              <a:extLst>
                <a:ext uri="{FF2B5EF4-FFF2-40B4-BE49-F238E27FC236}">
                  <a16:creationId xmlns:a16="http://schemas.microsoft.com/office/drawing/2014/main" id="{B70AEBF0-2186-DD4E-1DC8-BEBE8B758931}"/>
                </a:ext>
              </a:extLst>
            </p:cNvPr>
            <p:cNvGrpSpPr/>
            <p:nvPr/>
          </p:nvGrpSpPr>
          <p:grpSpPr>
            <a:xfrm>
              <a:off x="1025096" y="4891666"/>
              <a:ext cx="1911832" cy="609401"/>
              <a:chOff x="1025096" y="4891666"/>
              <a:chExt cx="1911832" cy="609401"/>
            </a:xfrm>
          </p:grpSpPr>
          <p:sp>
            <p:nvSpPr>
              <p:cNvPr id="39" name="Left Brace 38">
                <a:extLst>
                  <a:ext uri="{FF2B5EF4-FFF2-40B4-BE49-F238E27FC236}">
                    <a16:creationId xmlns:a16="http://schemas.microsoft.com/office/drawing/2014/main" id="{0BD9F15C-CA2E-47FA-A544-BD0B7D1E0835}"/>
                  </a:ext>
                  <a:ext uri="{C183D7F6-B498-43B3-948B-1728B52AA6E4}">
                    <adec:decorative xmlns:adec="http://schemas.microsoft.com/office/drawing/2017/decorative" val="1"/>
                  </a:ext>
                </a:extLst>
              </p:cNvPr>
              <p:cNvSpPr/>
              <p:nvPr/>
            </p:nvSpPr>
            <p:spPr>
              <a:xfrm rot="16200000">
                <a:off x="1875211" y="4041551"/>
                <a:ext cx="211602" cy="1911832"/>
              </a:xfrm>
              <a:prstGeom prst="leftBrace">
                <a:avLst>
                  <a:gd name="adj1" fmla="val 42378"/>
                  <a:gd name="adj2" fmla="val 50000"/>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44">
                  <a:solidFill>
                    <a:srgbClr val="091F2C"/>
                  </a:solidFill>
                  <a:latin typeface="Segoe Sans Text"/>
                  <a:cs typeface="Segoe UI" panose="020B0502040204020203" pitchFamily="34" charset="0"/>
                </a:endParaRPr>
              </a:p>
            </p:txBody>
          </p:sp>
          <p:sp>
            <p:nvSpPr>
              <p:cNvPr id="44" name="Content Placeholder 2">
                <a:extLst>
                  <a:ext uri="{FF2B5EF4-FFF2-40B4-BE49-F238E27FC236}">
                    <a16:creationId xmlns:a16="http://schemas.microsoft.com/office/drawing/2014/main" id="{B9F3F365-9C67-409C-B83B-913A35FE68B5}"/>
                  </a:ext>
                </a:extLst>
              </p:cNvPr>
              <p:cNvSpPr txBox="1">
                <a:spLocks/>
              </p:cNvSpPr>
              <p:nvPr/>
            </p:nvSpPr>
            <p:spPr>
              <a:xfrm>
                <a:off x="1121250" y="4978114"/>
                <a:ext cx="1719524" cy="522953"/>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87325" algn="ctr"/>
                <a:r>
                  <a:rPr lang="en-US" sz="1400">
                    <a:solidFill>
                      <a:srgbClr val="FF0000"/>
                    </a:solidFill>
                    <a:latin typeface="+mn-lt"/>
                  </a:rPr>
                  <a:t>Caching policy</a:t>
                </a:r>
              </a:p>
            </p:txBody>
          </p:sp>
        </p:grpSp>
      </p:grpSp>
      <p:grpSp>
        <p:nvGrpSpPr>
          <p:cNvPr id="9" name="Group 8">
            <a:extLst>
              <a:ext uri="{FF2B5EF4-FFF2-40B4-BE49-F238E27FC236}">
                <a16:creationId xmlns:a16="http://schemas.microsoft.com/office/drawing/2014/main" id="{3D71B965-48C5-EA43-0A93-FCA57B404B4A}"/>
              </a:ext>
            </a:extLst>
          </p:cNvPr>
          <p:cNvGrpSpPr/>
          <p:nvPr/>
        </p:nvGrpSpPr>
        <p:grpSpPr>
          <a:xfrm>
            <a:off x="563562" y="5570061"/>
            <a:ext cx="11498301" cy="738664"/>
            <a:chOff x="3573844" y="5683574"/>
            <a:chExt cx="11498301" cy="738664"/>
          </a:xfrm>
        </p:grpSpPr>
        <p:sp>
          <p:nvSpPr>
            <p:cNvPr id="46" name="TextBox 45">
              <a:extLst>
                <a:ext uri="{FF2B5EF4-FFF2-40B4-BE49-F238E27FC236}">
                  <a16:creationId xmlns:a16="http://schemas.microsoft.com/office/drawing/2014/main" id="{80F7D91D-5B2C-43B7-AEBD-BCB626D23FC7}"/>
                </a:ext>
              </a:extLst>
            </p:cNvPr>
            <p:cNvSpPr txBox="1"/>
            <p:nvPr/>
          </p:nvSpPr>
          <p:spPr>
            <a:xfrm>
              <a:off x="3573844" y="5683574"/>
              <a:ext cx="11498301" cy="369332"/>
            </a:xfrm>
            <a:prstGeom prst="rect">
              <a:avLst/>
            </a:prstGeom>
            <a:solidFill>
              <a:srgbClr val="FFFFFF">
                <a:lumMod val="85000"/>
              </a:srgbClr>
            </a:solid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b="1" i="0" u="none" strike="noStrike" kern="0" cap="none" spc="0" normalizeH="0" baseline="0">
                  <a:ln>
                    <a:noFill/>
                  </a:ln>
                  <a:solidFill>
                    <a:srgbClr val="000000"/>
                  </a:solidFill>
                  <a:effectLst/>
                  <a:uLnTx/>
                  <a:uFillTx/>
                  <a:latin typeface="Segoe UI"/>
                </a:defRPr>
              </a:lvl1pPr>
            </a:lstStyle>
            <a:p>
              <a:r>
                <a:rPr lang="en-US"/>
                <a:t>Kusto</a:t>
              </a:r>
            </a:p>
          </p:txBody>
        </p:sp>
        <p:sp>
          <p:nvSpPr>
            <p:cNvPr id="48" name="TextBox 47">
              <a:extLst>
                <a:ext uri="{FF2B5EF4-FFF2-40B4-BE49-F238E27FC236}">
                  <a16:creationId xmlns:a16="http://schemas.microsoft.com/office/drawing/2014/main" id="{5B208F1D-BAD0-483D-9810-5DFDBEE0F2F0}"/>
                </a:ext>
              </a:extLst>
            </p:cNvPr>
            <p:cNvSpPr txBox="1"/>
            <p:nvPr/>
          </p:nvSpPr>
          <p:spPr>
            <a:xfrm>
              <a:off x="4066422" y="6052906"/>
              <a:ext cx="11005723" cy="369332"/>
            </a:xfrm>
            <a:prstGeom prst="rect">
              <a:avLst/>
            </a:prstGeom>
            <a:solidFill>
              <a:srgbClr val="FFFFFF">
                <a:lumMod val="95000"/>
              </a:srgbClr>
            </a:solidFill>
          </p:spPr>
          <p:txBody>
            <a:bodyPr wrap="square">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rgbClr val="5B858B"/>
                  </a:solidFill>
                  <a:effectLst/>
                  <a:uLnTx/>
                  <a:uFillTx/>
                  <a:latin typeface="Consolas" panose="020B0609020204030204"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GB"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alter-merge table </a:t>
              </a:r>
              <a:r>
                <a:rPr kumimoji="0" lang="en-GB"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MyTable</a:t>
              </a:r>
              <a:r>
                <a:rPr kumimoji="0" lang="en-GB"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 policy retention </a:t>
              </a:r>
              <a:r>
                <a:rPr kumimoji="0" lang="en-GB" sz="1800" b="0" i="0" u="none" strike="noStrike" kern="120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softdelete</a:t>
              </a:r>
              <a:r>
                <a:rPr kumimoji="0" lang="en-GB"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 </a:t>
              </a:r>
              <a:r>
                <a:rPr kumimoji="0" lang="en-GB"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365d</a:t>
              </a:r>
              <a:r>
                <a:rPr kumimoji="0" lang="en-GB"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recoverability </a:t>
              </a:r>
              <a:r>
                <a:rPr kumimoji="0" lang="en-GB"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GB" sz="1800" b="0" i="0" u="none" strike="noStrike" kern="120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enabled</a:t>
              </a:r>
            </a:p>
          </p:txBody>
        </p:sp>
        <p:sp>
          <p:nvSpPr>
            <p:cNvPr id="50" name="TextBox 49">
              <a:extLst>
                <a:ext uri="{FF2B5EF4-FFF2-40B4-BE49-F238E27FC236}">
                  <a16:creationId xmlns:a16="http://schemas.microsoft.com/office/drawing/2014/main" id="{2A4BEE0B-AD89-49A6-954C-F1E23EBD3FCA}"/>
                </a:ext>
              </a:extLst>
            </p:cNvPr>
            <p:cNvSpPr txBox="1"/>
            <p:nvPr/>
          </p:nvSpPr>
          <p:spPr>
            <a:xfrm>
              <a:off x="3573844" y="6052906"/>
              <a:ext cx="492578" cy="369332"/>
            </a:xfrm>
            <a:prstGeom prst="rect">
              <a:avLst/>
            </a:prstGeom>
            <a:solidFill>
              <a:srgbClr val="FFFFFF">
                <a:lumMod val="95000"/>
              </a:srgbClr>
            </a:solidFill>
          </p:spPr>
          <p:txBody>
            <a:bodyPr wrap="square">
              <a:spAutoFit/>
            </a:bodyPr>
            <a:lstStyle>
              <a:defPPr>
                <a:defRPr lang="en-US"/>
              </a:defPPr>
              <a:lvl1pPr marR="0" lvl="0" indent="0" algn="r" fontAlgn="auto">
                <a:lnSpc>
                  <a:spcPct val="100000"/>
                </a:lnSpc>
                <a:spcBef>
                  <a:spcPts val="0"/>
                </a:spcBef>
                <a:spcAft>
                  <a:spcPts val="0"/>
                </a:spcAft>
                <a:buClrTx/>
                <a:buSzTx/>
                <a:buFontTx/>
                <a:buNone/>
                <a:tabLst/>
                <a:defRPr kumimoji="0" b="0" i="0" u="none" strike="noStrike" kern="0" cap="none" spc="0" normalizeH="0" baseline="0">
                  <a:ln>
                    <a:noFill/>
                  </a:ln>
                  <a:solidFill>
                    <a:srgbClr val="5B858B"/>
                  </a:solidFill>
                  <a:effectLst/>
                  <a:uLnTx/>
                  <a:uFillTx/>
                  <a:latin typeface="Consolas" panose="020B0609020204030204" pitchFamily="49" charset="0"/>
                </a:defRPr>
              </a:lvl1pPr>
            </a:lstStyle>
            <a:p>
              <a:r>
                <a:rPr lang="en-US"/>
                <a:t>1</a:t>
              </a:r>
            </a:p>
          </p:txBody>
        </p:sp>
      </p:grpSp>
      <p:sp>
        <p:nvSpPr>
          <p:cNvPr id="6" name="Slide Number Placeholder 5">
            <a:extLst>
              <a:ext uri="{FF2B5EF4-FFF2-40B4-BE49-F238E27FC236}">
                <a16:creationId xmlns:a16="http://schemas.microsoft.com/office/drawing/2014/main" id="{2F5BE8A0-5F40-B3D9-DD6B-0AD367BE098A}"/>
              </a:ext>
            </a:extLst>
          </p:cNvPr>
          <p:cNvSpPr>
            <a:spLocks noGrp="1"/>
          </p:cNvSpPr>
          <p:nvPr>
            <p:ph type="sldNum" sz="quarter" idx="29"/>
          </p:nvPr>
        </p:nvSpPr>
        <p:spPr/>
        <p:txBody>
          <a:bodyPr/>
          <a:lstStyle/>
          <a:p>
            <a:fld id="{B1356FBF-028C-F74E-A7B4-9B8ED246DD1B}" type="slidenum">
              <a:rPr lang="en-US" smtClean="0"/>
              <a:pPr/>
              <a:t>7</a:t>
            </a:fld>
            <a:endParaRPr lang="en-US"/>
          </a:p>
        </p:txBody>
      </p:sp>
    </p:spTree>
    <p:extLst>
      <p:ext uri="{BB962C8B-B14F-4D97-AF65-F5344CB8AC3E}">
        <p14:creationId xmlns:p14="http://schemas.microsoft.com/office/powerpoint/2010/main" val="374766133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CDD135-414F-160F-B8F8-00794C12002F}"/>
              </a:ext>
            </a:extLst>
          </p:cNvPr>
          <p:cNvSpPr>
            <a:spLocks noGrp="1"/>
          </p:cNvSpPr>
          <p:nvPr>
            <p:ph type="title"/>
          </p:nvPr>
        </p:nvSpPr>
        <p:spPr/>
        <p:txBody>
          <a:bodyPr/>
          <a:lstStyle/>
          <a:p>
            <a:r>
              <a:rPr lang="en-US"/>
              <a:t>Monitoring Power BI Query Performance</a:t>
            </a:r>
            <a:endParaRPr lang="de-DE"/>
          </a:p>
        </p:txBody>
      </p:sp>
      <p:sp>
        <p:nvSpPr>
          <p:cNvPr id="3" name="Inhaltsplatzhalter 2">
            <a:extLst>
              <a:ext uri="{FF2B5EF4-FFF2-40B4-BE49-F238E27FC236}">
                <a16:creationId xmlns:a16="http://schemas.microsoft.com/office/drawing/2014/main" id="{22E6A6B2-47C6-1071-2C5F-10F30EE71766}"/>
              </a:ext>
            </a:extLst>
          </p:cNvPr>
          <p:cNvSpPr>
            <a:spLocks noGrp="1"/>
          </p:cNvSpPr>
          <p:nvPr>
            <p:ph sz="quarter" idx="4294967295"/>
          </p:nvPr>
        </p:nvSpPr>
        <p:spPr>
          <a:xfrm>
            <a:off x="563880" y="1450709"/>
            <a:ext cx="11064240" cy="3000821"/>
          </a:xfrm>
        </p:spPr>
        <p:txBody>
          <a:bodyPr lIns="91440" tIns="45720" rIns="91440" bIns="45720" anchor="t">
            <a:spAutoFit/>
          </a:bodyPr>
          <a:lstStyle/>
          <a:p>
            <a:pPr marL="0" indent="0">
              <a:buNone/>
            </a:pPr>
            <a:r>
              <a:rPr lang="de-DE" b="1">
                <a:latin typeface="Segoe Sans Display Semibold" pitchFamily="2" charset="0"/>
                <a:cs typeface="Segoe Sans Display Semibold" pitchFamily="2" charset="0"/>
              </a:rPr>
              <a:t>In large Real-Time </a:t>
            </a:r>
            <a:r>
              <a:rPr lang="de-DE" b="1" err="1">
                <a:latin typeface="Segoe Sans Display Semibold" pitchFamily="2" charset="0"/>
                <a:cs typeface="Segoe Sans Display Semibold" pitchFamily="2" charset="0"/>
              </a:rPr>
              <a:t>Intelligence</a:t>
            </a:r>
            <a:r>
              <a:rPr lang="de-DE" b="1">
                <a:latin typeface="Segoe Sans Display Semibold" pitchFamily="2" charset="0"/>
                <a:cs typeface="Segoe Sans Display Semibold" pitchFamily="2" charset="0"/>
              </a:rPr>
              <a:t> </a:t>
            </a:r>
            <a:r>
              <a:rPr lang="de-DE" b="1" err="1">
                <a:latin typeface="Segoe Sans Display Semibold" pitchFamily="2" charset="0"/>
                <a:cs typeface="Segoe Sans Display Semibold" pitchFamily="2" charset="0"/>
              </a:rPr>
              <a:t>solutions</a:t>
            </a:r>
            <a:r>
              <a:rPr lang="de-DE" b="1">
                <a:latin typeface="Segoe Sans Display Semibold" pitchFamily="2" charset="0"/>
                <a:cs typeface="Segoe Sans Display Semibold" pitchFamily="2" charset="0"/>
              </a:rPr>
              <a:t>:</a:t>
            </a:r>
          </a:p>
          <a:p>
            <a:pPr lvl="1">
              <a:spcBef>
                <a:spcPts val="600"/>
              </a:spcBef>
              <a:spcAft>
                <a:spcPts val="600"/>
              </a:spcAft>
            </a:pPr>
            <a:r>
              <a:rPr lang="de-DE" sz="2000"/>
              <a:t>Use Performance Analyzer in Power BI Desktop.</a:t>
            </a:r>
          </a:p>
          <a:p>
            <a:pPr lvl="1">
              <a:spcBef>
                <a:spcPts val="0"/>
              </a:spcBef>
              <a:spcAft>
                <a:spcPts val="600"/>
              </a:spcAft>
            </a:pPr>
            <a:r>
              <a:rPr lang="de-DE" sz="2000"/>
              <a:t>Watch </a:t>
            </a:r>
            <a:r>
              <a:rPr lang="de-DE" sz="2000" err="1"/>
              <a:t>for</a:t>
            </a:r>
            <a:r>
              <a:rPr lang="de-DE" sz="2000"/>
              <a:t> slow </a:t>
            </a:r>
            <a:r>
              <a:rPr lang="de-DE" sz="2000" err="1"/>
              <a:t>DirectQuery</a:t>
            </a:r>
            <a:r>
              <a:rPr lang="de-DE" sz="2000"/>
              <a:t> </a:t>
            </a:r>
            <a:r>
              <a:rPr lang="de-DE" sz="2000" err="1"/>
              <a:t>requests</a:t>
            </a:r>
            <a:r>
              <a:rPr lang="de-DE" sz="2000"/>
              <a:t>.</a:t>
            </a:r>
          </a:p>
          <a:p>
            <a:pPr lvl="1">
              <a:spcBef>
                <a:spcPts val="0"/>
              </a:spcBef>
              <a:spcAft>
                <a:spcPts val="600"/>
              </a:spcAft>
            </a:pPr>
            <a:r>
              <a:rPr lang="de-DE" sz="2000"/>
              <a:t>Profile KQL </a:t>
            </a:r>
            <a:r>
              <a:rPr lang="de-DE" sz="2000" err="1"/>
              <a:t>query</a:t>
            </a:r>
            <a:r>
              <a:rPr lang="de-DE" sz="2000"/>
              <a:t> </a:t>
            </a:r>
            <a:r>
              <a:rPr lang="de-DE" sz="2000" err="1"/>
              <a:t>execution</a:t>
            </a:r>
            <a:r>
              <a:rPr lang="de-DE" sz="2000"/>
              <a:t> in Eventhouse </a:t>
            </a:r>
            <a:r>
              <a:rPr lang="de-DE" sz="2000" err="1"/>
              <a:t>side</a:t>
            </a:r>
            <a:r>
              <a:rPr lang="de-DE" sz="2000"/>
              <a:t> (.</a:t>
            </a:r>
            <a:r>
              <a:rPr lang="de-DE" sz="2000" err="1"/>
              <a:t>show</a:t>
            </a:r>
            <a:r>
              <a:rPr lang="de-DE" sz="2000"/>
              <a:t> </a:t>
            </a:r>
            <a:r>
              <a:rPr lang="de-DE" sz="2000" err="1"/>
              <a:t>queries</a:t>
            </a:r>
            <a:r>
              <a:rPr lang="de-DE" sz="2000"/>
              <a:t>).</a:t>
            </a:r>
            <a:endParaRPr lang="de-DE"/>
          </a:p>
          <a:p>
            <a:pPr marL="0" indent="0">
              <a:spcBef>
                <a:spcPts val="1200"/>
              </a:spcBef>
              <a:buNone/>
            </a:pPr>
            <a:r>
              <a:rPr lang="de-DE" b="1" err="1">
                <a:latin typeface="Segoe Sans Display Semibold" pitchFamily="2" charset="0"/>
                <a:cs typeface="Segoe Sans Display Semibold" pitchFamily="2" charset="0"/>
              </a:rPr>
              <a:t>Typical</a:t>
            </a:r>
            <a:r>
              <a:rPr lang="de-DE" b="1">
                <a:latin typeface="Segoe Sans Display Semibold" pitchFamily="2" charset="0"/>
                <a:cs typeface="Segoe Sans Display Semibold" pitchFamily="2" charset="0"/>
              </a:rPr>
              <a:t> </a:t>
            </a:r>
            <a:r>
              <a:rPr lang="de-DE" b="1" err="1">
                <a:latin typeface="Segoe Sans Display Semibold" pitchFamily="2" charset="0"/>
                <a:cs typeface="Segoe Sans Display Semibold" pitchFamily="2" charset="0"/>
              </a:rPr>
              <a:t>signs</a:t>
            </a:r>
            <a:r>
              <a:rPr lang="de-DE" b="1">
                <a:latin typeface="Segoe Sans Display Semibold" pitchFamily="2" charset="0"/>
                <a:cs typeface="Segoe Sans Display Semibold" pitchFamily="2" charset="0"/>
              </a:rPr>
              <a:t> </a:t>
            </a:r>
            <a:r>
              <a:rPr lang="de-DE" b="1" err="1">
                <a:latin typeface="Segoe Sans Display Semibold" pitchFamily="2" charset="0"/>
                <a:cs typeface="Segoe Sans Display Semibold" pitchFamily="2" charset="0"/>
              </a:rPr>
              <a:t>of</a:t>
            </a:r>
            <a:r>
              <a:rPr lang="de-DE" b="1">
                <a:latin typeface="Segoe Sans Display Semibold" pitchFamily="2" charset="0"/>
                <a:cs typeface="Segoe Sans Display Semibold" pitchFamily="2" charset="0"/>
              </a:rPr>
              <a:t> </a:t>
            </a:r>
            <a:r>
              <a:rPr lang="de-DE" b="1" err="1">
                <a:latin typeface="Segoe Sans Display Semibold" pitchFamily="2" charset="0"/>
                <a:cs typeface="Segoe Sans Display Semibold" pitchFamily="2" charset="0"/>
              </a:rPr>
              <a:t>bad</a:t>
            </a:r>
            <a:r>
              <a:rPr lang="de-DE" b="1">
                <a:latin typeface="Segoe Sans Display Semibold" pitchFamily="2" charset="0"/>
                <a:cs typeface="Segoe Sans Display Semibold" pitchFamily="2" charset="0"/>
              </a:rPr>
              <a:t> </a:t>
            </a:r>
            <a:r>
              <a:rPr lang="de-DE" b="1" err="1">
                <a:latin typeface="Segoe Sans Display Semibold" pitchFamily="2" charset="0"/>
                <a:cs typeface="Segoe Sans Display Semibold" pitchFamily="2" charset="0"/>
              </a:rPr>
              <a:t>modeling</a:t>
            </a:r>
            <a:r>
              <a:rPr lang="de-DE" b="1">
                <a:latin typeface="Segoe Sans Display Semibold" pitchFamily="2" charset="0"/>
                <a:cs typeface="Segoe Sans Display Semibold" pitchFamily="2" charset="0"/>
              </a:rPr>
              <a:t>:</a:t>
            </a:r>
          </a:p>
          <a:p>
            <a:pPr lvl="1">
              <a:spcBef>
                <a:spcPts val="600"/>
              </a:spcBef>
              <a:spcAft>
                <a:spcPts val="600"/>
              </a:spcAft>
            </a:pPr>
            <a:r>
              <a:rPr lang="de-DE" sz="2000"/>
              <a:t>High </a:t>
            </a:r>
            <a:r>
              <a:rPr lang="de-DE" sz="2000" err="1"/>
              <a:t>row</a:t>
            </a:r>
            <a:r>
              <a:rPr lang="de-DE" sz="2000"/>
              <a:t> </a:t>
            </a:r>
            <a:r>
              <a:rPr lang="de-DE" sz="2000" err="1"/>
              <a:t>retrieval</a:t>
            </a:r>
            <a:r>
              <a:rPr lang="de-DE" sz="2000"/>
              <a:t> </a:t>
            </a:r>
            <a:r>
              <a:rPr lang="de-DE" sz="2000" err="1"/>
              <a:t>counts</a:t>
            </a:r>
            <a:endParaRPr lang="de-DE" sz="2000"/>
          </a:p>
          <a:p>
            <a:pPr lvl="1">
              <a:spcBef>
                <a:spcPts val="0"/>
              </a:spcBef>
              <a:spcAft>
                <a:spcPts val="600"/>
              </a:spcAft>
            </a:pPr>
            <a:r>
              <a:rPr lang="de-DE" sz="2000"/>
              <a:t>Slow </a:t>
            </a:r>
            <a:r>
              <a:rPr lang="de-DE" sz="2000" err="1"/>
              <a:t>slicer</a:t>
            </a:r>
            <a:r>
              <a:rPr lang="de-DE" sz="2000"/>
              <a:t>/</a:t>
            </a:r>
            <a:r>
              <a:rPr lang="de-DE" sz="2000" err="1"/>
              <a:t>filter</a:t>
            </a:r>
            <a:r>
              <a:rPr lang="de-DE" sz="2000"/>
              <a:t> </a:t>
            </a:r>
            <a:r>
              <a:rPr lang="de-DE" sz="2000" err="1"/>
              <a:t>performance</a:t>
            </a:r>
            <a:endParaRPr lang="de-DE" sz="2000"/>
          </a:p>
          <a:p>
            <a:pPr lvl="1">
              <a:spcBef>
                <a:spcPts val="0"/>
              </a:spcBef>
              <a:spcAft>
                <a:spcPts val="600"/>
              </a:spcAft>
            </a:pPr>
            <a:r>
              <a:rPr lang="de-DE" sz="2000" err="1"/>
              <a:t>Repeated</a:t>
            </a:r>
            <a:r>
              <a:rPr lang="de-DE" sz="2000"/>
              <a:t> </a:t>
            </a:r>
            <a:r>
              <a:rPr lang="de-DE" sz="2000" err="1"/>
              <a:t>queries</a:t>
            </a:r>
            <a:r>
              <a:rPr lang="de-DE" sz="2000"/>
              <a:t> </a:t>
            </a:r>
            <a:r>
              <a:rPr lang="de-DE" sz="2000" err="1"/>
              <a:t>without</a:t>
            </a:r>
            <a:r>
              <a:rPr lang="de-DE" sz="2000"/>
              <a:t> </a:t>
            </a:r>
            <a:r>
              <a:rPr lang="de-DE" sz="2000" err="1"/>
              <a:t>result</a:t>
            </a:r>
            <a:r>
              <a:rPr lang="de-DE" sz="2000"/>
              <a:t> </a:t>
            </a:r>
            <a:r>
              <a:rPr lang="de-DE" sz="2000" err="1"/>
              <a:t>reuse</a:t>
            </a:r>
            <a:endParaRPr lang="de-DE" sz="2000"/>
          </a:p>
        </p:txBody>
      </p:sp>
      <p:sp>
        <p:nvSpPr>
          <p:cNvPr id="6" name="Slide Number Placeholder 5">
            <a:extLst>
              <a:ext uri="{FF2B5EF4-FFF2-40B4-BE49-F238E27FC236}">
                <a16:creationId xmlns:a16="http://schemas.microsoft.com/office/drawing/2014/main" id="{0ED27F54-CF8C-9926-1B1E-D0F43FD9FA71}"/>
              </a:ext>
            </a:extLst>
          </p:cNvPr>
          <p:cNvSpPr>
            <a:spLocks noGrp="1"/>
          </p:cNvSpPr>
          <p:nvPr>
            <p:ph type="sldNum" sz="quarter" idx="11"/>
          </p:nvPr>
        </p:nvSpPr>
        <p:spPr/>
        <p:txBody>
          <a:bodyPr/>
          <a:lstStyle/>
          <a:p>
            <a:fld id="{B1356FBF-028C-F74E-A7B4-9B8ED246DD1B}" type="slidenum">
              <a:rPr lang="en-US" smtClean="0"/>
              <a:pPr/>
              <a:t>70</a:t>
            </a:fld>
            <a:endParaRPr lang="en-US"/>
          </a:p>
        </p:txBody>
      </p:sp>
    </p:spTree>
    <p:extLst>
      <p:ext uri="{BB962C8B-B14F-4D97-AF65-F5344CB8AC3E}">
        <p14:creationId xmlns:p14="http://schemas.microsoft.com/office/powerpoint/2010/main" val="40893220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35CC5-9DB1-192A-2B25-D6504DECBC8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457C09D-881F-E3A0-4454-9BB7EB9C0A5E}"/>
              </a:ext>
            </a:extLst>
          </p:cNvPr>
          <p:cNvSpPr>
            <a:spLocks noGrp="1"/>
          </p:cNvSpPr>
          <p:nvPr>
            <p:ph type="title"/>
          </p:nvPr>
        </p:nvSpPr>
        <p:spPr/>
        <p:txBody>
          <a:bodyPr/>
          <a:lstStyle/>
          <a:p>
            <a:r>
              <a:rPr lang="de-DE"/>
              <a:t>Common Modeling </a:t>
            </a:r>
            <a:r>
              <a:rPr lang="de-DE" err="1"/>
              <a:t>Pitfalls</a:t>
            </a:r>
            <a:endParaRPr lang="de-DE"/>
          </a:p>
        </p:txBody>
      </p:sp>
      <p:sp>
        <p:nvSpPr>
          <p:cNvPr id="3" name="Inhaltsplatzhalter 2">
            <a:extLst>
              <a:ext uri="{FF2B5EF4-FFF2-40B4-BE49-F238E27FC236}">
                <a16:creationId xmlns:a16="http://schemas.microsoft.com/office/drawing/2014/main" id="{3FDF3ACF-439E-0B1E-EA05-51E873C74EF9}"/>
              </a:ext>
            </a:extLst>
          </p:cNvPr>
          <p:cNvSpPr>
            <a:spLocks noGrp="1"/>
          </p:cNvSpPr>
          <p:nvPr>
            <p:ph sz="quarter" idx="4294967295"/>
          </p:nvPr>
        </p:nvSpPr>
        <p:spPr>
          <a:xfrm>
            <a:off x="563880" y="1464669"/>
            <a:ext cx="11018838" cy="1990288"/>
          </a:xfrm>
        </p:spPr>
        <p:txBody>
          <a:bodyPr>
            <a:spAutoFit/>
          </a:bodyPr>
          <a:lstStyle/>
          <a:p>
            <a:r>
              <a:rPr lang="en-US"/>
              <a:t>No star schema: Flat wide tables slow down slicers.</a:t>
            </a:r>
          </a:p>
          <a:p>
            <a:r>
              <a:rPr lang="en-US" err="1"/>
              <a:t>DirectQuery</a:t>
            </a:r>
            <a:r>
              <a:rPr lang="en-US"/>
              <a:t> everything: Even for small dimension tables — causes unnecessary latency.</a:t>
            </a:r>
          </a:p>
          <a:p>
            <a:r>
              <a:rPr lang="en-US"/>
              <a:t>Local time conversions in visuals: Slows queries massively.</a:t>
            </a:r>
          </a:p>
          <a:p>
            <a:r>
              <a:rPr lang="en-US"/>
              <a:t>Missing relationships: Forces Power BI to do expensive cartesian joins.</a:t>
            </a:r>
          </a:p>
          <a:p>
            <a:r>
              <a:rPr lang="en-US"/>
              <a:t>Overuse of calculated columns: Instead, compute fields at the source using KQL.</a:t>
            </a:r>
            <a:endParaRPr lang="de-DE"/>
          </a:p>
        </p:txBody>
      </p:sp>
      <p:sp>
        <p:nvSpPr>
          <p:cNvPr id="6" name="Slide Number Placeholder 5">
            <a:extLst>
              <a:ext uri="{FF2B5EF4-FFF2-40B4-BE49-F238E27FC236}">
                <a16:creationId xmlns:a16="http://schemas.microsoft.com/office/drawing/2014/main" id="{021503A5-BA82-92BF-D517-6D0692DAC498}"/>
              </a:ext>
            </a:extLst>
          </p:cNvPr>
          <p:cNvSpPr>
            <a:spLocks noGrp="1"/>
          </p:cNvSpPr>
          <p:nvPr>
            <p:ph type="sldNum" sz="quarter" idx="11"/>
          </p:nvPr>
        </p:nvSpPr>
        <p:spPr/>
        <p:txBody>
          <a:bodyPr/>
          <a:lstStyle/>
          <a:p>
            <a:fld id="{B1356FBF-028C-F74E-A7B4-9B8ED246DD1B}" type="slidenum">
              <a:rPr lang="en-US" smtClean="0"/>
              <a:pPr/>
              <a:t>71</a:t>
            </a:fld>
            <a:endParaRPr lang="en-US"/>
          </a:p>
        </p:txBody>
      </p:sp>
    </p:spTree>
    <p:extLst>
      <p:ext uri="{BB962C8B-B14F-4D97-AF65-F5344CB8AC3E}">
        <p14:creationId xmlns:p14="http://schemas.microsoft.com/office/powerpoint/2010/main" val="41789815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15A5-00A4-3AC6-45CB-DCE4446FEDE8}"/>
              </a:ext>
            </a:extLst>
          </p:cNvPr>
          <p:cNvSpPr>
            <a:spLocks noGrp="1"/>
          </p:cNvSpPr>
          <p:nvPr>
            <p:ph type="title"/>
          </p:nvPr>
        </p:nvSpPr>
        <p:spPr/>
        <p:txBody>
          <a:bodyPr/>
          <a:lstStyle/>
          <a:p>
            <a:r>
              <a:rPr lang="en-US"/>
              <a:t>Considerations</a:t>
            </a:r>
          </a:p>
        </p:txBody>
      </p:sp>
      <p:sp>
        <p:nvSpPr>
          <p:cNvPr id="3" name="Content Placeholder 2">
            <a:extLst>
              <a:ext uri="{FF2B5EF4-FFF2-40B4-BE49-F238E27FC236}">
                <a16:creationId xmlns:a16="http://schemas.microsoft.com/office/drawing/2014/main" id="{3456414A-824E-1D07-B2CE-BAA36B8EAA1A}"/>
              </a:ext>
            </a:extLst>
          </p:cNvPr>
          <p:cNvSpPr>
            <a:spLocks noGrp="1"/>
          </p:cNvSpPr>
          <p:nvPr>
            <p:ph sz="quarter" idx="4294967295"/>
          </p:nvPr>
        </p:nvSpPr>
        <p:spPr>
          <a:xfrm>
            <a:off x="572620" y="1450709"/>
            <a:ext cx="11064239" cy="4833938"/>
          </a:xfrm>
        </p:spPr>
        <p:txBody>
          <a:bodyPr>
            <a:normAutofit fontScale="85000" lnSpcReduction="20000"/>
          </a:bodyPr>
          <a:lstStyle/>
          <a:p>
            <a:pPr marL="0" indent="0">
              <a:lnSpc>
                <a:spcPct val="100000"/>
              </a:lnSpc>
              <a:buNone/>
            </a:pPr>
            <a:r>
              <a:rPr lang="en-US" b="1">
                <a:latin typeface="Segoe Sans Display Semibold" pitchFamily="2" charset="0"/>
                <a:cs typeface="Segoe Sans Display Semibold" pitchFamily="2" charset="0"/>
              </a:rPr>
              <a:t>Schema Design:</a:t>
            </a:r>
          </a:p>
          <a:p>
            <a:pPr lvl="1">
              <a:spcAft>
                <a:spcPts val="600"/>
              </a:spcAft>
            </a:pPr>
            <a:r>
              <a:rPr lang="en-US"/>
              <a:t>Use narrow-wide schema pattern for flexible slicing</a:t>
            </a:r>
          </a:p>
          <a:p>
            <a:pPr lvl="1">
              <a:spcAft>
                <a:spcPts val="600"/>
              </a:spcAft>
            </a:pPr>
            <a:r>
              <a:rPr lang="en-US"/>
              <a:t>Normalize values to support slicers (regions, states, event types)</a:t>
            </a:r>
          </a:p>
          <a:p>
            <a:pPr marL="0" indent="0">
              <a:lnSpc>
                <a:spcPct val="100000"/>
              </a:lnSpc>
              <a:spcBef>
                <a:spcPts val="1200"/>
              </a:spcBef>
              <a:buNone/>
            </a:pPr>
            <a:r>
              <a:rPr lang="en-US" b="1">
                <a:latin typeface="Segoe Sans Display Semibold" pitchFamily="2" charset="0"/>
                <a:cs typeface="Segoe Sans Display Semibold" pitchFamily="2" charset="0"/>
              </a:rPr>
              <a:t>What a Narrow-wide Schema Is and When To Use It:</a:t>
            </a:r>
          </a:p>
          <a:p>
            <a:pPr lvl="1">
              <a:spcAft>
                <a:spcPts val="600"/>
              </a:spcAft>
            </a:pPr>
            <a:r>
              <a:rPr lang="en-US"/>
              <a:t>This is a deliberate design pattern in data modeling for real-time analytics</a:t>
            </a:r>
          </a:p>
          <a:p>
            <a:pPr lvl="1">
              <a:spcAft>
                <a:spcPts val="600"/>
              </a:spcAft>
            </a:pPr>
            <a:r>
              <a:rPr lang="en-US"/>
              <a:t>Narrow Schema: Each row captures a single measurement or attribute, and multiple rows may represent the same entity at a single timestamp. Common columns include </a:t>
            </a:r>
            <a:r>
              <a:rPr lang="en-US" i="1" err="1"/>
              <a:t>entity_id</a:t>
            </a:r>
            <a:r>
              <a:rPr lang="en-US" i="1"/>
              <a:t>, timestamp, </a:t>
            </a:r>
            <a:r>
              <a:rPr lang="en-US" i="1" err="1"/>
              <a:t>metric_name</a:t>
            </a:r>
            <a:r>
              <a:rPr lang="en-US" i="1"/>
              <a:t>, </a:t>
            </a:r>
            <a:r>
              <a:rPr lang="en-US"/>
              <a:t>and </a:t>
            </a:r>
            <a:r>
              <a:rPr lang="en-US" i="1"/>
              <a:t>value</a:t>
            </a:r>
          </a:p>
          <a:p>
            <a:pPr lvl="1">
              <a:spcAft>
                <a:spcPts val="600"/>
              </a:spcAft>
            </a:pPr>
            <a:r>
              <a:rPr lang="en-US"/>
              <a:t>Wide Schema: Each row represents one entity at one point in time, and each metric is stored as a separate column</a:t>
            </a:r>
          </a:p>
          <a:p>
            <a:pPr marL="0" indent="0">
              <a:lnSpc>
                <a:spcPct val="100000"/>
              </a:lnSpc>
              <a:spcBef>
                <a:spcPts val="1200"/>
              </a:spcBef>
              <a:buNone/>
            </a:pPr>
            <a:r>
              <a:rPr lang="en-US" b="1">
                <a:latin typeface="Segoe Sans Display Semibold" pitchFamily="2" charset="0"/>
                <a:cs typeface="Segoe Sans Display Semibold" pitchFamily="2" charset="0"/>
              </a:rPr>
              <a:t>Use a hybrid approach:</a:t>
            </a:r>
          </a:p>
          <a:p>
            <a:pPr lvl="1">
              <a:lnSpc>
                <a:spcPct val="100000"/>
              </a:lnSpc>
              <a:spcAft>
                <a:spcPts val="600"/>
              </a:spcAft>
            </a:pPr>
            <a:r>
              <a:rPr lang="en-US"/>
              <a:t>Store operational telemetry in narrow schema for dashboarding and alerting</a:t>
            </a:r>
          </a:p>
          <a:p>
            <a:pPr lvl="1">
              <a:lnSpc>
                <a:spcPct val="100000"/>
              </a:lnSpc>
              <a:spcAft>
                <a:spcPts val="600"/>
              </a:spcAft>
            </a:pPr>
            <a:r>
              <a:rPr lang="en-US"/>
              <a:t>Maintain a wide materialized view for performant multi-metric aggregation when needed, especially for pages that compare multiple metrics at once</a:t>
            </a:r>
          </a:p>
        </p:txBody>
      </p:sp>
      <p:sp>
        <p:nvSpPr>
          <p:cNvPr id="6" name="Slide Number Placeholder 5">
            <a:extLst>
              <a:ext uri="{FF2B5EF4-FFF2-40B4-BE49-F238E27FC236}">
                <a16:creationId xmlns:a16="http://schemas.microsoft.com/office/drawing/2014/main" id="{489C406E-AD38-9C49-3879-B3DFFDFB9F9A}"/>
              </a:ext>
            </a:extLst>
          </p:cNvPr>
          <p:cNvSpPr>
            <a:spLocks noGrp="1"/>
          </p:cNvSpPr>
          <p:nvPr>
            <p:ph type="sldNum" sz="quarter" idx="11"/>
          </p:nvPr>
        </p:nvSpPr>
        <p:spPr/>
        <p:txBody>
          <a:bodyPr/>
          <a:lstStyle/>
          <a:p>
            <a:fld id="{B1356FBF-028C-F74E-A7B4-9B8ED246DD1B}" type="slidenum">
              <a:rPr lang="en-US" smtClean="0"/>
              <a:pPr/>
              <a:t>72</a:t>
            </a:fld>
            <a:endParaRPr lang="en-US"/>
          </a:p>
        </p:txBody>
      </p:sp>
    </p:spTree>
    <p:extLst>
      <p:ext uri="{BB962C8B-B14F-4D97-AF65-F5344CB8AC3E}">
        <p14:creationId xmlns:p14="http://schemas.microsoft.com/office/powerpoint/2010/main" val="4462567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AD68E-FC1F-970D-297B-3ACC52BE6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42EB1-BEFE-D0E3-ECB7-78287E247F89}"/>
              </a:ext>
            </a:extLst>
          </p:cNvPr>
          <p:cNvSpPr>
            <a:spLocks noGrp="1"/>
          </p:cNvSpPr>
          <p:nvPr>
            <p:ph type="title"/>
          </p:nvPr>
        </p:nvSpPr>
        <p:spPr/>
        <p:txBody>
          <a:bodyPr/>
          <a:lstStyle/>
          <a:p>
            <a:r>
              <a:rPr lang="en-US"/>
              <a:t>Security</a:t>
            </a:r>
          </a:p>
        </p:txBody>
      </p:sp>
      <p:sp>
        <p:nvSpPr>
          <p:cNvPr id="3" name="Subtitle 2">
            <a:extLst>
              <a:ext uri="{FF2B5EF4-FFF2-40B4-BE49-F238E27FC236}">
                <a16:creationId xmlns:a16="http://schemas.microsoft.com/office/drawing/2014/main" id="{D7DC1C12-807F-820A-3370-369F60AAD76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4274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02C56-FDFB-D6DC-3D5B-B6F46E665F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5BD0462-5AB6-3679-0FC0-0580B6442DDF}"/>
              </a:ext>
            </a:extLst>
          </p:cNvPr>
          <p:cNvSpPr>
            <a:spLocks noGrp="1"/>
          </p:cNvSpPr>
          <p:nvPr>
            <p:ph type="title"/>
          </p:nvPr>
        </p:nvSpPr>
        <p:spPr/>
        <p:txBody>
          <a:bodyPr/>
          <a:lstStyle/>
          <a:p>
            <a:r>
              <a:rPr lang="en-US"/>
              <a:t>Security layers in Microsoft Fabric</a:t>
            </a:r>
          </a:p>
        </p:txBody>
      </p:sp>
      <p:sp>
        <p:nvSpPr>
          <p:cNvPr id="5" name="Rounded Rectangle 4">
            <a:extLst>
              <a:ext uri="{FF2B5EF4-FFF2-40B4-BE49-F238E27FC236}">
                <a16:creationId xmlns:a16="http://schemas.microsoft.com/office/drawing/2014/main" id="{43D33F05-2ADE-4881-8658-F3E150DC2281}"/>
              </a:ext>
              <a:ext uri="{C183D7F6-B498-43B3-948B-1728B52AA6E4}">
                <adec:decorative xmlns:adec="http://schemas.microsoft.com/office/drawing/2017/decorative" val="1"/>
              </a:ext>
            </a:extLst>
          </p:cNvPr>
          <p:cNvSpPr/>
          <p:nvPr/>
        </p:nvSpPr>
        <p:spPr bwMode="auto">
          <a:xfrm>
            <a:off x="588263" y="1436688"/>
            <a:ext cx="11017945" cy="4832350"/>
          </a:xfrm>
          <a:prstGeom prst="roundRect">
            <a:avLst>
              <a:gd name="adj" fmla="val 3329"/>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err="1">
              <a:solidFill>
                <a:srgbClr val="091F2C"/>
              </a:solidFill>
              <a:latin typeface="Segoe Sans Text" panose="020F0502020204030204"/>
              <a:cs typeface="Segoe UI" panose="020B0502040204020203" pitchFamily="34" charset="0"/>
            </a:endParaRPr>
          </a:p>
        </p:txBody>
      </p:sp>
      <p:sp>
        <p:nvSpPr>
          <p:cNvPr id="139" name="Rounded Rectangle 138">
            <a:extLst>
              <a:ext uri="{FF2B5EF4-FFF2-40B4-BE49-F238E27FC236}">
                <a16:creationId xmlns:a16="http://schemas.microsoft.com/office/drawing/2014/main" id="{350C3CEE-C86C-660A-84C1-89127F087839}"/>
              </a:ext>
            </a:extLst>
          </p:cNvPr>
          <p:cNvSpPr/>
          <p:nvPr/>
        </p:nvSpPr>
        <p:spPr bwMode="auto">
          <a:xfrm>
            <a:off x="904278" y="1765412"/>
            <a:ext cx="10385914" cy="2150425"/>
          </a:xfrm>
          <a:prstGeom prst="roundRect">
            <a:avLst>
              <a:gd name="adj" fmla="val 7282"/>
            </a:avLst>
          </a:prstGeom>
          <a:gradFill flip="none" rotWithShape="1">
            <a:gsLst>
              <a:gs pos="80000">
                <a:srgbClr val="0A6BBA">
                  <a:alpha val="10000"/>
                </a:srgbClr>
              </a:gs>
              <a:gs pos="0">
                <a:srgbClr val="318581">
                  <a:alpha val="10000"/>
                </a:srgbClr>
              </a:gs>
            </a:gsLst>
            <a:path path="circle">
              <a:fillToRect l="100000" t="100000"/>
            </a:path>
            <a:tileRect r="-100000" b="-100000"/>
          </a:gradFill>
          <a:ln w="12700">
            <a:solidFill>
              <a:schemeClr val="tx1"/>
            </a:solidFill>
          </a:ln>
          <a:effectLst/>
        </p:spPr>
        <p:txBody>
          <a:bodyPr wrap="none" lIns="146957" tIns="25718" rIns="146957" bIns="27432" rtlCol="0" anchor="t">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Network security</a:t>
            </a:r>
          </a:p>
        </p:txBody>
      </p:sp>
      <p:sp>
        <p:nvSpPr>
          <p:cNvPr id="143" name="Rounded Rectangle 142">
            <a:extLst>
              <a:ext uri="{FF2B5EF4-FFF2-40B4-BE49-F238E27FC236}">
                <a16:creationId xmlns:a16="http://schemas.microsoft.com/office/drawing/2014/main" id="{9CEC72FD-C558-79B0-0EB8-D4B2645C40B2}"/>
              </a:ext>
            </a:extLst>
          </p:cNvPr>
          <p:cNvSpPr/>
          <p:nvPr/>
        </p:nvSpPr>
        <p:spPr bwMode="auto">
          <a:xfrm>
            <a:off x="1139330" y="2159145"/>
            <a:ext cx="9915810" cy="1664450"/>
          </a:xfrm>
          <a:prstGeom prst="roundRect">
            <a:avLst>
              <a:gd name="adj" fmla="val 7282"/>
            </a:avLst>
          </a:prstGeom>
          <a:gradFill flip="none" rotWithShape="1">
            <a:gsLst>
              <a:gs pos="80000">
                <a:srgbClr val="0A6BBA">
                  <a:alpha val="10000"/>
                </a:srgbClr>
              </a:gs>
              <a:gs pos="0">
                <a:srgbClr val="318581">
                  <a:alpha val="10000"/>
                </a:srgbClr>
              </a:gs>
            </a:gsLst>
            <a:path path="circle">
              <a:fillToRect l="100000" t="100000"/>
            </a:path>
            <a:tileRect r="-100000" b="-100000"/>
          </a:gradFill>
          <a:ln w="12700">
            <a:solidFill>
              <a:schemeClr val="tx1"/>
            </a:solidFill>
          </a:ln>
          <a:effectLst/>
        </p:spPr>
        <p:txBody>
          <a:bodyPr wrap="none" lIns="146957" tIns="25718" rIns="146957" bIns="27432" rtlCol="0" anchor="t">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Workspace &amp; item security</a:t>
            </a:r>
          </a:p>
        </p:txBody>
      </p:sp>
      <p:sp>
        <p:nvSpPr>
          <p:cNvPr id="147" name="Rounded Rectangle 146">
            <a:extLst>
              <a:ext uri="{FF2B5EF4-FFF2-40B4-BE49-F238E27FC236}">
                <a16:creationId xmlns:a16="http://schemas.microsoft.com/office/drawing/2014/main" id="{B7525ABD-2484-0763-D54C-DD4F86389836}"/>
              </a:ext>
            </a:extLst>
          </p:cNvPr>
          <p:cNvSpPr/>
          <p:nvPr/>
        </p:nvSpPr>
        <p:spPr bwMode="auto">
          <a:xfrm>
            <a:off x="1374382" y="2560361"/>
            <a:ext cx="9445706" cy="1170990"/>
          </a:xfrm>
          <a:prstGeom prst="roundRect">
            <a:avLst>
              <a:gd name="adj" fmla="val 7282"/>
            </a:avLst>
          </a:prstGeom>
          <a:gradFill flip="none" rotWithShape="1">
            <a:gsLst>
              <a:gs pos="80000">
                <a:srgbClr val="0A6BBA">
                  <a:alpha val="10000"/>
                </a:srgbClr>
              </a:gs>
              <a:gs pos="0">
                <a:srgbClr val="318581">
                  <a:alpha val="10000"/>
                </a:srgbClr>
              </a:gs>
            </a:gsLst>
            <a:path path="circle">
              <a:fillToRect l="100000" t="100000"/>
            </a:path>
            <a:tileRect r="-100000" b="-100000"/>
          </a:gradFill>
          <a:ln w="12700">
            <a:solidFill>
              <a:schemeClr val="tx1"/>
            </a:solidFill>
          </a:ln>
          <a:effectLst/>
        </p:spPr>
        <p:txBody>
          <a:bodyPr wrap="none" lIns="146957" tIns="25718" rIns="146957" bIns="27432" rtlCol="0" anchor="t">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Data security</a:t>
            </a:r>
          </a:p>
        </p:txBody>
      </p:sp>
      <p:sp>
        <p:nvSpPr>
          <p:cNvPr id="148" name="Rounded Rectangle 147">
            <a:extLst>
              <a:ext uri="{FF2B5EF4-FFF2-40B4-BE49-F238E27FC236}">
                <a16:creationId xmlns:a16="http://schemas.microsoft.com/office/drawing/2014/main" id="{EAF9D991-8322-950F-A3AB-373020091A4E}"/>
              </a:ext>
            </a:extLst>
          </p:cNvPr>
          <p:cNvSpPr/>
          <p:nvPr/>
        </p:nvSpPr>
        <p:spPr bwMode="auto">
          <a:xfrm>
            <a:off x="1609434" y="2948421"/>
            <a:ext cx="8975602" cy="690685"/>
          </a:xfrm>
          <a:prstGeom prst="roundRect">
            <a:avLst>
              <a:gd name="adj" fmla="val 11507"/>
            </a:avLst>
          </a:prstGeom>
          <a:gradFill flip="none" rotWithShape="1">
            <a:gsLst>
              <a:gs pos="80000">
                <a:srgbClr val="0A6BBA"/>
              </a:gs>
              <a:gs pos="0">
                <a:srgbClr val="318581"/>
              </a:gs>
            </a:gsLst>
            <a:path path="circle">
              <a:fillToRect l="100000" t="100000"/>
            </a:path>
            <a:tileRect r="-100000" b="-100000"/>
          </a:gradFill>
          <a:ln w="12700">
            <a:noFill/>
          </a:ln>
          <a:effectLst/>
        </p:spPr>
        <p:txBody>
          <a:bodyPr wrap="none" lIns="146957" tIns="25718" rIns="146957" bIns="27432" rtlCol="0" anchor="ctr">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a:ln w="3175">
                  <a:noFill/>
                </a:ln>
                <a:solidFill>
                  <a:srgbClr val="FFFFFF"/>
                </a:solidFill>
                <a:effectLst/>
                <a:uLnTx/>
                <a:uFillTx/>
                <a:latin typeface="Segoe UI Semibold"/>
                <a:ea typeface="+mn-ea"/>
                <a:cs typeface="Segoe UI" pitchFamily="34" charset="0"/>
              </a:rPr>
              <a:t>Your data in Fabric</a:t>
            </a:r>
          </a:p>
        </p:txBody>
      </p:sp>
      <p:grpSp>
        <p:nvGrpSpPr>
          <p:cNvPr id="32" name="Group 31" descr="Lines connecting to the following sections:">
            <a:extLst>
              <a:ext uri="{FF2B5EF4-FFF2-40B4-BE49-F238E27FC236}">
                <a16:creationId xmlns:a16="http://schemas.microsoft.com/office/drawing/2014/main" id="{CC859D64-091B-3923-B8F5-02677611DAA1}"/>
              </a:ext>
            </a:extLst>
          </p:cNvPr>
          <p:cNvGrpSpPr/>
          <p:nvPr/>
        </p:nvGrpSpPr>
        <p:grpSpPr>
          <a:xfrm>
            <a:off x="1592843" y="3915837"/>
            <a:ext cx="9008784" cy="374681"/>
            <a:chOff x="1592843" y="3915837"/>
            <a:chExt cx="9008784" cy="374681"/>
          </a:xfrm>
        </p:grpSpPr>
        <p:cxnSp>
          <p:nvCxnSpPr>
            <p:cNvPr id="7" name="Straight Connector 6">
              <a:extLst>
                <a:ext uri="{FF2B5EF4-FFF2-40B4-BE49-F238E27FC236}">
                  <a16:creationId xmlns:a16="http://schemas.microsoft.com/office/drawing/2014/main" id="{76983A62-5760-FEF7-9D44-213914618B88}"/>
                </a:ext>
                <a:ext uri="{C183D7F6-B498-43B3-948B-1728B52AA6E4}">
                  <adec:decorative xmlns:adec="http://schemas.microsoft.com/office/drawing/2017/decorative" val="1"/>
                </a:ext>
              </a:extLst>
            </p:cNvPr>
            <p:cNvCxnSpPr>
              <a:cxnSpLocks/>
              <a:stCxn id="139" idx="2"/>
              <a:endCxn id="114" idx="0"/>
            </p:cNvCxnSpPr>
            <p:nvPr/>
          </p:nvCxnSpPr>
          <p:spPr>
            <a:xfrm>
              <a:off x="6097235" y="3915837"/>
              <a:ext cx="0" cy="374681"/>
            </a:xfrm>
            <a:prstGeom prst="line">
              <a:avLst/>
            </a:prstGeom>
            <a:noFill/>
            <a:ln w="12700" cap="rnd">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 name="Straight Connector 7">
              <a:extLst>
                <a:ext uri="{FF2B5EF4-FFF2-40B4-BE49-F238E27FC236}">
                  <a16:creationId xmlns:a16="http://schemas.microsoft.com/office/drawing/2014/main" id="{C0801591-615B-F34C-1C9F-A6FBD6D7E27A}"/>
                </a:ext>
                <a:ext uri="{C183D7F6-B498-43B3-948B-1728B52AA6E4}">
                  <adec:decorative xmlns:adec="http://schemas.microsoft.com/office/drawing/2017/decorative" val="1"/>
                </a:ext>
              </a:extLst>
            </p:cNvPr>
            <p:cNvCxnSpPr>
              <a:cxnSpLocks/>
            </p:cNvCxnSpPr>
            <p:nvPr/>
          </p:nvCxnSpPr>
          <p:spPr>
            <a:xfrm>
              <a:off x="7598699" y="4092043"/>
              <a:ext cx="0" cy="198475"/>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 name="Straight Connector 10">
              <a:extLst>
                <a:ext uri="{FF2B5EF4-FFF2-40B4-BE49-F238E27FC236}">
                  <a16:creationId xmlns:a16="http://schemas.microsoft.com/office/drawing/2014/main" id="{0272662C-76AC-AC09-2020-6430E8AD31C0}"/>
                </a:ext>
                <a:ext uri="{C183D7F6-B498-43B3-948B-1728B52AA6E4}">
                  <adec:decorative xmlns:adec="http://schemas.microsoft.com/office/drawing/2017/decorative" val="1"/>
                </a:ext>
              </a:extLst>
            </p:cNvPr>
            <p:cNvCxnSpPr>
              <a:cxnSpLocks/>
            </p:cNvCxnSpPr>
            <p:nvPr/>
          </p:nvCxnSpPr>
          <p:spPr>
            <a:xfrm>
              <a:off x="9100163" y="4092043"/>
              <a:ext cx="0" cy="198475"/>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 name="Straight Connector 11">
              <a:extLst>
                <a:ext uri="{FF2B5EF4-FFF2-40B4-BE49-F238E27FC236}">
                  <a16:creationId xmlns:a16="http://schemas.microsoft.com/office/drawing/2014/main" id="{29D1992E-8F0B-027A-75DD-FED8D2706D09}"/>
                </a:ext>
                <a:ext uri="{C183D7F6-B498-43B3-948B-1728B52AA6E4}">
                  <adec:decorative xmlns:adec="http://schemas.microsoft.com/office/drawing/2017/decorative" val="1"/>
                </a:ext>
              </a:extLst>
            </p:cNvPr>
            <p:cNvCxnSpPr>
              <a:cxnSpLocks/>
            </p:cNvCxnSpPr>
            <p:nvPr/>
          </p:nvCxnSpPr>
          <p:spPr>
            <a:xfrm>
              <a:off x="10601627" y="4092043"/>
              <a:ext cx="0" cy="198475"/>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 name="Straight Connector 12">
              <a:extLst>
                <a:ext uri="{FF2B5EF4-FFF2-40B4-BE49-F238E27FC236}">
                  <a16:creationId xmlns:a16="http://schemas.microsoft.com/office/drawing/2014/main" id="{7514D7C0-9FD2-839D-8FB3-0F6C031AF106}"/>
                </a:ext>
                <a:ext uri="{C183D7F6-B498-43B3-948B-1728B52AA6E4}">
                  <adec:decorative xmlns:adec="http://schemas.microsoft.com/office/drawing/2017/decorative" val="1"/>
                </a:ext>
              </a:extLst>
            </p:cNvPr>
            <p:cNvCxnSpPr>
              <a:cxnSpLocks/>
            </p:cNvCxnSpPr>
            <p:nvPr/>
          </p:nvCxnSpPr>
          <p:spPr>
            <a:xfrm>
              <a:off x="4595771" y="4092043"/>
              <a:ext cx="0" cy="198475"/>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6" name="Straight Connector 15">
              <a:extLst>
                <a:ext uri="{FF2B5EF4-FFF2-40B4-BE49-F238E27FC236}">
                  <a16:creationId xmlns:a16="http://schemas.microsoft.com/office/drawing/2014/main" id="{EA95E6D6-B9DF-1BD7-A5D6-A4FA01146497}"/>
                </a:ext>
                <a:ext uri="{C183D7F6-B498-43B3-948B-1728B52AA6E4}">
                  <adec:decorative xmlns:adec="http://schemas.microsoft.com/office/drawing/2017/decorative" val="1"/>
                </a:ext>
              </a:extLst>
            </p:cNvPr>
            <p:cNvCxnSpPr>
              <a:cxnSpLocks/>
            </p:cNvCxnSpPr>
            <p:nvPr/>
          </p:nvCxnSpPr>
          <p:spPr>
            <a:xfrm>
              <a:off x="3094307" y="4092043"/>
              <a:ext cx="0" cy="198475"/>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a:extLst>
                <a:ext uri="{FF2B5EF4-FFF2-40B4-BE49-F238E27FC236}">
                  <a16:creationId xmlns:a16="http://schemas.microsoft.com/office/drawing/2014/main" id="{FD2563E4-CC50-3228-E989-4F5C9614F19B}"/>
                </a:ext>
                <a:ext uri="{C183D7F6-B498-43B3-948B-1728B52AA6E4}">
                  <adec:decorative xmlns:adec="http://schemas.microsoft.com/office/drawing/2017/decorative" val="1"/>
                </a:ext>
              </a:extLst>
            </p:cNvPr>
            <p:cNvCxnSpPr>
              <a:cxnSpLocks/>
            </p:cNvCxnSpPr>
            <p:nvPr/>
          </p:nvCxnSpPr>
          <p:spPr>
            <a:xfrm>
              <a:off x="1592843" y="4092043"/>
              <a:ext cx="0" cy="198475"/>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2" name="Straight Connector 21">
              <a:extLst>
                <a:ext uri="{FF2B5EF4-FFF2-40B4-BE49-F238E27FC236}">
                  <a16:creationId xmlns:a16="http://schemas.microsoft.com/office/drawing/2014/main" id="{6A52D5C6-39A9-95E6-12AB-F63EB36D2ACF}"/>
                </a:ext>
                <a:ext uri="{C183D7F6-B498-43B3-948B-1728B52AA6E4}">
                  <adec:decorative xmlns:adec="http://schemas.microsoft.com/office/drawing/2017/decorative" val="1"/>
                </a:ext>
              </a:extLst>
            </p:cNvPr>
            <p:cNvCxnSpPr>
              <a:cxnSpLocks/>
            </p:cNvCxnSpPr>
            <p:nvPr/>
          </p:nvCxnSpPr>
          <p:spPr>
            <a:xfrm flipH="1">
              <a:off x="1592843" y="4092043"/>
              <a:ext cx="9008784" cy="0"/>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6" name="Rounded Rectangle 30">
            <a:extLst>
              <a:ext uri="{FF2B5EF4-FFF2-40B4-BE49-F238E27FC236}">
                <a16:creationId xmlns:a16="http://schemas.microsoft.com/office/drawing/2014/main" id="{E4D37E06-E2E9-87B7-8EED-68A1A60E2437}"/>
              </a:ext>
              <a:ext uri="{C183D7F6-B498-43B3-948B-1728B52AA6E4}">
                <adec:decorative xmlns:adec="http://schemas.microsoft.com/office/drawing/2017/decorative" val="1"/>
              </a:ext>
            </a:extLst>
          </p:cNvPr>
          <p:cNvSpPr/>
          <p:nvPr/>
        </p:nvSpPr>
        <p:spPr bwMode="auto">
          <a:xfrm>
            <a:off x="904278" y="4542483"/>
            <a:ext cx="1377130" cy="1429429"/>
          </a:xfrm>
          <a:prstGeom prst="roundRect">
            <a:avLst>
              <a:gd name="adj" fmla="val 1079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17" name="Oval 116">
            <a:extLst>
              <a:ext uri="{FF2B5EF4-FFF2-40B4-BE49-F238E27FC236}">
                <a16:creationId xmlns:a16="http://schemas.microsoft.com/office/drawing/2014/main" id="{CA882780-441F-C758-7503-E454C39DDD1D}"/>
              </a:ext>
              <a:ext uri="{C183D7F6-B498-43B3-948B-1728B52AA6E4}">
                <adec:decorative xmlns:adec="http://schemas.microsoft.com/office/drawing/2017/decorative" val="1"/>
              </a:ext>
            </a:extLst>
          </p:cNvPr>
          <p:cNvSpPr/>
          <p:nvPr/>
        </p:nvSpPr>
        <p:spPr bwMode="auto">
          <a:xfrm>
            <a:off x="1334503" y="4290518"/>
            <a:ext cx="516680" cy="516680"/>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37" name="Graphic 123">
            <a:extLst>
              <a:ext uri="{FF2B5EF4-FFF2-40B4-BE49-F238E27FC236}">
                <a16:creationId xmlns:a16="http://schemas.microsoft.com/office/drawing/2014/main" id="{48D9B07A-C851-2311-6AB3-C371B202CCB0}"/>
              </a:ext>
              <a:ext uri="{C183D7F6-B498-43B3-948B-1728B52AA6E4}">
                <adec:decorative xmlns:adec="http://schemas.microsoft.com/office/drawing/2017/decorative" val="1"/>
              </a:ext>
            </a:extLst>
          </p:cNvPr>
          <p:cNvSpPr>
            <a:spLocks noChangeAspect="1"/>
          </p:cNvSpPr>
          <p:nvPr/>
        </p:nvSpPr>
        <p:spPr>
          <a:xfrm>
            <a:off x="1456212" y="4397845"/>
            <a:ext cx="273263" cy="302026"/>
          </a:xfrm>
          <a:custGeom>
            <a:avLst/>
            <a:gdLst>
              <a:gd name="connsiteX0" fmla="*/ 159244 w 484101"/>
              <a:gd name="connsiteY0" fmla="*/ 0 h 535059"/>
              <a:gd name="connsiteX1" fmla="*/ 248420 w 484101"/>
              <a:gd name="connsiteY1" fmla="*/ 0 h 535059"/>
              <a:gd name="connsiteX2" fmla="*/ 305391 w 484101"/>
              <a:gd name="connsiteY2" fmla="*/ 50958 h 535059"/>
              <a:gd name="connsiteX3" fmla="*/ 350336 w 484101"/>
              <a:gd name="connsiteY3" fmla="*/ 50958 h 535059"/>
              <a:gd name="connsiteX4" fmla="*/ 407664 w 484101"/>
              <a:gd name="connsiteY4" fmla="*/ 108286 h 535059"/>
              <a:gd name="connsiteX5" fmla="*/ 407664 w 484101"/>
              <a:gd name="connsiteY5" fmla="*/ 242000 h 535059"/>
              <a:gd name="connsiteX6" fmla="*/ 191054 w 484101"/>
              <a:gd name="connsiteY6" fmla="*/ 331084 h 535059"/>
              <a:gd name="connsiteX7" fmla="*/ 224470 w 484101"/>
              <a:gd name="connsiteY7" fmla="*/ 509580 h 535059"/>
              <a:gd name="connsiteX8" fmla="*/ 57328 w 484101"/>
              <a:gd name="connsiteY8" fmla="*/ 509580 h 535059"/>
              <a:gd name="connsiteX9" fmla="*/ 0 w 484101"/>
              <a:gd name="connsiteY9" fmla="*/ 452252 h 535059"/>
              <a:gd name="connsiteX10" fmla="*/ 0 w 484101"/>
              <a:gd name="connsiteY10" fmla="*/ 108286 h 535059"/>
              <a:gd name="connsiteX11" fmla="*/ 57328 w 484101"/>
              <a:gd name="connsiteY11" fmla="*/ 50958 h 535059"/>
              <a:gd name="connsiteX12" fmla="*/ 102273 w 484101"/>
              <a:gd name="connsiteY12" fmla="*/ 50958 h 535059"/>
              <a:gd name="connsiteX13" fmla="*/ 159244 w 484101"/>
              <a:gd name="connsiteY13" fmla="*/ 0 h 535059"/>
              <a:gd name="connsiteX14" fmla="*/ 248420 w 484101"/>
              <a:gd name="connsiteY14" fmla="*/ 38219 h 535059"/>
              <a:gd name="connsiteX15" fmla="*/ 159244 w 484101"/>
              <a:gd name="connsiteY15" fmla="*/ 38219 h 535059"/>
              <a:gd name="connsiteX16" fmla="*/ 140135 w 484101"/>
              <a:gd name="connsiteY16" fmla="*/ 57328 h 535059"/>
              <a:gd name="connsiteX17" fmla="*/ 159244 w 484101"/>
              <a:gd name="connsiteY17" fmla="*/ 76437 h 535059"/>
              <a:gd name="connsiteX18" fmla="*/ 248420 w 484101"/>
              <a:gd name="connsiteY18" fmla="*/ 76437 h 535059"/>
              <a:gd name="connsiteX19" fmla="*/ 267530 w 484101"/>
              <a:gd name="connsiteY19" fmla="*/ 57328 h 535059"/>
              <a:gd name="connsiteX20" fmla="*/ 248420 w 484101"/>
              <a:gd name="connsiteY20" fmla="*/ 38219 h 535059"/>
              <a:gd name="connsiteX21" fmla="*/ 484101 w 484101"/>
              <a:gd name="connsiteY21" fmla="*/ 394925 h 535059"/>
              <a:gd name="connsiteX22" fmla="*/ 343967 w 484101"/>
              <a:gd name="connsiteY22" fmla="*/ 535059 h 535059"/>
              <a:gd name="connsiteX23" fmla="*/ 203832 w 484101"/>
              <a:gd name="connsiteY23" fmla="*/ 394925 h 535059"/>
              <a:gd name="connsiteX24" fmla="*/ 343967 w 484101"/>
              <a:gd name="connsiteY24" fmla="*/ 254790 h 535059"/>
              <a:gd name="connsiteX25" fmla="*/ 484101 w 484101"/>
              <a:gd name="connsiteY25" fmla="*/ 394925 h 535059"/>
              <a:gd name="connsiteX26" fmla="*/ 429423 w 484101"/>
              <a:gd name="connsiteY26" fmla="*/ 334947 h 535059"/>
              <a:gd name="connsiteX27" fmla="*/ 411407 w 484101"/>
              <a:gd name="connsiteY27" fmla="*/ 334924 h 535059"/>
              <a:gd name="connsiteX28" fmla="*/ 411384 w 484101"/>
              <a:gd name="connsiteY28" fmla="*/ 334947 h 535059"/>
              <a:gd name="connsiteX29" fmla="*/ 318488 w 484101"/>
              <a:gd name="connsiteY29" fmla="*/ 427869 h 535059"/>
              <a:gd name="connsiteX30" fmla="*/ 276549 w 484101"/>
              <a:gd name="connsiteY30" fmla="*/ 385905 h 535059"/>
              <a:gd name="connsiteX31" fmla="*/ 258510 w 484101"/>
              <a:gd name="connsiteY31" fmla="*/ 385905 h 535059"/>
              <a:gd name="connsiteX32" fmla="*/ 258510 w 484101"/>
              <a:gd name="connsiteY32" fmla="*/ 403944 h 535059"/>
              <a:gd name="connsiteX33" fmla="*/ 309468 w 484101"/>
              <a:gd name="connsiteY33" fmla="*/ 454902 h 535059"/>
              <a:gd name="connsiteX34" fmla="*/ 327484 w 484101"/>
              <a:gd name="connsiteY34" fmla="*/ 454925 h 535059"/>
              <a:gd name="connsiteX35" fmla="*/ 327507 w 484101"/>
              <a:gd name="connsiteY35" fmla="*/ 454902 h 535059"/>
              <a:gd name="connsiteX36" fmla="*/ 429423 w 484101"/>
              <a:gd name="connsiteY36" fmla="*/ 352986 h 535059"/>
              <a:gd name="connsiteX37" fmla="*/ 429446 w 484101"/>
              <a:gd name="connsiteY37" fmla="*/ 334970 h 535059"/>
              <a:gd name="connsiteX38" fmla="*/ 429423 w 484101"/>
              <a:gd name="connsiteY38" fmla="*/ 334947 h 53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4101" h="535059">
                <a:moveTo>
                  <a:pt x="159244" y="0"/>
                </a:moveTo>
                <a:lnTo>
                  <a:pt x="248420" y="0"/>
                </a:lnTo>
                <a:cubicBezTo>
                  <a:pt x="277617" y="1"/>
                  <a:pt x="302148" y="21943"/>
                  <a:pt x="305391" y="50958"/>
                </a:cubicBezTo>
                <a:lnTo>
                  <a:pt x="350336" y="50958"/>
                </a:lnTo>
                <a:cubicBezTo>
                  <a:pt x="381996" y="50958"/>
                  <a:pt x="407664" y="76625"/>
                  <a:pt x="407664" y="108286"/>
                </a:cubicBezTo>
                <a:lnTo>
                  <a:pt x="407664" y="242000"/>
                </a:lnTo>
                <a:cubicBezTo>
                  <a:pt x="323250" y="206785"/>
                  <a:pt x="226269" y="246670"/>
                  <a:pt x="191054" y="331084"/>
                </a:cubicBezTo>
                <a:cubicBezTo>
                  <a:pt x="165672" y="391931"/>
                  <a:pt x="178796" y="462036"/>
                  <a:pt x="224470" y="509580"/>
                </a:cubicBezTo>
                <a:lnTo>
                  <a:pt x="57328" y="509580"/>
                </a:lnTo>
                <a:cubicBezTo>
                  <a:pt x="25667" y="509580"/>
                  <a:pt x="0" y="483912"/>
                  <a:pt x="0" y="452252"/>
                </a:cubicBezTo>
                <a:lnTo>
                  <a:pt x="0" y="108286"/>
                </a:lnTo>
                <a:cubicBezTo>
                  <a:pt x="0" y="76625"/>
                  <a:pt x="25667" y="50958"/>
                  <a:pt x="57328" y="50958"/>
                </a:cubicBezTo>
                <a:lnTo>
                  <a:pt x="102273" y="50958"/>
                </a:lnTo>
                <a:cubicBezTo>
                  <a:pt x="105517" y="21943"/>
                  <a:pt x="130048" y="1"/>
                  <a:pt x="159244" y="0"/>
                </a:cubicBezTo>
                <a:close/>
                <a:moveTo>
                  <a:pt x="248420" y="38219"/>
                </a:moveTo>
                <a:lnTo>
                  <a:pt x="159244" y="38219"/>
                </a:lnTo>
                <a:cubicBezTo>
                  <a:pt x="148690" y="38219"/>
                  <a:pt x="140135" y="46774"/>
                  <a:pt x="140135" y="57328"/>
                </a:cubicBezTo>
                <a:cubicBezTo>
                  <a:pt x="140135" y="67881"/>
                  <a:pt x="148690" y="76437"/>
                  <a:pt x="159244" y="76437"/>
                </a:cubicBezTo>
                <a:lnTo>
                  <a:pt x="248420" y="76437"/>
                </a:lnTo>
                <a:cubicBezTo>
                  <a:pt x="258974" y="76437"/>
                  <a:pt x="267530" y="67881"/>
                  <a:pt x="267530" y="57328"/>
                </a:cubicBezTo>
                <a:cubicBezTo>
                  <a:pt x="267530" y="46774"/>
                  <a:pt x="258974" y="38219"/>
                  <a:pt x="248420" y="38219"/>
                </a:cubicBezTo>
                <a:close/>
                <a:moveTo>
                  <a:pt x="484101" y="394925"/>
                </a:moveTo>
                <a:cubicBezTo>
                  <a:pt x="484101" y="472320"/>
                  <a:pt x="421362" y="535059"/>
                  <a:pt x="343967" y="535059"/>
                </a:cubicBezTo>
                <a:cubicBezTo>
                  <a:pt x="266572" y="535059"/>
                  <a:pt x="203832" y="472320"/>
                  <a:pt x="203832" y="394925"/>
                </a:cubicBezTo>
                <a:cubicBezTo>
                  <a:pt x="203832" y="317530"/>
                  <a:pt x="266572" y="254790"/>
                  <a:pt x="343967" y="254790"/>
                </a:cubicBezTo>
                <a:cubicBezTo>
                  <a:pt x="421362" y="254790"/>
                  <a:pt x="484101" y="317530"/>
                  <a:pt x="484101" y="394925"/>
                </a:cubicBezTo>
                <a:close/>
                <a:moveTo>
                  <a:pt x="429423" y="334947"/>
                </a:moveTo>
                <a:cubicBezTo>
                  <a:pt x="424455" y="329966"/>
                  <a:pt x="416388" y="329956"/>
                  <a:pt x="411407" y="334924"/>
                </a:cubicBezTo>
                <a:cubicBezTo>
                  <a:pt x="411399" y="334932"/>
                  <a:pt x="411392" y="334939"/>
                  <a:pt x="411384" y="334947"/>
                </a:cubicBezTo>
                <a:lnTo>
                  <a:pt x="318488" y="427869"/>
                </a:lnTo>
                <a:lnTo>
                  <a:pt x="276549" y="385905"/>
                </a:lnTo>
                <a:cubicBezTo>
                  <a:pt x="271568" y="380924"/>
                  <a:pt x="263491" y="380924"/>
                  <a:pt x="258510" y="385905"/>
                </a:cubicBezTo>
                <a:cubicBezTo>
                  <a:pt x="253529" y="390886"/>
                  <a:pt x="253529" y="398963"/>
                  <a:pt x="258510" y="403944"/>
                </a:cubicBezTo>
                <a:lnTo>
                  <a:pt x="309468" y="454902"/>
                </a:lnTo>
                <a:cubicBezTo>
                  <a:pt x="314436" y="459883"/>
                  <a:pt x="322503" y="459893"/>
                  <a:pt x="327484" y="454925"/>
                </a:cubicBezTo>
                <a:cubicBezTo>
                  <a:pt x="327492" y="454917"/>
                  <a:pt x="327499" y="454910"/>
                  <a:pt x="327507" y="454902"/>
                </a:cubicBezTo>
                <a:lnTo>
                  <a:pt x="429423" y="352986"/>
                </a:lnTo>
                <a:cubicBezTo>
                  <a:pt x="434404" y="348018"/>
                  <a:pt x="434414" y="339951"/>
                  <a:pt x="429446" y="334970"/>
                </a:cubicBezTo>
                <a:cubicBezTo>
                  <a:pt x="429438" y="334962"/>
                  <a:pt x="429431" y="334955"/>
                  <a:pt x="429423" y="334947"/>
                </a:cubicBezTo>
                <a:close/>
              </a:path>
            </a:pathLst>
          </a:custGeom>
          <a:solidFill>
            <a:schemeClr val="bg1"/>
          </a:solidFill>
          <a:ln w="254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5CBE3AD1-5DEB-37C7-8AAB-EB8D48920CA2}"/>
              </a:ext>
            </a:extLst>
          </p:cNvPr>
          <p:cNvSpPr txBox="1"/>
          <p:nvPr/>
        </p:nvSpPr>
        <p:spPr>
          <a:xfrm>
            <a:off x="1023781" y="4975935"/>
            <a:ext cx="1138124"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Regulations &amp; Certification</a:t>
            </a:r>
          </a:p>
        </p:txBody>
      </p:sp>
      <p:sp>
        <p:nvSpPr>
          <p:cNvPr id="80" name="Rounded Rectangle 30">
            <a:extLst>
              <a:ext uri="{FF2B5EF4-FFF2-40B4-BE49-F238E27FC236}">
                <a16:creationId xmlns:a16="http://schemas.microsoft.com/office/drawing/2014/main" id="{861F21BA-DA2A-2EE9-F134-EA959B3BFD22}"/>
              </a:ext>
              <a:ext uri="{C183D7F6-B498-43B3-948B-1728B52AA6E4}">
                <adec:decorative xmlns:adec="http://schemas.microsoft.com/office/drawing/2017/decorative" val="1"/>
              </a:ext>
            </a:extLst>
          </p:cNvPr>
          <p:cNvSpPr/>
          <p:nvPr/>
        </p:nvSpPr>
        <p:spPr bwMode="auto">
          <a:xfrm>
            <a:off x="2405742" y="4542483"/>
            <a:ext cx="1377130" cy="1429429"/>
          </a:xfrm>
          <a:prstGeom prst="roundRect">
            <a:avLst>
              <a:gd name="adj" fmla="val 1079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16" name="Oval 115">
            <a:extLst>
              <a:ext uri="{FF2B5EF4-FFF2-40B4-BE49-F238E27FC236}">
                <a16:creationId xmlns:a16="http://schemas.microsoft.com/office/drawing/2014/main" id="{82FC8697-C65C-117B-5C7F-79F0F3A8F573}"/>
              </a:ext>
              <a:ext uri="{C183D7F6-B498-43B3-948B-1728B52AA6E4}">
                <adec:decorative xmlns:adec="http://schemas.microsoft.com/office/drawing/2017/decorative" val="1"/>
              </a:ext>
            </a:extLst>
          </p:cNvPr>
          <p:cNvSpPr/>
          <p:nvPr/>
        </p:nvSpPr>
        <p:spPr bwMode="auto">
          <a:xfrm>
            <a:off x="2835967" y="4290518"/>
            <a:ext cx="516680" cy="516680"/>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36" name="Graphic 125">
            <a:extLst>
              <a:ext uri="{FF2B5EF4-FFF2-40B4-BE49-F238E27FC236}">
                <a16:creationId xmlns:a16="http://schemas.microsoft.com/office/drawing/2014/main" id="{2A4E5620-AD26-8B34-E710-2DAF75824019}"/>
              </a:ext>
              <a:ext uri="{C183D7F6-B498-43B3-948B-1728B52AA6E4}">
                <adec:decorative xmlns:adec="http://schemas.microsoft.com/office/drawing/2017/decorative" val="1"/>
              </a:ext>
            </a:extLst>
          </p:cNvPr>
          <p:cNvSpPr>
            <a:spLocks noChangeAspect="1"/>
          </p:cNvSpPr>
          <p:nvPr/>
        </p:nvSpPr>
        <p:spPr>
          <a:xfrm>
            <a:off x="2949766" y="4405036"/>
            <a:ext cx="289082" cy="287645"/>
          </a:xfrm>
          <a:custGeom>
            <a:avLst/>
            <a:gdLst>
              <a:gd name="connsiteX0" fmla="*/ 178353 w 512127"/>
              <a:gd name="connsiteY0" fmla="*/ 166887 h 509579"/>
              <a:gd name="connsiteX1" fmla="*/ 345240 w 512127"/>
              <a:gd name="connsiteY1" fmla="*/ 0 h 509579"/>
              <a:gd name="connsiteX2" fmla="*/ 512128 w 512127"/>
              <a:gd name="connsiteY2" fmla="*/ 164340 h 509579"/>
              <a:gd name="connsiteX3" fmla="*/ 345240 w 512127"/>
              <a:gd name="connsiteY3" fmla="*/ 331227 h 509579"/>
              <a:gd name="connsiteX4" fmla="*/ 305697 w 512127"/>
              <a:gd name="connsiteY4" fmla="*/ 326029 h 509579"/>
              <a:gd name="connsiteX5" fmla="*/ 273899 w 512127"/>
              <a:gd name="connsiteY5" fmla="*/ 356706 h 509579"/>
              <a:gd name="connsiteX6" fmla="*/ 229311 w 512127"/>
              <a:gd name="connsiteY6" fmla="*/ 356706 h 509579"/>
              <a:gd name="connsiteX7" fmla="*/ 229311 w 512127"/>
              <a:gd name="connsiteY7" fmla="*/ 401294 h 509579"/>
              <a:gd name="connsiteX8" fmla="*/ 197462 w 512127"/>
              <a:gd name="connsiteY8" fmla="*/ 433143 h 509579"/>
              <a:gd name="connsiteX9" fmla="*/ 152874 w 512127"/>
              <a:gd name="connsiteY9" fmla="*/ 433143 h 509579"/>
              <a:gd name="connsiteX10" fmla="*/ 152874 w 512127"/>
              <a:gd name="connsiteY10" fmla="*/ 464992 h 509579"/>
              <a:gd name="connsiteX11" fmla="*/ 108286 w 512127"/>
              <a:gd name="connsiteY11" fmla="*/ 509580 h 509579"/>
              <a:gd name="connsiteX12" fmla="*/ 44588 w 512127"/>
              <a:gd name="connsiteY12" fmla="*/ 509580 h 509579"/>
              <a:gd name="connsiteX13" fmla="*/ 0 w 512127"/>
              <a:gd name="connsiteY13" fmla="*/ 464992 h 509579"/>
              <a:gd name="connsiteX14" fmla="*/ 0 w 512127"/>
              <a:gd name="connsiteY14" fmla="*/ 409651 h 509579"/>
              <a:gd name="connsiteX15" fmla="*/ 20536 w 512127"/>
              <a:gd name="connsiteY15" fmla="*/ 360120 h 509579"/>
              <a:gd name="connsiteX16" fmla="*/ 179372 w 512127"/>
              <a:gd name="connsiteY16" fmla="*/ 201233 h 509579"/>
              <a:gd name="connsiteX17" fmla="*/ 181156 w 512127"/>
              <a:gd name="connsiteY17" fmla="*/ 195016 h 509579"/>
              <a:gd name="connsiteX18" fmla="*/ 178353 w 512127"/>
              <a:gd name="connsiteY18" fmla="*/ 166887 h 509579"/>
              <a:gd name="connsiteX19" fmla="*/ 415308 w 512127"/>
              <a:gd name="connsiteY19" fmla="*/ 126121 h 509579"/>
              <a:gd name="connsiteX20" fmla="*/ 383459 w 512127"/>
              <a:gd name="connsiteY20" fmla="*/ 94272 h 509579"/>
              <a:gd name="connsiteX21" fmla="*/ 351610 w 512127"/>
              <a:gd name="connsiteY21" fmla="*/ 126121 h 509579"/>
              <a:gd name="connsiteX22" fmla="*/ 383459 w 512127"/>
              <a:gd name="connsiteY22" fmla="*/ 157970 h 509579"/>
              <a:gd name="connsiteX23" fmla="*/ 415308 w 512127"/>
              <a:gd name="connsiteY23" fmla="*/ 126121 h 50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2127" h="509579">
                <a:moveTo>
                  <a:pt x="178353" y="166887"/>
                </a:moveTo>
                <a:cubicBezTo>
                  <a:pt x="178409" y="74741"/>
                  <a:pt x="253093" y="56"/>
                  <a:pt x="345240" y="0"/>
                </a:cubicBezTo>
                <a:cubicBezTo>
                  <a:pt x="436863" y="0"/>
                  <a:pt x="512128" y="71825"/>
                  <a:pt x="512128" y="164340"/>
                </a:cubicBezTo>
                <a:cubicBezTo>
                  <a:pt x="512072" y="256487"/>
                  <a:pt x="437388" y="331171"/>
                  <a:pt x="345240" y="331227"/>
                </a:cubicBezTo>
                <a:cubicBezTo>
                  <a:pt x="331711" y="331227"/>
                  <a:pt x="318360" y="329291"/>
                  <a:pt x="305697" y="326029"/>
                </a:cubicBezTo>
                <a:cubicBezTo>
                  <a:pt x="305068" y="343141"/>
                  <a:pt x="291021" y="356691"/>
                  <a:pt x="273899" y="356706"/>
                </a:cubicBezTo>
                <a:lnTo>
                  <a:pt x="229311" y="356706"/>
                </a:lnTo>
                <a:lnTo>
                  <a:pt x="229311" y="401294"/>
                </a:lnTo>
                <a:cubicBezTo>
                  <a:pt x="229311" y="418875"/>
                  <a:pt x="215043" y="433143"/>
                  <a:pt x="197462" y="433143"/>
                </a:cubicBezTo>
                <a:lnTo>
                  <a:pt x="152874" y="433143"/>
                </a:lnTo>
                <a:lnTo>
                  <a:pt x="152874" y="464992"/>
                </a:lnTo>
                <a:cubicBezTo>
                  <a:pt x="152874" y="489617"/>
                  <a:pt x="132911" y="509580"/>
                  <a:pt x="108286" y="509580"/>
                </a:cubicBezTo>
                <a:lnTo>
                  <a:pt x="44588" y="509580"/>
                </a:lnTo>
                <a:cubicBezTo>
                  <a:pt x="19963" y="509580"/>
                  <a:pt x="0" y="489617"/>
                  <a:pt x="0" y="464992"/>
                </a:cubicBezTo>
                <a:lnTo>
                  <a:pt x="0" y="409651"/>
                </a:lnTo>
                <a:cubicBezTo>
                  <a:pt x="0" y="391052"/>
                  <a:pt x="7389" y="373242"/>
                  <a:pt x="20536" y="360120"/>
                </a:cubicBezTo>
                <a:lnTo>
                  <a:pt x="179372" y="201233"/>
                </a:lnTo>
                <a:cubicBezTo>
                  <a:pt x="180945" y="199576"/>
                  <a:pt x="181611" y="197255"/>
                  <a:pt x="181156" y="195016"/>
                </a:cubicBezTo>
                <a:cubicBezTo>
                  <a:pt x="179407" y="185739"/>
                  <a:pt x="178469" y="176327"/>
                  <a:pt x="178353" y="166887"/>
                </a:cubicBezTo>
                <a:close/>
                <a:moveTo>
                  <a:pt x="415308" y="126121"/>
                </a:moveTo>
                <a:cubicBezTo>
                  <a:pt x="415308" y="108531"/>
                  <a:pt x="401050" y="94272"/>
                  <a:pt x="383459" y="94272"/>
                </a:cubicBezTo>
                <a:cubicBezTo>
                  <a:pt x="365868" y="94272"/>
                  <a:pt x="351610" y="108531"/>
                  <a:pt x="351610" y="126121"/>
                </a:cubicBezTo>
                <a:cubicBezTo>
                  <a:pt x="351610" y="143711"/>
                  <a:pt x="365868" y="157970"/>
                  <a:pt x="383459" y="157970"/>
                </a:cubicBezTo>
                <a:cubicBezTo>
                  <a:pt x="401050" y="157970"/>
                  <a:pt x="415308" y="143711"/>
                  <a:pt x="415308" y="126121"/>
                </a:cubicBezTo>
                <a:close/>
              </a:path>
            </a:pathLst>
          </a:custGeom>
          <a:solidFill>
            <a:schemeClr val="bg1"/>
          </a:solidFill>
          <a:ln w="254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006020CE-DBB2-7EA7-C54A-9DF7C6FB8934}"/>
              </a:ext>
            </a:extLst>
          </p:cNvPr>
          <p:cNvSpPr txBox="1"/>
          <p:nvPr/>
        </p:nvSpPr>
        <p:spPr>
          <a:xfrm>
            <a:off x="2525245" y="4975935"/>
            <a:ext cx="1138124"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Data</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Encryption</a:t>
            </a:r>
          </a:p>
        </p:txBody>
      </p:sp>
      <p:sp>
        <p:nvSpPr>
          <p:cNvPr id="83" name="Rounded Rectangle 30">
            <a:extLst>
              <a:ext uri="{FF2B5EF4-FFF2-40B4-BE49-F238E27FC236}">
                <a16:creationId xmlns:a16="http://schemas.microsoft.com/office/drawing/2014/main" id="{9B6C256B-9FF1-DD71-56EC-D4773B1D1FB2}"/>
              </a:ext>
              <a:ext uri="{C183D7F6-B498-43B3-948B-1728B52AA6E4}">
                <adec:decorative xmlns:adec="http://schemas.microsoft.com/office/drawing/2017/decorative" val="1"/>
              </a:ext>
            </a:extLst>
          </p:cNvPr>
          <p:cNvSpPr/>
          <p:nvPr/>
        </p:nvSpPr>
        <p:spPr bwMode="auto">
          <a:xfrm>
            <a:off x="3907206" y="4542483"/>
            <a:ext cx="1377130" cy="1429429"/>
          </a:xfrm>
          <a:prstGeom prst="roundRect">
            <a:avLst>
              <a:gd name="adj" fmla="val 1079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15" name="Oval 114">
            <a:extLst>
              <a:ext uri="{FF2B5EF4-FFF2-40B4-BE49-F238E27FC236}">
                <a16:creationId xmlns:a16="http://schemas.microsoft.com/office/drawing/2014/main" id="{D4D27D19-6695-0739-4600-89187E1925F0}"/>
              </a:ext>
              <a:ext uri="{C183D7F6-B498-43B3-948B-1728B52AA6E4}">
                <adec:decorative xmlns:adec="http://schemas.microsoft.com/office/drawing/2017/decorative" val="1"/>
              </a:ext>
            </a:extLst>
          </p:cNvPr>
          <p:cNvSpPr/>
          <p:nvPr/>
        </p:nvSpPr>
        <p:spPr bwMode="auto">
          <a:xfrm>
            <a:off x="4337431" y="4290518"/>
            <a:ext cx="516680" cy="516680"/>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35" name="Graphic 127">
            <a:extLst>
              <a:ext uri="{FF2B5EF4-FFF2-40B4-BE49-F238E27FC236}">
                <a16:creationId xmlns:a16="http://schemas.microsoft.com/office/drawing/2014/main" id="{12A353AB-92EA-5A2A-0A5B-EDBD8490CC0F}"/>
              </a:ext>
              <a:ext uri="{C183D7F6-B498-43B3-948B-1728B52AA6E4}">
                <adec:decorative xmlns:adec="http://schemas.microsoft.com/office/drawing/2017/decorative" val="1"/>
              </a:ext>
            </a:extLst>
          </p:cNvPr>
          <p:cNvSpPr>
            <a:spLocks noChangeAspect="1"/>
          </p:cNvSpPr>
          <p:nvPr/>
        </p:nvSpPr>
        <p:spPr>
          <a:xfrm>
            <a:off x="4459140" y="4405036"/>
            <a:ext cx="273263" cy="287645"/>
          </a:xfrm>
          <a:custGeom>
            <a:avLst/>
            <a:gdLst>
              <a:gd name="connsiteX0" fmla="*/ 356706 w 484101"/>
              <a:gd name="connsiteY0" fmla="*/ 50958 h 509580"/>
              <a:gd name="connsiteX1" fmla="*/ 331227 w 484101"/>
              <a:gd name="connsiteY1" fmla="*/ 25479 h 509580"/>
              <a:gd name="connsiteX2" fmla="*/ 356706 w 484101"/>
              <a:gd name="connsiteY2" fmla="*/ 0 h 509580"/>
              <a:gd name="connsiteX3" fmla="*/ 458622 w 484101"/>
              <a:gd name="connsiteY3" fmla="*/ 0 h 509580"/>
              <a:gd name="connsiteX4" fmla="*/ 484101 w 484101"/>
              <a:gd name="connsiteY4" fmla="*/ 25479 h 509580"/>
              <a:gd name="connsiteX5" fmla="*/ 484101 w 484101"/>
              <a:gd name="connsiteY5" fmla="*/ 127395 h 509580"/>
              <a:gd name="connsiteX6" fmla="*/ 458622 w 484101"/>
              <a:gd name="connsiteY6" fmla="*/ 152874 h 509580"/>
              <a:gd name="connsiteX7" fmla="*/ 433143 w 484101"/>
              <a:gd name="connsiteY7" fmla="*/ 127395 h 509580"/>
              <a:gd name="connsiteX8" fmla="*/ 433143 w 484101"/>
              <a:gd name="connsiteY8" fmla="*/ 86985 h 509580"/>
              <a:gd name="connsiteX9" fmla="*/ 285543 w 484101"/>
              <a:gd name="connsiteY9" fmla="*/ 234585 h 509580"/>
              <a:gd name="connsiteX10" fmla="*/ 249516 w 484101"/>
              <a:gd name="connsiteY10" fmla="*/ 234585 h 509580"/>
              <a:gd name="connsiteX11" fmla="*/ 178353 w 484101"/>
              <a:gd name="connsiteY11" fmla="*/ 163422 h 509580"/>
              <a:gd name="connsiteX12" fmla="*/ 43493 w 484101"/>
              <a:gd name="connsiteY12" fmla="*/ 298283 h 509580"/>
              <a:gd name="connsiteX13" fmla="*/ 7465 w 484101"/>
              <a:gd name="connsiteY13" fmla="*/ 297656 h 509580"/>
              <a:gd name="connsiteX14" fmla="*/ 7465 w 484101"/>
              <a:gd name="connsiteY14" fmla="*/ 262255 h 509580"/>
              <a:gd name="connsiteX15" fmla="*/ 160339 w 484101"/>
              <a:gd name="connsiteY15" fmla="*/ 109381 h 509580"/>
              <a:gd name="connsiteX16" fmla="*/ 196367 w 484101"/>
              <a:gd name="connsiteY16" fmla="*/ 109381 h 509580"/>
              <a:gd name="connsiteX17" fmla="*/ 267530 w 484101"/>
              <a:gd name="connsiteY17" fmla="*/ 180544 h 509580"/>
              <a:gd name="connsiteX18" fmla="*/ 397116 w 484101"/>
              <a:gd name="connsiteY18" fmla="*/ 50958 h 509580"/>
              <a:gd name="connsiteX19" fmla="*/ 356706 w 484101"/>
              <a:gd name="connsiteY19" fmla="*/ 50958 h 509580"/>
              <a:gd name="connsiteX20" fmla="*/ 50958 w 484101"/>
              <a:gd name="connsiteY20" fmla="*/ 407664 h 509580"/>
              <a:gd name="connsiteX21" fmla="*/ 50958 w 484101"/>
              <a:gd name="connsiteY21" fmla="*/ 484101 h 509580"/>
              <a:gd name="connsiteX22" fmla="*/ 25479 w 484101"/>
              <a:gd name="connsiteY22" fmla="*/ 509580 h 509580"/>
              <a:gd name="connsiteX23" fmla="*/ 0 w 484101"/>
              <a:gd name="connsiteY23" fmla="*/ 484101 h 509580"/>
              <a:gd name="connsiteX24" fmla="*/ 0 w 484101"/>
              <a:gd name="connsiteY24" fmla="*/ 407664 h 509580"/>
              <a:gd name="connsiteX25" fmla="*/ 25479 w 484101"/>
              <a:gd name="connsiteY25" fmla="*/ 382185 h 509580"/>
              <a:gd name="connsiteX26" fmla="*/ 50958 w 484101"/>
              <a:gd name="connsiteY26" fmla="*/ 407664 h 509580"/>
              <a:gd name="connsiteX27" fmla="*/ 178353 w 484101"/>
              <a:gd name="connsiteY27" fmla="*/ 305748 h 509580"/>
              <a:gd name="connsiteX28" fmla="*/ 152874 w 484101"/>
              <a:gd name="connsiteY28" fmla="*/ 280269 h 509580"/>
              <a:gd name="connsiteX29" fmla="*/ 127395 w 484101"/>
              <a:gd name="connsiteY29" fmla="*/ 305748 h 509580"/>
              <a:gd name="connsiteX30" fmla="*/ 127395 w 484101"/>
              <a:gd name="connsiteY30" fmla="*/ 484101 h 509580"/>
              <a:gd name="connsiteX31" fmla="*/ 152874 w 484101"/>
              <a:gd name="connsiteY31" fmla="*/ 509580 h 509580"/>
              <a:gd name="connsiteX32" fmla="*/ 178353 w 484101"/>
              <a:gd name="connsiteY32" fmla="*/ 484101 h 509580"/>
              <a:gd name="connsiteX33" fmla="*/ 178353 w 484101"/>
              <a:gd name="connsiteY33" fmla="*/ 305748 h 509580"/>
              <a:gd name="connsiteX34" fmla="*/ 280269 w 484101"/>
              <a:gd name="connsiteY34" fmla="*/ 331227 h 509580"/>
              <a:gd name="connsiteX35" fmla="*/ 305748 w 484101"/>
              <a:gd name="connsiteY35" fmla="*/ 356706 h 509580"/>
              <a:gd name="connsiteX36" fmla="*/ 305748 w 484101"/>
              <a:gd name="connsiteY36" fmla="*/ 484101 h 509580"/>
              <a:gd name="connsiteX37" fmla="*/ 280269 w 484101"/>
              <a:gd name="connsiteY37" fmla="*/ 509580 h 509580"/>
              <a:gd name="connsiteX38" fmla="*/ 254790 w 484101"/>
              <a:gd name="connsiteY38" fmla="*/ 484101 h 509580"/>
              <a:gd name="connsiteX39" fmla="*/ 254790 w 484101"/>
              <a:gd name="connsiteY39" fmla="*/ 356706 h 509580"/>
              <a:gd name="connsiteX40" fmla="*/ 280269 w 484101"/>
              <a:gd name="connsiteY40" fmla="*/ 331227 h 509580"/>
              <a:gd name="connsiteX41" fmla="*/ 433143 w 484101"/>
              <a:gd name="connsiteY41" fmla="*/ 229311 h 509580"/>
              <a:gd name="connsiteX42" fmla="*/ 407664 w 484101"/>
              <a:gd name="connsiteY42" fmla="*/ 203832 h 509580"/>
              <a:gd name="connsiteX43" fmla="*/ 382185 w 484101"/>
              <a:gd name="connsiteY43" fmla="*/ 229311 h 509580"/>
              <a:gd name="connsiteX44" fmla="*/ 382185 w 484101"/>
              <a:gd name="connsiteY44" fmla="*/ 484101 h 509580"/>
              <a:gd name="connsiteX45" fmla="*/ 407664 w 484101"/>
              <a:gd name="connsiteY45" fmla="*/ 509580 h 509580"/>
              <a:gd name="connsiteX46" fmla="*/ 433143 w 484101"/>
              <a:gd name="connsiteY46" fmla="*/ 484101 h 509580"/>
              <a:gd name="connsiteX47" fmla="*/ 433143 w 484101"/>
              <a:gd name="connsiteY47" fmla="*/ 229311 h 5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84101" h="509580">
                <a:moveTo>
                  <a:pt x="356706" y="50958"/>
                </a:moveTo>
                <a:cubicBezTo>
                  <a:pt x="342634" y="50958"/>
                  <a:pt x="331227" y="39551"/>
                  <a:pt x="331227" y="25479"/>
                </a:cubicBezTo>
                <a:cubicBezTo>
                  <a:pt x="331227" y="11407"/>
                  <a:pt x="342634" y="0"/>
                  <a:pt x="356706" y="0"/>
                </a:cubicBezTo>
                <a:lnTo>
                  <a:pt x="458622" y="0"/>
                </a:lnTo>
                <a:cubicBezTo>
                  <a:pt x="472694" y="0"/>
                  <a:pt x="484101" y="11407"/>
                  <a:pt x="484101" y="25479"/>
                </a:cubicBezTo>
                <a:lnTo>
                  <a:pt x="484101" y="127395"/>
                </a:lnTo>
                <a:cubicBezTo>
                  <a:pt x="484101" y="141467"/>
                  <a:pt x="472694" y="152874"/>
                  <a:pt x="458622" y="152874"/>
                </a:cubicBezTo>
                <a:cubicBezTo>
                  <a:pt x="444550" y="152874"/>
                  <a:pt x="433143" y="141467"/>
                  <a:pt x="433143" y="127395"/>
                </a:cubicBezTo>
                <a:lnTo>
                  <a:pt x="433143" y="86985"/>
                </a:lnTo>
                <a:lnTo>
                  <a:pt x="285543" y="234585"/>
                </a:lnTo>
                <a:cubicBezTo>
                  <a:pt x="275594" y="244532"/>
                  <a:pt x="259465" y="244532"/>
                  <a:pt x="249516" y="234585"/>
                </a:cubicBezTo>
                <a:lnTo>
                  <a:pt x="178353" y="163422"/>
                </a:lnTo>
                <a:lnTo>
                  <a:pt x="43493" y="298283"/>
                </a:lnTo>
                <a:cubicBezTo>
                  <a:pt x="33371" y="308059"/>
                  <a:pt x="17241" y="307779"/>
                  <a:pt x="7465" y="297656"/>
                </a:cubicBezTo>
                <a:cubicBezTo>
                  <a:pt x="-2071" y="287783"/>
                  <a:pt x="-2071" y="272128"/>
                  <a:pt x="7465" y="262255"/>
                </a:cubicBezTo>
                <a:lnTo>
                  <a:pt x="160339" y="109381"/>
                </a:lnTo>
                <a:cubicBezTo>
                  <a:pt x="170289" y="99435"/>
                  <a:pt x="186417" y="99435"/>
                  <a:pt x="196367" y="109381"/>
                </a:cubicBezTo>
                <a:lnTo>
                  <a:pt x="267530" y="180544"/>
                </a:lnTo>
                <a:lnTo>
                  <a:pt x="397116" y="50958"/>
                </a:lnTo>
                <a:lnTo>
                  <a:pt x="356706" y="50958"/>
                </a:lnTo>
                <a:close/>
                <a:moveTo>
                  <a:pt x="50958" y="407664"/>
                </a:moveTo>
                <a:lnTo>
                  <a:pt x="50958" y="484101"/>
                </a:lnTo>
                <a:cubicBezTo>
                  <a:pt x="50958" y="498173"/>
                  <a:pt x="39551" y="509580"/>
                  <a:pt x="25479" y="509580"/>
                </a:cubicBezTo>
                <a:cubicBezTo>
                  <a:pt x="11407" y="509580"/>
                  <a:pt x="0" y="498173"/>
                  <a:pt x="0" y="484101"/>
                </a:cubicBezTo>
                <a:lnTo>
                  <a:pt x="0" y="407664"/>
                </a:lnTo>
                <a:cubicBezTo>
                  <a:pt x="0" y="393592"/>
                  <a:pt x="11407" y="382185"/>
                  <a:pt x="25479" y="382185"/>
                </a:cubicBezTo>
                <a:cubicBezTo>
                  <a:pt x="39551" y="382185"/>
                  <a:pt x="50958" y="393592"/>
                  <a:pt x="50958" y="407664"/>
                </a:cubicBezTo>
                <a:close/>
                <a:moveTo>
                  <a:pt x="178353" y="305748"/>
                </a:moveTo>
                <a:cubicBezTo>
                  <a:pt x="178353" y="291676"/>
                  <a:pt x="166946" y="280269"/>
                  <a:pt x="152874" y="280269"/>
                </a:cubicBezTo>
                <a:cubicBezTo>
                  <a:pt x="138802" y="280269"/>
                  <a:pt x="127395" y="291676"/>
                  <a:pt x="127395" y="305748"/>
                </a:cubicBezTo>
                <a:lnTo>
                  <a:pt x="127395" y="484101"/>
                </a:lnTo>
                <a:cubicBezTo>
                  <a:pt x="127395" y="498173"/>
                  <a:pt x="138802" y="509580"/>
                  <a:pt x="152874" y="509580"/>
                </a:cubicBezTo>
                <a:cubicBezTo>
                  <a:pt x="166946" y="509580"/>
                  <a:pt x="178353" y="498173"/>
                  <a:pt x="178353" y="484101"/>
                </a:cubicBezTo>
                <a:lnTo>
                  <a:pt x="178353" y="305748"/>
                </a:lnTo>
                <a:close/>
                <a:moveTo>
                  <a:pt x="280269" y="331227"/>
                </a:moveTo>
                <a:cubicBezTo>
                  <a:pt x="294341" y="331227"/>
                  <a:pt x="305748" y="342634"/>
                  <a:pt x="305748" y="356706"/>
                </a:cubicBezTo>
                <a:lnTo>
                  <a:pt x="305748" y="484101"/>
                </a:lnTo>
                <a:cubicBezTo>
                  <a:pt x="305748" y="498173"/>
                  <a:pt x="294341" y="509580"/>
                  <a:pt x="280269" y="509580"/>
                </a:cubicBezTo>
                <a:cubicBezTo>
                  <a:pt x="266197" y="509580"/>
                  <a:pt x="254790" y="498173"/>
                  <a:pt x="254790" y="484101"/>
                </a:cubicBezTo>
                <a:lnTo>
                  <a:pt x="254790" y="356706"/>
                </a:lnTo>
                <a:cubicBezTo>
                  <a:pt x="254790" y="342634"/>
                  <a:pt x="266197" y="331227"/>
                  <a:pt x="280269" y="331227"/>
                </a:cubicBezTo>
                <a:close/>
                <a:moveTo>
                  <a:pt x="433143" y="229311"/>
                </a:moveTo>
                <a:cubicBezTo>
                  <a:pt x="433143" y="215239"/>
                  <a:pt x="421736" y="203832"/>
                  <a:pt x="407664" y="203832"/>
                </a:cubicBezTo>
                <a:cubicBezTo>
                  <a:pt x="393592" y="203832"/>
                  <a:pt x="382185" y="215239"/>
                  <a:pt x="382185" y="229311"/>
                </a:cubicBezTo>
                <a:lnTo>
                  <a:pt x="382185" y="484101"/>
                </a:lnTo>
                <a:cubicBezTo>
                  <a:pt x="382185" y="498173"/>
                  <a:pt x="393592" y="509580"/>
                  <a:pt x="407664" y="509580"/>
                </a:cubicBezTo>
                <a:cubicBezTo>
                  <a:pt x="421736" y="509580"/>
                  <a:pt x="433143" y="498173"/>
                  <a:pt x="433143" y="484101"/>
                </a:cubicBezTo>
                <a:lnTo>
                  <a:pt x="433143" y="229311"/>
                </a:lnTo>
                <a:close/>
              </a:path>
            </a:pathLst>
          </a:custGeom>
          <a:solidFill>
            <a:schemeClr val="bg1"/>
          </a:solidFill>
          <a:ln w="254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EFC10D0F-39A9-53E8-283B-35A68E11F7D3}"/>
              </a:ext>
            </a:extLst>
          </p:cNvPr>
          <p:cNvSpPr txBox="1"/>
          <p:nvPr/>
        </p:nvSpPr>
        <p:spPr>
          <a:xfrm>
            <a:off x="4026709" y="4975935"/>
            <a:ext cx="1138124"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High Availability &amp; Disaster Recovery</a:t>
            </a:r>
          </a:p>
        </p:txBody>
      </p:sp>
      <p:sp>
        <p:nvSpPr>
          <p:cNvPr id="86" name="Rounded Rectangle 30">
            <a:extLst>
              <a:ext uri="{FF2B5EF4-FFF2-40B4-BE49-F238E27FC236}">
                <a16:creationId xmlns:a16="http://schemas.microsoft.com/office/drawing/2014/main" id="{612A2A66-817B-60F3-EBB9-778F811966EF}"/>
              </a:ext>
              <a:ext uri="{C183D7F6-B498-43B3-948B-1728B52AA6E4}">
                <adec:decorative xmlns:adec="http://schemas.microsoft.com/office/drawing/2017/decorative" val="1"/>
              </a:ext>
            </a:extLst>
          </p:cNvPr>
          <p:cNvSpPr/>
          <p:nvPr/>
        </p:nvSpPr>
        <p:spPr bwMode="auto">
          <a:xfrm>
            <a:off x="5408670" y="4542483"/>
            <a:ext cx="1377130" cy="1429429"/>
          </a:xfrm>
          <a:prstGeom prst="roundRect">
            <a:avLst>
              <a:gd name="adj" fmla="val 1079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14" name="Oval 113">
            <a:extLst>
              <a:ext uri="{FF2B5EF4-FFF2-40B4-BE49-F238E27FC236}">
                <a16:creationId xmlns:a16="http://schemas.microsoft.com/office/drawing/2014/main" id="{0E2CA942-91BA-6BA6-92CC-5BCAA1E8BE81}"/>
              </a:ext>
              <a:ext uri="{C183D7F6-B498-43B3-948B-1728B52AA6E4}">
                <adec:decorative xmlns:adec="http://schemas.microsoft.com/office/drawing/2017/decorative" val="1"/>
              </a:ext>
            </a:extLst>
          </p:cNvPr>
          <p:cNvSpPr/>
          <p:nvPr/>
        </p:nvSpPr>
        <p:spPr bwMode="auto">
          <a:xfrm>
            <a:off x="5838895" y="4290518"/>
            <a:ext cx="516680" cy="516680"/>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34" name="Graphic 129">
            <a:extLst>
              <a:ext uri="{FF2B5EF4-FFF2-40B4-BE49-F238E27FC236}">
                <a16:creationId xmlns:a16="http://schemas.microsoft.com/office/drawing/2014/main" id="{90AD3935-9E31-255A-4356-A4E4E0480676}"/>
              </a:ext>
              <a:ext uri="{C183D7F6-B498-43B3-948B-1728B52AA6E4}">
                <adec:decorative xmlns:adec="http://schemas.microsoft.com/office/drawing/2017/decorative" val="1"/>
              </a:ext>
            </a:extLst>
          </p:cNvPr>
          <p:cNvSpPr>
            <a:spLocks noChangeAspect="1"/>
          </p:cNvSpPr>
          <p:nvPr/>
        </p:nvSpPr>
        <p:spPr>
          <a:xfrm>
            <a:off x="5953418" y="4439059"/>
            <a:ext cx="287635" cy="219598"/>
          </a:xfrm>
          <a:custGeom>
            <a:avLst/>
            <a:gdLst>
              <a:gd name="connsiteX0" fmla="*/ 248420 w 509564"/>
              <a:gd name="connsiteY0" fmla="*/ 0 h 389031"/>
              <a:gd name="connsiteX1" fmla="*/ 104133 w 509564"/>
              <a:gd name="connsiteY1" fmla="*/ 121025 h 389031"/>
              <a:gd name="connsiteX2" fmla="*/ 101916 w 509564"/>
              <a:gd name="connsiteY2" fmla="*/ 121025 h 389031"/>
              <a:gd name="connsiteX3" fmla="*/ 0 w 509564"/>
              <a:gd name="connsiteY3" fmla="*/ 222941 h 389031"/>
              <a:gd name="connsiteX4" fmla="*/ 101916 w 509564"/>
              <a:gd name="connsiteY4" fmla="*/ 324857 h 389031"/>
              <a:gd name="connsiteX5" fmla="*/ 182633 w 509564"/>
              <a:gd name="connsiteY5" fmla="*/ 324857 h 389031"/>
              <a:gd name="connsiteX6" fmla="*/ 191424 w 509564"/>
              <a:gd name="connsiteY6" fmla="*/ 274230 h 389031"/>
              <a:gd name="connsiteX7" fmla="*/ 255121 w 509564"/>
              <a:gd name="connsiteY7" fmla="*/ 210533 h 389031"/>
              <a:gd name="connsiteX8" fmla="*/ 318179 w 509564"/>
              <a:gd name="connsiteY8" fmla="*/ 210513 h 389031"/>
              <a:gd name="connsiteX9" fmla="*/ 326947 w 509564"/>
              <a:gd name="connsiteY9" fmla="*/ 261160 h 389031"/>
              <a:gd name="connsiteX10" fmla="*/ 386465 w 509564"/>
              <a:gd name="connsiteY10" fmla="*/ 261160 h 389031"/>
              <a:gd name="connsiteX11" fmla="*/ 407572 w 509564"/>
              <a:gd name="connsiteY11" fmla="*/ 201740 h 389031"/>
              <a:gd name="connsiteX12" fmla="*/ 458316 w 509564"/>
              <a:gd name="connsiteY12" fmla="*/ 210533 h 389031"/>
              <a:gd name="connsiteX13" fmla="*/ 494140 w 509564"/>
              <a:gd name="connsiteY13" fmla="*/ 246356 h 389031"/>
              <a:gd name="connsiteX14" fmla="*/ 418365 w 509564"/>
              <a:gd name="connsiteY14" fmla="*/ 123752 h 389031"/>
              <a:gd name="connsiteX15" fmla="*/ 394925 w 509564"/>
              <a:gd name="connsiteY15" fmla="*/ 121025 h 389031"/>
              <a:gd name="connsiteX16" fmla="*/ 392708 w 509564"/>
              <a:gd name="connsiteY16" fmla="*/ 121025 h 389031"/>
              <a:gd name="connsiteX17" fmla="*/ 248420 w 509564"/>
              <a:gd name="connsiteY17" fmla="*/ 0 h 389031"/>
              <a:gd name="connsiteX18" fmla="*/ 300143 w 509564"/>
              <a:gd name="connsiteY18" fmla="*/ 255554 h 389031"/>
              <a:gd name="connsiteX19" fmla="*/ 301096 w 509564"/>
              <a:gd name="connsiteY19" fmla="*/ 228547 h 389031"/>
              <a:gd name="connsiteX20" fmla="*/ 274088 w 509564"/>
              <a:gd name="connsiteY20" fmla="*/ 227594 h 389031"/>
              <a:gd name="connsiteX21" fmla="*/ 273135 w 509564"/>
              <a:gd name="connsiteY21" fmla="*/ 228547 h 389031"/>
              <a:gd name="connsiteX22" fmla="*/ 209437 w 509564"/>
              <a:gd name="connsiteY22" fmla="*/ 292244 h 389031"/>
              <a:gd name="connsiteX23" fmla="*/ 209437 w 509564"/>
              <a:gd name="connsiteY23" fmla="*/ 319252 h 389031"/>
              <a:gd name="connsiteX24" fmla="*/ 273135 w 509564"/>
              <a:gd name="connsiteY24" fmla="*/ 382949 h 389031"/>
              <a:gd name="connsiteX25" fmla="*/ 300143 w 509564"/>
              <a:gd name="connsiteY25" fmla="*/ 383902 h 389031"/>
              <a:gd name="connsiteX26" fmla="*/ 301096 w 509564"/>
              <a:gd name="connsiteY26" fmla="*/ 356895 h 389031"/>
              <a:gd name="connsiteX27" fmla="*/ 300143 w 509564"/>
              <a:gd name="connsiteY27" fmla="*/ 355942 h 389031"/>
              <a:gd name="connsiteX28" fmla="*/ 269058 w 509564"/>
              <a:gd name="connsiteY28" fmla="*/ 324857 h 389031"/>
              <a:gd name="connsiteX29" fmla="*/ 444354 w 509564"/>
              <a:gd name="connsiteY29" fmla="*/ 324857 h 389031"/>
              <a:gd name="connsiteX30" fmla="*/ 413269 w 509564"/>
              <a:gd name="connsiteY30" fmla="*/ 355942 h 389031"/>
              <a:gd name="connsiteX31" fmla="*/ 412316 w 509564"/>
              <a:gd name="connsiteY31" fmla="*/ 382949 h 389031"/>
              <a:gd name="connsiteX32" fmla="*/ 439324 w 509564"/>
              <a:gd name="connsiteY32" fmla="*/ 383902 h 389031"/>
              <a:gd name="connsiteX33" fmla="*/ 440277 w 509564"/>
              <a:gd name="connsiteY33" fmla="*/ 382949 h 389031"/>
              <a:gd name="connsiteX34" fmla="*/ 503975 w 509564"/>
              <a:gd name="connsiteY34" fmla="*/ 319252 h 389031"/>
              <a:gd name="connsiteX35" fmla="*/ 503975 w 509564"/>
              <a:gd name="connsiteY35" fmla="*/ 292244 h 389031"/>
              <a:gd name="connsiteX36" fmla="*/ 440277 w 509564"/>
              <a:gd name="connsiteY36" fmla="*/ 228547 h 389031"/>
              <a:gd name="connsiteX37" fmla="*/ 413269 w 509564"/>
              <a:gd name="connsiteY37" fmla="*/ 227594 h 389031"/>
              <a:gd name="connsiteX38" fmla="*/ 412316 w 509564"/>
              <a:gd name="connsiteY38" fmla="*/ 254601 h 389031"/>
              <a:gd name="connsiteX39" fmla="*/ 413269 w 509564"/>
              <a:gd name="connsiteY39" fmla="*/ 255554 h 389031"/>
              <a:gd name="connsiteX40" fmla="*/ 444354 w 509564"/>
              <a:gd name="connsiteY40" fmla="*/ 286639 h 389031"/>
              <a:gd name="connsiteX41" fmla="*/ 269058 w 509564"/>
              <a:gd name="connsiteY41" fmla="*/ 286639 h 389031"/>
              <a:gd name="connsiteX42" fmla="*/ 300143 w 509564"/>
              <a:gd name="connsiteY42" fmla="*/ 255554 h 389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09564" h="389031">
                <a:moveTo>
                  <a:pt x="248420" y="0"/>
                </a:moveTo>
                <a:cubicBezTo>
                  <a:pt x="177339" y="13"/>
                  <a:pt x="116515" y="51031"/>
                  <a:pt x="104133" y="121025"/>
                </a:cubicBezTo>
                <a:lnTo>
                  <a:pt x="101916" y="121025"/>
                </a:lnTo>
                <a:cubicBezTo>
                  <a:pt x="45629" y="121025"/>
                  <a:pt x="0" y="166656"/>
                  <a:pt x="0" y="222941"/>
                </a:cubicBezTo>
                <a:cubicBezTo>
                  <a:pt x="0" y="279227"/>
                  <a:pt x="45629" y="324857"/>
                  <a:pt x="101916" y="324857"/>
                </a:cubicBezTo>
                <a:lnTo>
                  <a:pt x="182633" y="324857"/>
                </a:lnTo>
                <a:cubicBezTo>
                  <a:pt x="174568" y="307819"/>
                  <a:pt x="178087" y="287551"/>
                  <a:pt x="191424" y="274230"/>
                </a:cubicBezTo>
                <a:lnTo>
                  <a:pt x="255121" y="210533"/>
                </a:lnTo>
                <a:cubicBezTo>
                  <a:pt x="272529" y="193116"/>
                  <a:pt x="300759" y="193105"/>
                  <a:pt x="318179" y="210513"/>
                </a:cubicBezTo>
                <a:cubicBezTo>
                  <a:pt x="331517" y="223841"/>
                  <a:pt x="335028" y="244122"/>
                  <a:pt x="326947" y="261160"/>
                </a:cubicBezTo>
                <a:lnTo>
                  <a:pt x="386465" y="261160"/>
                </a:lnTo>
                <a:cubicBezTo>
                  <a:pt x="375884" y="238924"/>
                  <a:pt x="385334" y="212319"/>
                  <a:pt x="407572" y="201740"/>
                </a:cubicBezTo>
                <a:cubicBezTo>
                  <a:pt x="424641" y="193617"/>
                  <a:pt x="444975" y="197141"/>
                  <a:pt x="458316" y="210533"/>
                </a:cubicBezTo>
                <a:lnTo>
                  <a:pt x="494140" y="246356"/>
                </a:lnTo>
                <a:cubicBezTo>
                  <a:pt x="507070" y="191577"/>
                  <a:pt x="473145" y="136683"/>
                  <a:pt x="418365" y="123752"/>
                </a:cubicBezTo>
                <a:cubicBezTo>
                  <a:pt x="410683" y="121938"/>
                  <a:pt x="402818" y="121023"/>
                  <a:pt x="394925" y="121025"/>
                </a:cubicBezTo>
                <a:lnTo>
                  <a:pt x="392708" y="121025"/>
                </a:lnTo>
                <a:cubicBezTo>
                  <a:pt x="380325" y="51031"/>
                  <a:pt x="319502" y="13"/>
                  <a:pt x="248420" y="0"/>
                </a:cubicBezTo>
                <a:close/>
                <a:moveTo>
                  <a:pt x="300143" y="255554"/>
                </a:moveTo>
                <a:cubicBezTo>
                  <a:pt x="307863" y="248359"/>
                  <a:pt x="308291" y="236267"/>
                  <a:pt x="301096" y="228547"/>
                </a:cubicBezTo>
                <a:cubicBezTo>
                  <a:pt x="293900" y="220826"/>
                  <a:pt x="281810" y="220398"/>
                  <a:pt x="274088" y="227594"/>
                </a:cubicBezTo>
                <a:cubicBezTo>
                  <a:pt x="273759" y="227899"/>
                  <a:pt x="273441" y="228218"/>
                  <a:pt x="273135" y="228547"/>
                </a:cubicBezTo>
                <a:lnTo>
                  <a:pt x="209437" y="292244"/>
                </a:lnTo>
                <a:cubicBezTo>
                  <a:pt x="201986" y="299704"/>
                  <a:pt x="201986" y="311792"/>
                  <a:pt x="209437" y="319252"/>
                </a:cubicBezTo>
                <a:lnTo>
                  <a:pt x="273135" y="382949"/>
                </a:lnTo>
                <a:cubicBezTo>
                  <a:pt x="280330" y="390670"/>
                  <a:pt x="292423" y="391098"/>
                  <a:pt x="300143" y="383902"/>
                </a:cubicBezTo>
                <a:cubicBezTo>
                  <a:pt x="307863" y="376707"/>
                  <a:pt x="308291" y="364617"/>
                  <a:pt x="301096" y="356895"/>
                </a:cubicBezTo>
                <a:cubicBezTo>
                  <a:pt x="300790" y="356566"/>
                  <a:pt x="300471" y="356247"/>
                  <a:pt x="300143" y="355942"/>
                </a:cubicBezTo>
                <a:lnTo>
                  <a:pt x="269058" y="324857"/>
                </a:lnTo>
                <a:lnTo>
                  <a:pt x="444354" y="324857"/>
                </a:lnTo>
                <a:lnTo>
                  <a:pt x="413269" y="355942"/>
                </a:lnTo>
                <a:cubicBezTo>
                  <a:pt x="405549" y="363137"/>
                  <a:pt x="405121" y="375229"/>
                  <a:pt x="412316" y="382949"/>
                </a:cubicBezTo>
                <a:cubicBezTo>
                  <a:pt x="419512" y="390670"/>
                  <a:pt x="431602" y="391098"/>
                  <a:pt x="439324" y="383902"/>
                </a:cubicBezTo>
                <a:cubicBezTo>
                  <a:pt x="439653" y="383597"/>
                  <a:pt x="439971" y="383278"/>
                  <a:pt x="440277" y="382949"/>
                </a:cubicBezTo>
                <a:lnTo>
                  <a:pt x="503975" y="319252"/>
                </a:lnTo>
                <a:cubicBezTo>
                  <a:pt x="511427" y="311792"/>
                  <a:pt x="511427" y="299704"/>
                  <a:pt x="503975" y="292244"/>
                </a:cubicBezTo>
                <a:lnTo>
                  <a:pt x="440277" y="228547"/>
                </a:lnTo>
                <a:cubicBezTo>
                  <a:pt x="433082" y="220826"/>
                  <a:pt x="420990" y="220398"/>
                  <a:pt x="413269" y="227594"/>
                </a:cubicBezTo>
                <a:cubicBezTo>
                  <a:pt x="405549" y="234789"/>
                  <a:pt x="405121" y="246879"/>
                  <a:pt x="412316" y="254601"/>
                </a:cubicBezTo>
                <a:cubicBezTo>
                  <a:pt x="412622" y="254930"/>
                  <a:pt x="412941" y="255249"/>
                  <a:pt x="413269" y="255554"/>
                </a:cubicBezTo>
                <a:lnTo>
                  <a:pt x="444354" y="286639"/>
                </a:lnTo>
                <a:lnTo>
                  <a:pt x="269058" y="286639"/>
                </a:lnTo>
                <a:lnTo>
                  <a:pt x="300143" y="255554"/>
                </a:lnTo>
                <a:close/>
              </a:path>
            </a:pathLst>
          </a:custGeom>
          <a:solidFill>
            <a:schemeClr val="bg1"/>
          </a:solidFill>
          <a:ln w="254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7" name="TextBox 86">
            <a:extLst>
              <a:ext uri="{FF2B5EF4-FFF2-40B4-BE49-F238E27FC236}">
                <a16:creationId xmlns:a16="http://schemas.microsoft.com/office/drawing/2014/main" id="{7ECEAB37-07E6-BA72-C8FE-DD2E3B82FF42}"/>
              </a:ext>
            </a:extLst>
          </p:cNvPr>
          <p:cNvSpPr txBox="1"/>
          <p:nvPr/>
        </p:nvSpPr>
        <p:spPr>
          <a:xfrm>
            <a:off x="5528173" y="4975935"/>
            <a:ext cx="113812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E2E</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Auditability with Microsoft Purview</a:t>
            </a:r>
          </a:p>
        </p:txBody>
      </p:sp>
      <p:sp>
        <p:nvSpPr>
          <p:cNvPr id="89" name="Rounded Rectangle 30">
            <a:extLst>
              <a:ext uri="{FF2B5EF4-FFF2-40B4-BE49-F238E27FC236}">
                <a16:creationId xmlns:a16="http://schemas.microsoft.com/office/drawing/2014/main" id="{0CA114AA-F87C-177A-EC69-380E04D78398}"/>
              </a:ext>
              <a:ext uri="{C183D7F6-B498-43B3-948B-1728B52AA6E4}">
                <adec:decorative xmlns:adec="http://schemas.microsoft.com/office/drawing/2017/decorative" val="1"/>
              </a:ext>
            </a:extLst>
          </p:cNvPr>
          <p:cNvSpPr/>
          <p:nvPr/>
        </p:nvSpPr>
        <p:spPr bwMode="auto">
          <a:xfrm>
            <a:off x="6910134" y="4542483"/>
            <a:ext cx="1377130" cy="1429429"/>
          </a:xfrm>
          <a:prstGeom prst="roundRect">
            <a:avLst>
              <a:gd name="adj" fmla="val 1079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11" name="Oval 110">
            <a:extLst>
              <a:ext uri="{FF2B5EF4-FFF2-40B4-BE49-F238E27FC236}">
                <a16:creationId xmlns:a16="http://schemas.microsoft.com/office/drawing/2014/main" id="{F238B281-FE33-A02A-E5C5-BAAB21EA73D6}"/>
              </a:ext>
              <a:ext uri="{C183D7F6-B498-43B3-948B-1728B52AA6E4}">
                <adec:decorative xmlns:adec="http://schemas.microsoft.com/office/drawing/2017/decorative" val="1"/>
              </a:ext>
            </a:extLst>
          </p:cNvPr>
          <p:cNvSpPr/>
          <p:nvPr/>
        </p:nvSpPr>
        <p:spPr bwMode="auto">
          <a:xfrm>
            <a:off x="7340359" y="4290518"/>
            <a:ext cx="516680" cy="516680"/>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33" name="Graphic 131">
            <a:extLst>
              <a:ext uri="{FF2B5EF4-FFF2-40B4-BE49-F238E27FC236}">
                <a16:creationId xmlns:a16="http://schemas.microsoft.com/office/drawing/2014/main" id="{03A3FF7D-4CF0-44B7-9B6D-DF7DC385618F}"/>
              </a:ext>
              <a:ext uri="{C183D7F6-B498-43B3-948B-1728B52AA6E4}">
                <adec:decorative xmlns:adec="http://schemas.microsoft.com/office/drawing/2017/decorative" val="1"/>
              </a:ext>
            </a:extLst>
          </p:cNvPr>
          <p:cNvSpPr>
            <a:spLocks noChangeAspect="1"/>
          </p:cNvSpPr>
          <p:nvPr/>
        </p:nvSpPr>
        <p:spPr>
          <a:xfrm>
            <a:off x="7483641" y="4405036"/>
            <a:ext cx="230116" cy="287645"/>
          </a:xfrm>
          <a:custGeom>
            <a:avLst/>
            <a:gdLst>
              <a:gd name="connsiteX0" fmla="*/ 203832 w 407664"/>
              <a:gd name="connsiteY0" fmla="*/ 0 h 509580"/>
              <a:gd name="connsiteX1" fmla="*/ 305748 w 407664"/>
              <a:gd name="connsiteY1" fmla="*/ 101916 h 509580"/>
              <a:gd name="connsiteX2" fmla="*/ 305748 w 407664"/>
              <a:gd name="connsiteY2" fmla="*/ 152874 h 509580"/>
              <a:gd name="connsiteX3" fmla="*/ 369446 w 407664"/>
              <a:gd name="connsiteY3" fmla="*/ 152874 h 509580"/>
              <a:gd name="connsiteX4" fmla="*/ 407664 w 407664"/>
              <a:gd name="connsiteY4" fmla="*/ 191093 h 509580"/>
              <a:gd name="connsiteX5" fmla="*/ 407664 w 407664"/>
              <a:gd name="connsiteY5" fmla="*/ 471362 h 509580"/>
              <a:gd name="connsiteX6" fmla="*/ 369446 w 407664"/>
              <a:gd name="connsiteY6" fmla="*/ 509580 h 509580"/>
              <a:gd name="connsiteX7" fmla="*/ 38219 w 407664"/>
              <a:gd name="connsiteY7" fmla="*/ 509580 h 509580"/>
              <a:gd name="connsiteX8" fmla="*/ 0 w 407664"/>
              <a:gd name="connsiteY8" fmla="*/ 471362 h 509580"/>
              <a:gd name="connsiteX9" fmla="*/ 0 w 407664"/>
              <a:gd name="connsiteY9" fmla="*/ 191093 h 509580"/>
              <a:gd name="connsiteX10" fmla="*/ 38219 w 407664"/>
              <a:gd name="connsiteY10" fmla="*/ 152874 h 509580"/>
              <a:gd name="connsiteX11" fmla="*/ 101916 w 407664"/>
              <a:gd name="connsiteY11" fmla="*/ 152874 h 509580"/>
              <a:gd name="connsiteX12" fmla="*/ 101916 w 407664"/>
              <a:gd name="connsiteY12" fmla="*/ 101916 h 509580"/>
              <a:gd name="connsiteX13" fmla="*/ 203832 w 407664"/>
              <a:gd name="connsiteY13" fmla="*/ 0 h 509580"/>
              <a:gd name="connsiteX14" fmla="*/ 203832 w 407664"/>
              <a:gd name="connsiteY14" fmla="*/ 293009 h 509580"/>
              <a:gd name="connsiteX15" fmla="*/ 165614 w 407664"/>
              <a:gd name="connsiteY15" fmla="*/ 331227 h 509580"/>
              <a:gd name="connsiteX16" fmla="*/ 203832 w 407664"/>
              <a:gd name="connsiteY16" fmla="*/ 369446 h 509580"/>
              <a:gd name="connsiteX17" fmla="*/ 242051 w 407664"/>
              <a:gd name="connsiteY17" fmla="*/ 331227 h 509580"/>
              <a:gd name="connsiteX18" fmla="*/ 203832 w 407664"/>
              <a:gd name="connsiteY18" fmla="*/ 293009 h 509580"/>
              <a:gd name="connsiteX19" fmla="*/ 203832 w 407664"/>
              <a:gd name="connsiteY19" fmla="*/ 50958 h 509580"/>
              <a:gd name="connsiteX20" fmla="*/ 152874 w 407664"/>
              <a:gd name="connsiteY20" fmla="*/ 101916 h 509580"/>
              <a:gd name="connsiteX21" fmla="*/ 152874 w 407664"/>
              <a:gd name="connsiteY21" fmla="*/ 152874 h 509580"/>
              <a:gd name="connsiteX22" fmla="*/ 254790 w 407664"/>
              <a:gd name="connsiteY22" fmla="*/ 152874 h 509580"/>
              <a:gd name="connsiteX23" fmla="*/ 254790 w 407664"/>
              <a:gd name="connsiteY23" fmla="*/ 101916 h 509580"/>
              <a:gd name="connsiteX24" fmla="*/ 203832 w 407664"/>
              <a:gd name="connsiteY24" fmla="*/ 50958 h 5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7664" h="509580">
                <a:moveTo>
                  <a:pt x="203832" y="0"/>
                </a:moveTo>
                <a:cubicBezTo>
                  <a:pt x="260118" y="0"/>
                  <a:pt x="305748" y="45629"/>
                  <a:pt x="305748" y="101916"/>
                </a:cubicBezTo>
                <a:lnTo>
                  <a:pt x="305748" y="152874"/>
                </a:lnTo>
                <a:lnTo>
                  <a:pt x="369446" y="152874"/>
                </a:lnTo>
                <a:cubicBezTo>
                  <a:pt x="390552" y="152874"/>
                  <a:pt x="407664" y="169985"/>
                  <a:pt x="407664" y="191093"/>
                </a:cubicBezTo>
                <a:lnTo>
                  <a:pt x="407664" y="471362"/>
                </a:lnTo>
                <a:cubicBezTo>
                  <a:pt x="407664" y="492468"/>
                  <a:pt x="390552" y="509580"/>
                  <a:pt x="369446" y="509580"/>
                </a:cubicBezTo>
                <a:lnTo>
                  <a:pt x="38219" y="509580"/>
                </a:lnTo>
                <a:cubicBezTo>
                  <a:pt x="17111" y="509580"/>
                  <a:pt x="0" y="492468"/>
                  <a:pt x="0" y="471362"/>
                </a:cubicBezTo>
                <a:lnTo>
                  <a:pt x="0" y="191093"/>
                </a:lnTo>
                <a:cubicBezTo>
                  <a:pt x="0" y="169985"/>
                  <a:pt x="17111" y="152874"/>
                  <a:pt x="38219" y="152874"/>
                </a:cubicBezTo>
                <a:lnTo>
                  <a:pt x="101916" y="152874"/>
                </a:lnTo>
                <a:lnTo>
                  <a:pt x="101916" y="101916"/>
                </a:lnTo>
                <a:cubicBezTo>
                  <a:pt x="101916" y="45629"/>
                  <a:pt x="147545" y="0"/>
                  <a:pt x="203832" y="0"/>
                </a:cubicBezTo>
                <a:close/>
                <a:moveTo>
                  <a:pt x="203832" y="293009"/>
                </a:moveTo>
                <a:cubicBezTo>
                  <a:pt x="182725" y="293009"/>
                  <a:pt x="165614" y="310120"/>
                  <a:pt x="165614" y="331227"/>
                </a:cubicBezTo>
                <a:cubicBezTo>
                  <a:pt x="165614" y="352334"/>
                  <a:pt x="182725" y="369446"/>
                  <a:pt x="203832" y="369446"/>
                </a:cubicBezTo>
                <a:cubicBezTo>
                  <a:pt x="224939" y="369446"/>
                  <a:pt x="242051" y="352334"/>
                  <a:pt x="242051" y="331227"/>
                </a:cubicBezTo>
                <a:cubicBezTo>
                  <a:pt x="242051" y="310120"/>
                  <a:pt x="224939" y="293009"/>
                  <a:pt x="203832" y="293009"/>
                </a:cubicBezTo>
                <a:close/>
                <a:moveTo>
                  <a:pt x="203832" y="50958"/>
                </a:moveTo>
                <a:cubicBezTo>
                  <a:pt x="175688" y="50958"/>
                  <a:pt x="152874" y="73773"/>
                  <a:pt x="152874" y="101916"/>
                </a:cubicBezTo>
                <a:lnTo>
                  <a:pt x="152874" y="152874"/>
                </a:lnTo>
                <a:lnTo>
                  <a:pt x="254790" y="152874"/>
                </a:lnTo>
                <a:lnTo>
                  <a:pt x="254790" y="101916"/>
                </a:lnTo>
                <a:cubicBezTo>
                  <a:pt x="254790" y="73773"/>
                  <a:pt x="231976" y="50958"/>
                  <a:pt x="203832" y="50958"/>
                </a:cubicBezTo>
                <a:close/>
              </a:path>
            </a:pathLst>
          </a:custGeom>
          <a:solidFill>
            <a:schemeClr val="bg1"/>
          </a:solidFill>
          <a:ln w="254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1" name="TextBox 100">
            <a:extLst>
              <a:ext uri="{FF2B5EF4-FFF2-40B4-BE49-F238E27FC236}">
                <a16:creationId xmlns:a16="http://schemas.microsoft.com/office/drawing/2014/main" id="{2C8E2A5C-D5D8-C9D8-74B5-DF083DCAA671}"/>
              </a:ext>
            </a:extLst>
          </p:cNvPr>
          <p:cNvSpPr txBox="1"/>
          <p:nvPr/>
        </p:nvSpPr>
        <p:spPr>
          <a:xfrm>
            <a:off x="7029637" y="4975935"/>
            <a:ext cx="113812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Information  protection labels with Microsoft Purview</a:t>
            </a:r>
          </a:p>
        </p:txBody>
      </p:sp>
      <p:sp>
        <p:nvSpPr>
          <p:cNvPr id="103" name="Rounded Rectangle 30">
            <a:extLst>
              <a:ext uri="{FF2B5EF4-FFF2-40B4-BE49-F238E27FC236}">
                <a16:creationId xmlns:a16="http://schemas.microsoft.com/office/drawing/2014/main" id="{60BF2175-D1CB-D302-9429-9AC7F8030E04}"/>
              </a:ext>
              <a:ext uri="{C183D7F6-B498-43B3-948B-1728B52AA6E4}">
                <adec:decorative xmlns:adec="http://schemas.microsoft.com/office/drawing/2017/decorative" val="1"/>
              </a:ext>
            </a:extLst>
          </p:cNvPr>
          <p:cNvSpPr/>
          <p:nvPr/>
        </p:nvSpPr>
        <p:spPr bwMode="auto">
          <a:xfrm>
            <a:off x="8411598" y="4542483"/>
            <a:ext cx="1377130" cy="1429429"/>
          </a:xfrm>
          <a:prstGeom prst="roundRect">
            <a:avLst>
              <a:gd name="adj" fmla="val 1079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09" name="Oval 108">
            <a:extLst>
              <a:ext uri="{FF2B5EF4-FFF2-40B4-BE49-F238E27FC236}">
                <a16:creationId xmlns:a16="http://schemas.microsoft.com/office/drawing/2014/main" id="{BB20CA15-E806-EBAE-DA5B-FA7368414F09}"/>
              </a:ext>
              <a:ext uri="{C183D7F6-B498-43B3-948B-1728B52AA6E4}">
                <adec:decorative xmlns:adec="http://schemas.microsoft.com/office/drawing/2017/decorative" val="1"/>
              </a:ext>
            </a:extLst>
          </p:cNvPr>
          <p:cNvSpPr/>
          <p:nvPr/>
        </p:nvSpPr>
        <p:spPr bwMode="auto">
          <a:xfrm>
            <a:off x="8841823" y="4290518"/>
            <a:ext cx="516680" cy="516680"/>
          </a:xfrm>
          <a:prstGeom prst="ellipse">
            <a:avLst/>
          </a:prstGeom>
          <a:solidFill>
            <a:srgbClr val="D9D9D9"/>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marL="0" marR="0" lvl="0" indent="0" algn="l" defTabSz="773105" rtl="0" eaLnBrk="1" fontAlgn="base" latinLnBrk="0" hangingPunct="1">
              <a:lnSpc>
                <a:spcPct val="100000"/>
              </a:lnSpc>
              <a:spcBef>
                <a:spcPct val="0"/>
              </a:spcBef>
              <a:spcAft>
                <a:spcPct val="0"/>
              </a:spcAft>
              <a:buClrTx/>
              <a:buSzTx/>
              <a:buFontTx/>
              <a:buNone/>
              <a:tabLst/>
              <a:defRPr/>
            </a:pPr>
            <a:endParaRPr kumimoji="0" lang="en-US" sz="1653" b="1" i="0" u="none" strike="noStrike" kern="1200" cap="none" spc="0" normalizeH="0" baseline="0" noProof="0" err="1">
              <a:ln>
                <a:noFill/>
              </a:ln>
              <a:solidFill>
                <a:srgbClr val="FFFFFF"/>
              </a:solidFill>
              <a:effectLst/>
              <a:uLnTx/>
              <a:uFillTx/>
              <a:latin typeface="Segoe UI Variable Display Semibold" pitchFamily="2" charset="0"/>
              <a:ea typeface="+mn-ea"/>
              <a:cs typeface="Segoe Sans Display Semibold" pitchFamily="2" charset="0"/>
            </a:endParaRPr>
          </a:p>
        </p:txBody>
      </p:sp>
      <p:pic>
        <p:nvPicPr>
          <p:cNvPr id="110" name="Picture 109">
            <a:extLst>
              <a:ext uri="{FF2B5EF4-FFF2-40B4-BE49-F238E27FC236}">
                <a16:creationId xmlns:a16="http://schemas.microsoft.com/office/drawing/2014/main" id="{D493EE21-F1DD-B89C-E7A1-4AEDB5DE33B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932313" y="4381010"/>
            <a:ext cx="335700" cy="335697"/>
          </a:xfrm>
          <a:prstGeom prst="rect">
            <a:avLst/>
          </a:prstGeom>
        </p:spPr>
      </p:pic>
      <p:sp>
        <p:nvSpPr>
          <p:cNvPr id="104" name="TextBox 103">
            <a:extLst>
              <a:ext uri="{FF2B5EF4-FFF2-40B4-BE49-F238E27FC236}">
                <a16:creationId xmlns:a16="http://schemas.microsoft.com/office/drawing/2014/main" id="{BAAD4EC0-8620-9C77-A7DB-C58FC4CE4A50}"/>
              </a:ext>
            </a:extLst>
          </p:cNvPr>
          <p:cNvSpPr txBox="1"/>
          <p:nvPr/>
        </p:nvSpPr>
        <p:spPr>
          <a:xfrm>
            <a:off x="8531101" y="4975935"/>
            <a:ext cx="113812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Additional advanced tools in Microsoft</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Purview</a:t>
            </a:r>
          </a:p>
        </p:txBody>
      </p:sp>
      <p:sp>
        <p:nvSpPr>
          <p:cNvPr id="106" name="Rounded Rectangle 30">
            <a:extLst>
              <a:ext uri="{FF2B5EF4-FFF2-40B4-BE49-F238E27FC236}">
                <a16:creationId xmlns:a16="http://schemas.microsoft.com/office/drawing/2014/main" id="{F9762008-A0BD-9194-1EA6-0ABF240D829A}"/>
              </a:ext>
              <a:ext uri="{C183D7F6-B498-43B3-948B-1728B52AA6E4}">
                <adec:decorative xmlns:adec="http://schemas.microsoft.com/office/drawing/2017/decorative" val="1"/>
              </a:ext>
            </a:extLst>
          </p:cNvPr>
          <p:cNvSpPr/>
          <p:nvPr/>
        </p:nvSpPr>
        <p:spPr bwMode="auto">
          <a:xfrm>
            <a:off x="9913062" y="4542483"/>
            <a:ext cx="1377130" cy="1429429"/>
          </a:xfrm>
          <a:prstGeom prst="roundRect">
            <a:avLst>
              <a:gd name="adj" fmla="val 1079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18" name="Oval 117">
            <a:extLst>
              <a:ext uri="{FF2B5EF4-FFF2-40B4-BE49-F238E27FC236}">
                <a16:creationId xmlns:a16="http://schemas.microsoft.com/office/drawing/2014/main" id="{72899DEF-B2B4-6B4E-7CE2-FA7C57591CA0}"/>
              </a:ext>
              <a:ext uri="{C183D7F6-B498-43B3-948B-1728B52AA6E4}">
                <adec:decorative xmlns:adec="http://schemas.microsoft.com/office/drawing/2017/decorative" val="1"/>
              </a:ext>
            </a:extLst>
          </p:cNvPr>
          <p:cNvSpPr/>
          <p:nvPr/>
        </p:nvSpPr>
        <p:spPr bwMode="auto">
          <a:xfrm>
            <a:off x="10343287" y="4290518"/>
            <a:ext cx="516680" cy="516680"/>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t>
            </a:r>
          </a:p>
        </p:txBody>
      </p:sp>
      <p:sp>
        <p:nvSpPr>
          <p:cNvPr id="107" name="TextBox 106">
            <a:extLst>
              <a:ext uri="{FF2B5EF4-FFF2-40B4-BE49-F238E27FC236}">
                <a16:creationId xmlns:a16="http://schemas.microsoft.com/office/drawing/2014/main" id="{3150EBED-F29C-24AD-7C7C-434C83AB23B4}"/>
              </a:ext>
            </a:extLst>
          </p:cNvPr>
          <p:cNvSpPr txBox="1"/>
          <p:nvPr/>
        </p:nvSpPr>
        <p:spPr>
          <a:xfrm>
            <a:off x="10032565" y="4975935"/>
            <a:ext cx="1138124"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3</a:t>
            </a:r>
            <a:r>
              <a:rPr kumimoji="0" lang="en-US" sz="1200" b="0" i="0" u="none" strike="noStrike" kern="1200" cap="none" spc="0" normalizeH="0" baseline="30000" noProof="0">
                <a:ln>
                  <a:noFill/>
                </a:ln>
                <a:solidFill>
                  <a:srgbClr val="000000"/>
                </a:solidFill>
                <a:effectLst/>
                <a:uLnTx/>
                <a:uFillTx/>
                <a:latin typeface="Segoe UI"/>
                <a:ea typeface="+mn-ea"/>
                <a:cs typeface="+mn-cs"/>
              </a:rPr>
              <a:t>rd</a:t>
            </a:r>
            <a:r>
              <a:rPr kumimoji="0" lang="en-US" sz="1200" b="0" i="0" u="none" strike="noStrike" kern="1200" cap="none" spc="0" normalizeH="0" baseline="0" noProof="0">
                <a:ln>
                  <a:noFill/>
                </a:ln>
                <a:solidFill>
                  <a:srgbClr val="000000"/>
                </a:solidFill>
                <a:effectLst/>
                <a:uLnTx/>
                <a:uFillTx/>
                <a:latin typeface="Segoe UI"/>
                <a:ea typeface="+mn-ea"/>
                <a:cs typeface="+mn-cs"/>
              </a:rPr>
              <a:t> party and </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in-house governance</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&amp; security solutions</a:t>
            </a:r>
          </a:p>
        </p:txBody>
      </p:sp>
      <p:sp>
        <p:nvSpPr>
          <p:cNvPr id="9" name="Slide Number Placeholder 8">
            <a:extLst>
              <a:ext uri="{FF2B5EF4-FFF2-40B4-BE49-F238E27FC236}">
                <a16:creationId xmlns:a16="http://schemas.microsoft.com/office/drawing/2014/main" id="{8022DEF0-7092-3F56-74C7-07824C0B48F6}"/>
              </a:ext>
            </a:extLst>
          </p:cNvPr>
          <p:cNvSpPr>
            <a:spLocks noGrp="1"/>
          </p:cNvSpPr>
          <p:nvPr>
            <p:ph type="sldNum" sz="quarter" idx="11"/>
          </p:nvPr>
        </p:nvSpPr>
        <p:spPr/>
        <p:txBody>
          <a:bodyPr/>
          <a:lstStyle/>
          <a:p>
            <a:fld id="{B1356FBF-028C-F74E-A7B4-9B8ED246DD1B}" type="slidenum">
              <a:rPr lang="en-US" smtClean="0"/>
              <a:pPr/>
              <a:t>74</a:t>
            </a:fld>
            <a:endParaRPr lang="en-US"/>
          </a:p>
        </p:txBody>
      </p:sp>
    </p:spTree>
    <p:extLst>
      <p:ext uri="{BB962C8B-B14F-4D97-AF65-F5344CB8AC3E}">
        <p14:creationId xmlns:p14="http://schemas.microsoft.com/office/powerpoint/2010/main" val="354401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2.59259E-6 L 0 0.03541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8.33333E-7 -2.96296E-6 L -8.33333E-7 0.03542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139"/>
                                        </p:tgtEl>
                                        <p:attrNameLst>
                                          <p:attrName>style.visibility</p:attrName>
                                        </p:attrNameLst>
                                      </p:cBhvr>
                                      <p:to>
                                        <p:strVal val="visible"/>
                                      </p:to>
                                    </p:set>
                                    <p:animEffect transition="in" filter="fade">
                                      <p:cBhvr>
                                        <p:cTn id="17" dur="500"/>
                                        <p:tgtEl>
                                          <p:spTgt spid="139"/>
                                        </p:tgtEl>
                                      </p:cBhvr>
                                    </p:animEffect>
                                  </p:childTnLst>
                                </p:cTn>
                              </p:par>
                              <p:par>
                                <p:cTn id="18" presetID="42" presetClass="path" presetSubtype="0" decel="100000" fill="hold" grpId="1" nodeType="withEffect">
                                  <p:stCondLst>
                                    <p:cond delay="200"/>
                                  </p:stCondLst>
                                  <p:childTnLst>
                                    <p:animMotion origin="layout" path="M -8.33333E-7 -2.96296E-6 L -8.33333E-7 0.03542 " pathEditMode="relative" rAng="0" ptsTypes="AA">
                                      <p:cBhvr>
                                        <p:cTn id="19" dur="700" spd="-100000" fill="hold"/>
                                        <p:tgtEl>
                                          <p:spTgt spid="139"/>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43"/>
                                        </p:tgtEl>
                                        <p:attrNameLst>
                                          <p:attrName>style.visibility</p:attrName>
                                        </p:attrNameLst>
                                      </p:cBhvr>
                                      <p:to>
                                        <p:strVal val="visible"/>
                                      </p:to>
                                    </p:set>
                                    <p:animEffect transition="in" filter="fade">
                                      <p:cBhvr>
                                        <p:cTn id="22" dur="500"/>
                                        <p:tgtEl>
                                          <p:spTgt spid="143"/>
                                        </p:tgtEl>
                                      </p:cBhvr>
                                    </p:animEffect>
                                  </p:childTnLst>
                                </p:cTn>
                              </p:par>
                              <p:par>
                                <p:cTn id="23" presetID="42" presetClass="path" presetSubtype="0" decel="100000" fill="hold" grpId="1" nodeType="withEffect">
                                  <p:stCondLst>
                                    <p:cond delay="200"/>
                                  </p:stCondLst>
                                  <p:childTnLst>
                                    <p:animMotion origin="layout" path="M -8.33333E-7 -2.96296E-6 L -8.33333E-7 0.03542 " pathEditMode="relative" rAng="0" ptsTypes="AA">
                                      <p:cBhvr>
                                        <p:cTn id="24" dur="700" spd="-100000" fill="hold"/>
                                        <p:tgtEl>
                                          <p:spTgt spid="143"/>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147"/>
                                        </p:tgtEl>
                                        <p:attrNameLst>
                                          <p:attrName>style.visibility</p:attrName>
                                        </p:attrNameLst>
                                      </p:cBhvr>
                                      <p:to>
                                        <p:strVal val="visible"/>
                                      </p:to>
                                    </p:set>
                                    <p:animEffect transition="in" filter="fade">
                                      <p:cBhvr>
                                        <p:cTn id="27" dur="500"/>
                                        <p:tgtEl>
                                          <p:spTgt spid="147"/>
                                        </p:tgtEl>
                                      </p:cBhvr>
                                    </p:animEffect>
                                  </p:childTnLst>
                                </p:cTn>
                              </p:par>
                              <p:par>
                                <p:cTn id="28" presetID="42" presetClass="path" presetSubtype="0" decel="100000" fill="hold" grpId="1" nodeType="withEffect">
                                  <p:stCondLst>
                                    <p:cond delay="200"/>
                                  </p:stCondLst>
                                  <p:childTnLst>
                                    <p:animMotion origin="layout" path="M -8.33333E-7 -2.96296E-6 L -8.33333E-7 0.03542 " pathEditMode="relative" rAng="0" ptsTypes="AA">
                                      <p:cBhvr>
                                        <p:cTn id="29" dur="700" spd="-100000" fill="hold"/>
                                        <p:tgtEl>
                                          <p:spTgt spid="147"/>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500"/>
                                        <p:tgtEl>
                                          <p:spTgt spid="148"/>
                                        </p:tgtEl>
                                      </p:cBhvr>
                                    </p:animEffect>
                                  </p:childTnLst>
                                </p:cTn>
                              </p:par>
                              <p:par>
                                <p:cTn id="33" presetID="42" presetClass="path" presetSubtype="0" decel="100000" fill="hold" grpId="1" nodeType="withEffect">
                                  <p:stCondLst>
                                    <p:cond delay="200"/>
                                  </p:stCondLst>
                                  <p:childTnLst>
                                    <p:animMotion origin="layout" path="M -8.33333E-7 -2.96296E-6 L -8.33333E-7 0.03542 " pathEditMode="relative" rAng="0" ptsTypes="AA">
                                      <p:cBhvr>
                                        <p:cTn id="34" dur="700" spd="-100000" fill="hold"/>
                                        <p:tgtEl>
                                          <p:spTgt spid="148"/>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118"/>
                                        </p:tgtEl>
                                        <p:attrNameLst>
                                          <p:attrName>style.visibility</p:attrName>
                                        </p:attrNameLst>
                                      </p:cBhvr>
                                      <p:to>
                                        <p:strVal val="visible"/>
                                      </p:to>
                                    </p:set>
                                    <p:animEffect transition="in" filter="fade">
                                      <p:cBhvr>
                                        <p:cTn id="37" dur="500"/>
                                        <p:tgtEl>
                                          <p:spTgt spid="118"/>
                                        </p:tgtEl>
                                      </p:cBhvr>
                                    </p:animEffect>
                                  </p:childTnLst>
                                </p:cTn>
                              </p:par>
                              <p:par>
                                <p:cTn id="38" presetID="42" presetClass="path" presetSubtype="0" decel="100000" fill="hold" grpId="1" nodeType="withEffect">
                                  <p:stCondLst>
                                    <p:cond delay="300"/>
                                  </p:stCondLst>
                                  <p:childTnLst>
                                    <p:animMotion origin="layout" path="M -8.33333E-7 -2.96296E-6 L -8.33333E-7 0.03542 " pathEditMode="relative" rAng="0" ptsTypes="AA">
                                      <p:cBhvr>
                                        <p:cTn id="39" dur="700" spd="-100000" fill="hold"/>
                                        <p:tgtEl>
                                          <p:spTgt spid="118"/>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109"/>
                                        </p:tgtEl>
                                        <p:attrNameLst>
                                          <p:attrName>style.visibility</p:attrName>
                                        </p:attrNameLst>
                                      </p:cBhvr>
                                      <p:to>
                                        <p:strVal val="visible"/>
                                      </p:to>
                                    </p:set>
                                    <p:animEffect transition="in" filter="fade">
                                      <p:cBhvr>
                                        <p:cTn id="42" dur="500"/>
                                        <p:tgtEl>
                                          <p:spTgt spid="109"/>
                                        </p:tgtEl>
                                      </p:cBhvr>
                                    </p:animEffect>
                                  </p:childTnLst>
                                </p:cTn>
                              </p:par>
                              <p:par>
                                <p:cTn id="43" presetID="42" presetClass="path" presetSubtype="0" decel="100000" fill="hold" grpId="1" nodeType="withEffect">
                                  <p:stCondLst>
                                    <p:cond delay="300"/>
                                  </p:stCondLst>
                                  <p:childTnLst>
                                    <p:animMotion origin="layout" path="M -8.33333E-7 -2.96296E-6 L -8.33333E-7 0.03542 " pathEditMode="relative" rAng="0" ptsTypes="AA">
                                      <p:cBhvr>
                                        <p:cTn id="44" dur="700" spd="-100000" fill="hold"/>
                                        <p:tgtEl>
                                          <p:spTgt spid="109"/>
                                        </p:tgtEl>
                                        <p:attrNameLst>
                                          <p:attrName>ppt_x</p:attrName>
                                          <p:attrName>ppt_y</p:attrName>
                                        </p:attrNameLst>
                                      </p:cBhvr>
                                      <p:rCtr x="0" y="1759"/>
                                    </p:animMotion>
                                  </p:childTnLst>
                                </p:cTn>
                              </p:par>
                              <p:par>
                                <p:cTn id="45" presetID="10" presetClass="entr" presetSubtype="0" fill="hold" nodeType="withEffect">
                                  <p:stCondLst>
                                    <p:cond delay="300"/>
                                  </p:stCondLst>
                                  <p:childTnLst>
                                    <p:set>
                                      <p:cBhvr>
                                        <p:cTn id="46" dur="1" fill="hold">
                                          <p:stCondLst>
                                            <p:cond delay="0"/>
                                          </p:stCondLst>
                                        </p:cTn>
                                        <p:tgtEl>
                                          <p:spTgt spid="110"/>
                                        </p:tgtEl>
                                        <p:attrNameLst>
                                          <p:attrName>style.visibility</p:attrName>
                                        </p:attrNameLst>
                                      </p:cBhvr>
                                      <p:to>
                                        <p:strVal val="visible"/>
                                      </p:to>
                                    </p:set>
                                    <p:animEffect transition="in" filter="fade">
                                      <p:cBhvr>
                                        <p:cTn id="47" dur="500"/>
                                        <p:tgtEl>
                                          <p:spTgt spid="110"/>
                                        </p:tgtEl>
                                      </p:cBhvr>
                                    </p:animEffect>
                                  </p:childTnLst>
                                </p:cTn>
                              </p:par>
                              <p:par>
                                <p:cTn id="48" presetID="42" presetClass="path" presetSubtype="0" decel="100000" fill="hold" nodeType="withEffect">
                                  <p:stCondLst>
                                    <p:cond delay="300"/>
                                  </p:stCondLst>
                                  <p:childTnLst>
                                    <p:animMotion origin="layout" path="M -4.16667E-6 -4.44444E-6 L -4.16667E-6 0.03542 " pathEditMode="relative" rAng="0" ptsTypes="AA">
                                      <p:cBhvr>
                                        <p:cTn id="49" dur="700" spd="-100000" fill="hold"/>
                                        <p:tgtEl>
                                          <p:spTgt spid="110"/>
                                        </p:tgtEl>
                                        <p:attrNameLst>
                                          <p:attrName>ppt_x</p:attrName>
                                          <p:attrName>ppt_y</p:attrName>
                                        </p:attrNameLst>
                                      </p:cBhvr>
                                      <p:rCtr x="0" y="1759"/>
                                    </p:animMotion>
                                  </p:childTnLst>
                                </p:cTn>
                              </p:par>
                              <p:par>
                                <p:cTn id="50" presetID="10" presetClass="entr" presetSubtype="0" fill="hold" grpId="0" nodeType="withEffect">
                                  <p:stCondLst>
                                    <p:cond delay="300"/>
                                  </p:stCondLst>
                                  <p:childTnLst>
                                    <p:set>
                                      <p:cBhvr>
                                        <p:cTn id="51" dur="1" fill="hold">
                                          <p:stCondLst>
                                            <p:cond delay="0"/>
                                          </p:stCondLst>
                                        </p:cTn>
                                        <p:tgtEl>
                                          <p:spTgt spid="111"/>
                                        </p:tgtEl>
                                        <p:attrNameLst>
                                          <p:attrName>style.visibility</p:attrName>
                                        </p:attrNameLst>
                                      </p:cBhvr>
                                      <p:to>
                                        <p:strVal val="visible"/>
                                      </p:to>
                                    </p:set>
                                    <p:animEffect transition="in" filter="fade">
                                      <p:cBhvr>
                                        <p:cTn id="52" dur="500"/>
                                        <p:tgtEl>
                                          <p:spTgt spid="111"/>
                                        </p:tgtEl>
                                      </p:cBhvr>
                                    </p:animEffect>
                                  </p:childTnLst>
                                </p:cTn>
                              </p:par>
                              <p:par>
                                <p:cTn id="53" presetID="42" presetClass="path" presetSubtype="0" decel="100000" fill="hold" grpId="1" nodeType="withEffect">
                                  <p:stCondLst>
                                    <p:cond delay="300"/>
                                  </p:stCondLst>
                                  <p:childTnLst>
                                    <p:animMotion origin="layout" path="M -8.33333E-7 -2.96296E-6 L -8.33333E-7 0.03542 " pathEditMode="relative" rAng="0" ptsTypes="AA">
                                      <p:cBhvr>
                                        <p:cTn id="54" dur="700" spd="-100000" fill="hold"/>
                                        <p:tgtEl>
                                          <p:spTgt spid="111"/>
                                        </p:tgtEl>
                                        <p:attrNameLst>
                                          <p:attrName>ppt_x</p:attrName>
                                          <p:attrName>ppt_y</p:attrName>
                                        </p:attrNameLst>
                                      </p:cBhvr>
                                      <p:rCtr x="0" y="1759"/>
                                    </p:animMotion>
                                  </p:childTnLst>
                                </p:cTn>
                              </p:par>
                              <p:par>
                                <p:cTn id="55" presetID="10" presetClass="entr" presetSubtype="0" fill="hold" grpId="0" nodeType="withEffect">
                                  <p:stCondLst>
                                    <p:cond delay="300"/>
                                  </p:stCondLst>
                                  <p:childTnLst>
                                    <p:set>
                                      <p:cBhvr>
                                        <p:cTn id="56" dur="1" fill="hold">
                                          <p:stCondLst>
                                            <p:cond delay="0"/>
                                          </p:stCondLst>
                                        </p:cTn>
                                        <p:tgtEl>
                                          <p:spTgt spid="133"/>
                                        </p:tgtEl>
                                        <p:attrNameLst>
                                          <p:attrName>style.visibility</p:attrName>
                                        </p:attrNameLst>
                                      </p:cBhvr>
                                      <p:to>
                                        <p:strVal val="visible"/>
                                      </p:to>
                                    </p:set>
                                    <p:animEffect transition="in" filter="fade">
                                      <p:cBhvr>
                                        <p:cTn id="57" dur="500"/>
                                        <p:tgtEl>
                                          <p:spTgt spid="133"/>
                                        </p:tgtEl>
                                      </p:cBhvr>
                                    </p:animEffect>
                                  </p:childTnLst>
                                </p:cTn>
                              </p:par>
                              <p:par>
                                <p:cTn id="58" presetID="42" presetClass="path" presetSubtype="0" decel="100000" fill="hold" grpId="1" nodeType="withEffect">
                                  <p:stCondLst>
                                    <p:cond delay="300"/>
                                  </p:stCondLst>
                                  <p:childTnLst>
                                    <p:animMotion origin="layout" path="M -8.33333E-7 -2.96296E-6 L -8.33333E-7 0.03542 " pathEditMode="relative" rAng="0" ptsTypes="AA">
                                      <p:cBhvr>
                                        <p:cTn id="59" dur="700" spd="-100000" fill="hold"/>
                                        <p:tgtEl>
                                          <p:spTgt spid="133"/>
                                        </p:tgtEl>
                                        <p:attrNameLst>
                                          <p:attrName>ppt_x</p:attrName>
                                          <p:attrName>ppt_y</p:attrName>
                                        </p:attrNameLst>
                                      </p:cBhvr>
                                      <p:rCtr x="0" y="1759"/>
                                    </p:animMotion>
                                  </p:childTnLst>
                                </p:cTn>
                              </p:par>
                              <p:par>
                                <p:cTn id="60" presetID="10" presetClass="entr" presetSubtype="0" fill="hold" grpId="0" nodeType="withEffect">
                                  <p:stCondLst>
                                    <p:cond delay="300"/>
                                  </p:stCondLst>
                                  <p:childTnLst>
                                    <p:set>
                                      <p:cBhvr>
                                        <p:cTn id="61" dur="1" fill="hold">
                                          <p:stCondLst>
                                            <p:cond delay="0"/>
                                          </p:stCondLst>
                                        </p:cTn>
                                        <p:tgtEl>
                                          <p:spTgt spid="134"/>
                                        </p:tgtEl>
                                        <p:attrNameLst>
                                          <p:attrName>style.visibility</p:attrName>
                                        </p:attrNameLst>
                                      </p:cBhvr>
                                      <p:to>
                                        <p:strVal val="visible"/>
                                      </p:to>
                                    </p:set>
                                    <p:animEffect transition="in" filter="fade">
                                      <p:cBhvr>
                                        <p:cTn id="62" dur="500"/>
                                        <p:tgtEl>
                                          <p:spTgt spid="134"/>
                                        </p:tgtEl>
                                      </p:cBhvr>
                                    </p:animEffect>
                                  </p:childTnLst>
                                </p:cTn>
                              </p:par>
                              <p:par>
                                <p:cTn id="63" presetID="42" presetClass="path" presetSubtype="0" decel="100000" fill="hold" grpId="1" nodeType="withEffect">
                                  <p:stCondLst>
                                    <p:cond delay="300"/>
                                  </p:stCondLst>
                                  <p:childTnLst>
                                    <p:animMotion origin="layout" path="M -8.33333E-7 -2.96296E-6 L -8.33333E-7 0.03542 " pathEditMode="relative" rAng="0" ptsTypes="AA">
                                      <p:cBhvr>
                                        <p:cTn id="64" dur="700" spd="-100000" fill="hold"/>
                                        <p:tgtEl>
                                          <p:spTgt spid="134"/>
                                        </p:tgtEl>
                                        <p:attrNameLst>
                                          <p:attrName>ppt_x</p:attrName>
                                          <p:attrName>ppt_y</p:attrName>
                                        </p:attrNameLst>
                                      </p:cBhvr>
                                      <p:rCtr x="0" y="1759"/>
                                    </p:animMotion>
                                  </p:childTnLst>
                                </p:cTn>
                              </p:par>
                              <p:par>
                                <p:cTn id="65" presetID="10" presetClass="entr" presetSubtype="0" fill="hold" grpId="0" nodeType="withEffect">
                                  <p:stCondLst>
                                    <p:cond delay="300"/>
                                  </p:stCondLst>
                                  <p:childTnLst>
                                    <p:set>
                                      <p:cBhvr>
                                        <p:cTn id="66" dur="1" fill="hold">
                                          <p:stCondLst>
                                            <p:cond delay="0"/>
                                          </p:stCondLst>
                                        </p:cTn>
                                        <p:tgtEl>
                                          <p:spTgt spid="114"/>
                                        </p:tgtEl>
                                        <p:attrNameLst>
                                          <p:attrName>style.visibility</p:attrName>
                                        </p:attrNameLst>
                                      </p:cBhvr>
                                      <p:to>
                                        <p:strVal val="visible"/>
                                      </p:to>
                                    </p:set>
                                    <p:animEffect transition="in" filter="fade">
                                      <p:cBhvr>
                                        <p:cTn id="67" dur="500"/>
                                        <p:tgtEl>
                                          <p:spTgt spid="114"/>
                                        </p:tgtEl>
                                      </p:cBhvr>
                                    </p:animEffect>
                                  </p:childTnLst>
                                </p:cTn>
                              </p:par>
                              <p:par>
                                <p:cTn id="68" presetID="42" presetClass="path" presetSubtype="0" decel="100000" fill="hold" grpId="1" nodeType="withEffect">
                                  <p:stCondLst>
                                    <p:cond delay="300"/>
                                  </p:stCondLst>
                                  <p:childTnLst>
                                    <p:animMotion origin="layout" path="M -8.33333E-7 -2.96296E-6 L -8.33333E-7 0.03542 " pathEditMode="relative" rAng="0" ptsTypes="AA">
                                      <p:cBhvr>
                                        <p:cTn id="69" dur="700" spd="-100000" fill="hold"/>
                                        <p:tgtEl>
                                          <p:spTgt spid="114"/>
                                        </p:tgtEl>
                                        <p:attrNameLst>
                                          <p:attrName>ppt_x</p:attrName>
                                          <p:attrName>ppt_y</p:attrName>
                                        </p:attrNameLst>
                                      </p:cBhvr>
                                      <p:rCtr x="0" y="1759"/>
                                    </p:animMotion>
                                  </p:childTnLst>
                                </p:cTn>
                              </p:par>
                              <p:par>
                                <p:cTn id="70" presetID="10" presetClass="entr" presetSubtype="0" fill="hold" grpId="0" nodeType="withEffect">
                                  <p:stCondLst>
                                    <p:cond delay="300"/>
                                  </p:stCondLst>
                                  <p:childTnLst>
                                    <p:set>
                                      <p:cBhvr>
                                        <p:cTn id="71" dur="1" fill="hold">
                                          <p:stCondLst>
                                            <p:cond delay="0"/>
                                          </p:stCondLst>
                                        </p:cTn>
                                        <p:tgtEl>
                                          <p:spTgt spid="135"/>
                                        </p:tgtEl>
                                        <p:attrNameLst>
                                          <p:attrName>style.visibility</p:attrName>
                                        </p:attrNameLst>
                                      </p:cBhvr>
                                      <p:to>
                                        <p:strVal val="visible"/>
                                      </p:to>
                                    </p:set>
                                    <p:animEffect transition="in" filter="fade">
                                      <p:cBhvr>
                                        <p:cTn id="72" dur="500"/>
                                        <p:tgtEl>
                                          <p:spTgt spid="135"/>
                                        </p:tgtEl>
                                      </p:cBhvr>
                                    </p:animEffect>
                                  </p:childTnLst>
                                </p:cTn>
                              </p:par>
                              <p:par>
                                <p:cTn id="73" presetID="42" presetClass="path" presetSubtype="0" decel="100000" fill="hold" grpId="1" nodeType="withEffect">
                                  <p:stCondLst>
                                    <p:cond delay="300"/>
                                  </p:stCondLst>
                                  <p:childTnLst>
                                    <p:animMotion origin="layout" path="M -8.33333E-7 -2.96296E-6 L -8.33333E-7 0.03542 " pathEditMode="relative" rAng="0" ptsTypes="AA">
                                      <p:cBhvr>
                                        <p:cTn id="74" dur="700" spd="-100000" fill="hold"/>
                                        <p:tgtEl>
                                          <p:spTgt spid="135"/>
                                        </p:tgtEl>
                                        <p:attrNameLst>
                                          <p:attrName>ppt_x</p:attrName>
                                          <p:attrName>ppt_y</p:attrName>
                                        </p:attrNameLst>
                                      </p:cBhvr>
                                      <p:rCtr x="0" y="1759"/>
                                    </p:animMotion>
                                  </p:childTnLst>
                                </p:cTn>
                              </p:par>
                              <p:par>
                                <p:cTn id="75" presetID="10" presetClass="entr" presetSubtype="0" fill="hold" grpId="0" nodeType="withEffect">
                                  <p:stCondLst>
                                    <p:cond delay="300"/>
                                  </p:stCondLst>
                                  <p:childTnLst>
                                    <p:set>
                                      <p:cBhvr>
                                        <p:cTn id="76" dur="1" fill="hold">
                                          <p:stCondLst>
                                            <p:cond delay="0"/>
                                          </p:stCondLst>
                                        </p:cTn>
                                        <p:tgtEl>
                                          <p:spTgt spid="115"/>
                                        </p:tgtEl>
                                        <p:attrNameLst>
                                          <p:attrName>style.visibility</p:attrName>
                                        </p:attrNameLst>
                                      </p:cBhvr>
                                      <p:to>
                                        <p:strVal val="visible"/>
                                      </p:to>
                                    </p:set>
                                    <p:animEffect transition="in" filter="fade">
                                      <p:cBhvr>
                                        <p:cTn id="77" dur="500"/>
                                        <p:tgtEl>
                                          <p:spTgt spid="115"/>
                                        </p:tgtEl>
                                      </p:cBhvr>
                                    </p:animEffect>
                                  </p:childTnLst>
                                </p:cTn>
                              </p:par>
                              <p:par>
                                <p:cTn id="78" presetID="42" presetClass="path" presetSubtype="0" decel="100000" fill="hold" grpId="1" nodeType="withEffect">
                                  <p:stCondLst>
                                    <p:cond delay="300"/>
                                  </p:stCondLst>
                                  <p:childTnLst>
                                    <p:animMotion origin="layout" path="M -8.33333E-7 -2.96296E-6 L -8.33333E-7 0.03542 " pathEditMode="relative" rAng="0" ptsTypes="AA">
                                      <p:cBhvr>
                                        <p:cTn id="79" dur="700" spd="-100000" fill="hold"/>
                                        <p:tgtEl>
                                          <p:spTgt spid="115"/>
                                        </p:tgtEl>
                                        <p:attrNameLst>
                                          <p:attrName>ppt_x</p:attrName>
                                          <p:attrName>ppt_y</p:attrName>
                                        </p:attrNameLst>
                                      </p:cBhvr>
                                      <p:rCtr x="0" y="1759"/>
                                    </p:animMotion>
                                  </p:childTnLst>
                                </p:cTn>
                              </p:par>
                              <p:par>
                                <p:cTn id="80" presetID="10" presetClass="entr" presetSubtype="0" fill="hold" grpId="0" nodeType="withEffect">
                                  <p:stCondLst>
                                    <p:cond delay="300"/>
                                  </p:stCondLst>
                                  <p:childTnLst>
                                    <p:set>
                                      <p:cBhvr>
                                        <p:cTn id="81" dur="1" fill="hold">
                                          <p:stCondLst>
                                            <p:cond delay="0"/>
                                          </p:stCondLst>
                                        </p:cTn>
                                        <p:tgtEl>
                                          <p:spTgt spid="136"/>
                                        </p:tgtEl>
                                        <p:attrNameLst>
                                          <p:attrName>style.visibility</p:attrName>
                                        </p:attrNameLst>
                                      </p:cBhvr>
                                      <p:to>
                                        <p:strVal val="visible"/>
                                      </p:to>
                                    </p:set>
                                    <p:animEffect transition="in" filter="fade">
                                      <p:cBhvr>
                                        <p:cTn id="82" dur="500"/>
                                        <p:tgtEl>
                                          <p:spTgt spid="136"/>
                                        </p:tgtEl>
                                      </p:cBhvr>
                                    </p:animEffect>
                                  </p:childTnLst>
                                </p:cTn>
                              </p:par>
                              <p:par>
                                <p:cTn id="83" presetID="42" presetClass="path" presetSubtype="0" decel="100000" fill="hold" grpId="1" nodeType="withEffect">
                                  <p:stCondLst>
                                    <p:cond delay="300"/>
                                  </p:stCondLst>
                                  <p:childTnLst>
                                    <p:animMotion origin="layout" path="M -8.33333E-7 -2.96296E-6 L -8.33333E-7 0.03542 " pathEditMode="relative" rAng="0" ptsTypes="AA">
                                      <p:cBhvr>
                                        <p:cTn id="84" dur="700" spd="-100000" fill="hold"/>
                                        <p:tgtEl>
                                          <p:spTgt spid="136"/>
                                        </p:tgtEl>
                                        <p:attrNameLst>
                                          <p:attrName>ppt_x</p:attrName>
                                          <p:attrName>ppt_y</p:attrName>
                                        </p:attrNameLst>
                                      </p:cBhvr>
                                      <p:rCtr x="0" y="1759"/>
                                    </p:animMotion>
                                  </p:childTnLst>
                                </p:cTn>
                              </p:par>
                              <p:par>
                                <p:cTn id="85" presetID="10" presetClass="entr" presetSubtype="0" fill="hold" grpId="0" nodeType="withEffect">
                                  <p:stCondLst>
                                    <p:cond delay="300"/>
                                  </p:stCondLst>
                                  <p:childTnLst>
                                    <p:set>
                                      <p:cBhvr>
                                        <p:cTn id="86" dur="1" fill="hold">
                                          <p:stCondLst>
                                            <p:cond delay="0"/>
                                          </p:stCondLst>
                                        </p:cTn>
                                        <p:tgtEl>
                                          <p:spTgt spid="116"/>
                                        </p:tgtEl>
                                        <p:attrNameLst>
                                          <p:attrName>style.visibility</p:attrName>
                                        </p:attrNameLst>
                                      </p:cBhvr>
                                      <p:to>
                                        <p:strVal val="visible"/>
                                      </p:to>
                                    </p:set>
                                    <p:animEffect transition="in" filter="fade">
                                      <p:cBhvr>
                                        <p:cTn id="87" dur="500"/>
                                        <p:tgtEl>
                                          <p:spTgt spid="116"/>
                                        </p:tgtEl>
                                      </p:cBhvr>
                                    </p:animEffect>
                                  </p:childTnLst>
                                </p:cTn>
                              </p:par>
                              <p:par>
                                <p:cTn id="88" presetID="42" presetClass="path" presetSubtype="0" decel="100000" fill="hold" grpId="1" nodeType="withEffect">
                                  <p:stCondLst>
                                    <p:cond delay="300"/>
                                  </p:stCondLst>
                                  <p:childTnLst>
                                    <p:animMotion origin="layout" path="M -8.33333E-7 -2.96296E-6 L -8.33333E-7 0.03542 " pathEditMode="relative" rAng="0" ptsTypes="AA">
                                      <p:cBhvr>
                                        <p:cTn id="89" dur="700" spd="-100000" fill="hold"/>
                                        <p:tgtEl>
                                          <p:spTgt spid="116"/>
                                        </p:tgtEl>
                                        <p:attrNameLst>
                                          <p:attrName>ppt_x</p:attrName>
                                          <p:attrName>ppt_y</p:attrName>
                                        </p:attrNameLst>
                                      </p:cBhvr>
                                      <p:rCtr x="0" y="1759"/>
                                    </p:animMotion>
                                  </p:childTnLst>
                                </p:cTn>
                              </p:par>
                              <p:par>
                                <p:cTn id="90" presetID="10" presetClass="entr" presetSubtype="0" fill="hold" grpId="0" nodeType="withEffect">
                                  <p:stCondLst>
                                    <p:cond delay="300"/>
                                  </p:stCondLst>
                                  <p:childTnLst>
                                    <p:set>
                                      <p:cBhvr>
                                        <p:cTn id="91" dur="1" fill="hold">
                                          <p:stCondLst>
                                            <p:cond delay="0"/>
                                          </p:stCondLst>
                                        </p:cTn>
                                        <p:tgtEl>
                                          <p:spTgt spid="137"/>
                                        </p:tgtEl>
                                        <p:attrNameLst>
                                          <p:attrName>style.visibility</p:attrName>
                                        </p:attrNameLst>
                                      </p:cBhvr>
                                      <p:to>
                                        <p:strVal val="visible"/>
                                      </p:to>
                                    </p:set>
                                    <p:animEffect transition="in" filter="fade">
                                      <p:cBhvr>
                                        <p:cTn id="92" dur="500"/>
                                        <p:tgtEl>
                                          <p:spTgt spid="137"/>
                                        </p:tgtEl>
                                      </p:cBhvr>
                                    </p:animEffect>
                                  </p:childTnLst>
                                </p:cTn>
                              </p:par>
                              <p:par>
                                <p:cTn id="93" presetID="42" presetClass="path" presetSubtype="0" decel="100000" fill="hold" grpId="1" nodeType="withEffect">
                                  <p:stCondLst>
                                    <p:cond delay="300"/>
                                  </p:stCondLst>
                                  <p:childTnLst>
                                    <p:animMotion origin="layout" path="M -8.33333E-7 -2.96296E-6 L -8.33333E-7 0.03542 " pathEditMode="relative" rAng="0" ptsTypes="AA">
                                      <p:cBhvr>
                                        <p:cTn id="94" dur="700" spd="-100000" fill="hold"/>
                                        <p:tgtEl>
                                          <p:spTgt spid="137"/>
                                        </p:tgtEl>
                                        <p:attrNameLst>
                                          <p:attrName>ppt_x</p:attrName>
                                          <p:attrName>ppt_y</p:attrName>
                                        </p:attrNameLst>
                                      </p:cBhvr>
                                      <p:rCtr x="0" y="1759"/>
                                    </p:animMotion>
                                  </p:childTnLst>
                                </p:cTn>
                              </p:par>
                              <p:par>
                                <p:cTn id="95" presetID="10" presetClass="entr" presetSubtype="0" fill="hold" grpId="0" nodeType="withEffect">
                                  <p:stCondLst>
                                    <p:cond delay="300"/>
                                  </p:stCondLst>
                                  <p:childTnLst>
                                    <p:set>
                                      <p:cBhvr>
                                        <p:cTn id="96" dur="1" fill="hold">
                                          <p:stCondLst>
                                            <p:cond delay="0"/>
                                          </p:stCondLst>
                                        </p:cTn>
                                        <p:tgtEl>
                                          <p:spTgt spid="117"/>
                                        </p:tgtEl>
                                        <p:attrNameLst>
                                          <p:attrName>style.visibility</p:attrName>
                                        </p:attrNameLst>
                                      </p:cBhvr>
                                      <p:to>
                                        <p:strVal val="visible"/>
                                      </p:to>
                                    </p:set>
                                    <p:animEffect transition="in" filter="fade">
                                      <p:cBhvr>
                                        <p:cTn id="97" dur="500"/>
                                        <p:tgtEl>
                                          <p:spTgt spid="117"/>
                                        </p:tgtEl>
                                      </p:cBhvr>
                                    </p:animEffect>
                                  </p:childTnLst>
                                </p:cTn>
                              </p:par>
                              <p:par>
                                <p:cTn id="98" presetID="42" presetClass="path" presetSubtype="0" decel="100000" fill="hold" grpId="1" nodeType="withEffect">
                                  <p:stCondLst>
                                    <p:cond delay="300"/>
                                  </p:stCondLst>
                                  <p:childTnLst>
                                    <p:animMotion origin="layout" path="M -8.33333E-7 -2.96296E-6 L -8.33333E-7 0.03542 " pathEditMode="relative" rAng="0" ptsTypes="AA">
                                      <p:cBhvr>
                                        <p:cTn id="99" dur="700" spd="-100000" fill="hold"/>
                                        <p:tgtEl>
                                          <p:spTgt spid="117"/>
                                        </p:tgtEl>
                                        <p:attrNameLst>
                                          <p:attrName>ppt_x</p:attrName>
                                          <p:attrName>ppt_y</p:attrName>
                                        </p:attrNameLst>
                                      </p:cBhvr>
                                      <p:rCtr x="0" y="1759"/>
                                    </p:animMotion>
                                  </p:childTnLst>
                                </p:cTn>
                              </p:par>
                              <p:par>
                                <p:cTn id="100" presetID="10" presetClass="entr" presetSubtype="0" fill="hold" grpId="0" nodeType="withEffect">
                                  <p:stCondLst>
                                    <p:cond delay="30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500"/>
                                        <p:tgtEl>
                                          <p:spTgt spid="6"/>
                                        </p:tgtEl>
                                      </p:cBhvr>
                                    </p:animEffect>
                                  </p:childTnLst>
                                </p:cTn>
                              </p:par>
                              <p:par>
                                <p:cTn id="103" presetID="42" presetClass="path" presetSubtype="0" decel="100000" fill="hold" grpId="1" nodeType="withEffect">
                                  <p:stCondLst>
                                    <p:cond delay="300"/>
                                  </p:stCondLst>
                                  <p:childTnLst>
                                    <p:animMotion origin="layout" path="M -8.33333E-7 -2.96296E-6 L -8.33333E-7 0.03542 " pathEditMode="relative" rAng="0" ptsTypes="AA">
                                      <p:cBhvr>
                                        <p:cTn id="104" dur="700" spd="-100000" fill="hold"/>
                                        <p:tgtEl>
                                          <p:spTgt spid="6"/>
                                        </p:tgtEl>
                                        <p:attrNameLst>
                                          <p:attrName>ppt_x</p:attrName>
                                          <p:attrName>ppt_y</p:attrName>
                                        </p:attrNameLst>
                                      </p:cBhvr>
                                      <p:rCtr x="0" y="1759"/>
                                    </p:animMotion>
                                  </p:childTnLst>
                                </p:cTn>
                              </p:par>
                              <p:par>
                                <p:cTn id="105" presetID="10" presetClass="entr" presetSubtype="0" fill="hold" grpId="0" nodeType="withEffect">
                                  <p:stCondLst>
                                    <p:cond delay="30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500"/>
                                        <p:tgtEl>
                                          <p:spTgt spid="19"/>
                                        </p:tgtEl>
                                      </p:cBhvr>
                                    </p:animEffect>
                                  </p:childTnLst>
                                </p:cTn>
                              </p:par>
                              <p:par>
                                <p:cTn id="108" presetID="42" presetClass="path" presetSubtype="0" decel="100000" fill="hold" grpId="1" nodeType="withEffect">
                                  <p:stCondLst>
                                    <p:cond delay="300"/>
                                  </p:stCondLst>
                                  <p:childTnLst>
                                    <p:animMotion origin="layout" path="M -8.33333E-7 -2.96296E-6 L -8.33333E-7 0.03542 " pathEditMode="relative" rAng="0" ptsTypes="AA">
                                      <p:cBhvr>
                                        <p:cTn id="109" dur="700" spd="-100000" fill="hold"/>
                                        <p:tgtEl>
                                          <p:spTgt spid="19"/>
                                        </p:tgtEl>
                                        <p:attrNameLst>
                                          <p:attrName>ppt_x</p:attrName>
                                          <p:attrName>ppt_y</p:attrName>
                                        </p:attrNameLst>
                                      </p:cBhvr>
                                      <p:rCtr x="0" y="1759"/>
                                    </p:animMotion>
                                  </p:childTnLst>
                                </p:cTn>
                              </p:par>
                              <p:par>
                                <p:cTn id="110" presetID="10" presetClass="entr" presetSubtype="0" fill="hold" grpId="0" nodeType="withEffect">
                                  <p:stCondLst>
                                    <p:cond delay="300"/>
                                  </p:stCondLst>
                                  <p:childTnLst>
                                    <p:set>
                                      <p:cBhvr>
                                        <p:cTn id="111" dur="1" fill="hold">
                                          <p:stCondLst>
                                            <p:cond delay="0"/>
                                          </p:stCondLst>
                                        </p:cTn>
                                        <p:tgtEl>
                                          <p:spTgt spid="80"/>
                                        </p:tgtEl>
                                        <p:attrNameLst>
                                          <p:attrName>style.visibility</p:attrName>
                                        </p:attrNameLst>
                                      </p:cBhvr>
                                      <p:to>
                                        <p:strVal val="visible"/>
                                      </p:to>
                                    </p:set>
                                    <p:animEffect transition="in" filter="fade">
                                      <p:cBhvr>
                                        <p:cTn id="112" dur="500"/>
                                        <p:tgtEl>
                                          <p:spTgt spid="80"/>
                                        </p:tgtEl>
                                      </p:cBhvr>
                                    </p:animEffect>
                                  </p:childTnLst>
                                </p:cTn>
                              </p:par>
                              <p:par>
                                <p:cTn id="113" presetID="42" presetClass="path" presetSubtype="0" decel="100000" fill="hold" grpId="1" nodeType="withEffect">
                                  <p:stCondLst>
                                    <p:cond delay="300"/>
                                  </p:stCondLst>
                                  <p:childTnLst>
                                    <p:animMotion origin="layout" path="M -8.33333E-7 -2.96296E-6 L -8.33333E-7 0.03542 " pathEditMode="relative" rAng="0" ptsTypes="AA">
                                      <p:cBhvr>
                                        <p:cTn id="114" dur="700" spd="-100000" fill="hold"/>
                                        <p:tgtEl>
                                          <p:spTgt spid="80"/>
                                        </p:tgtEl>
                                        <p:attrNameLst>
                                          <p:attrName>ppt_x</p:attrName>
                                          <p:attrName>ppt_y</p:attrName>
                                        </p:attrNameLst>
                                      </p:cBhvr>
                                      <p:rCtr x="0" y="1759"/>
                                    </p:animMotion>
                                  </p:childTnLst>
                                </p:cTn>
                              </p:par>
                              <p:par>
                                <p:cTn id="115" presetID="10" presetClass="entr" presetSubtype="0" fill="hold" grpId="0" nodeType="withEffect">
                                  <p:stCondLst>
                                    <p:cond delay="300"/>
                                  </p:stCondLst>
                                  <p:childTnLst>
                                    <p:set>
                                      <p:cBhvr>
                                        <p:cTn id="116" dur="1" fill="hold">
                                          <p:stCondLst>
                                            <p:cond delay="0"/>
                                          </p:stCondLst>
                                        </p:cTn>
                                        <p:tgtEl>
                                          <p:spTgt spid="81"/>
                                        </p:tgtEl>
                                        <p:attrNameLst>
                                          <p:attrName>style.visibility</p:attrName>
                                        </p:attrNameLst>
                                      </p:cBhvr>
                                      <p:to>
                                        <p:strVal val="visible"/>
                                      </p:to>
                                    </p:set>
                                    <p:animEffect transition="in" filter="fade">
                                      <p:cBhvr>
                                        <p:cTn id="117" dur="500"/>
                                        <p:tgtEl>
                                          <p:spTgt spid="81"/>
                                        </p:tgtEl>
                                      </p:cBhvr>
                                    </p:animEffect>
                                  </p:childTnLst>
                                </p:cTn>
                              </p:par>
                              <p:par>
                                <p:cTn id="118" presetID="42" presetClass="path" presetSubtype="0" decel="100000" fill="hold" grpId="1" nodeType="withEffect">
                                  <p:stCondLst>
                                    <p:cond delay="300"/>
                                  </p:stCondLst>
                                  <p:childTnLst>
                                    <p:animMotion origin="layout" path="M -8.33333E-7 -2.96296E-6 L -8.33333E-7 0.03542 " pathEditMode="relative" rAng="0" ptsTypes="AA">
                                      <p:cBhvr>
                                        <p:cTn id="119" dur="700" spd="-100000" fill="hold"/>
                                        <p:tgtEl>
                                          <p:spTgt spid="81"/>
                                        </p:tgtEl>
                                        <p:attrNameLst>
                                          <p:attrName>ppt_x</p:attrName>
                                          <p:attrName>ppt_y</p:attrName>
                                        </p:attrNameLst>
                                      </p:cBhvr>
                                      <p:rCtr x="0" y="1759"/>
                                    </p:animMotion>
                                  </p:childTnLst>
                                </p:cTn>
                              </p:par>
                              <p:par>
                                <p:cTn id="120" presetID="10" presetClass="entr" presetSubtype="0" fill="hold" grpId="0" nodeType="withEffect">
                                  <p:stCondLst>
                                    <p:cond delay="300"/>
                                  </p:stCondLst>
                                  <p:childTnLst>
                                    <p:set>
                                      <p:cBhvr>
                                        <p:cTn id="121" dur="1" fill="hold">
                                          <p:stCondLst>
                                            <p:cond delay="0"/>
                                          </p:stCondLst>
                                        </p:cTn>
                                        <p:tgtEl>
                                          <p:spTgt spid="84"/>
                                        </p:tgtEl>
                                        <p:attrNameLst>
                                          <p:attrName>style.visibility</p:attrName>
                                        </p:attrNameLst>
                                      </p:cBhvr>
                                      <p:to>
                                        <p:strVal val="visible"/>
                                      </p:to>
                                    </p:set>
                                    <p:animEffect transition="in" filter="fade">
                                      <p:cBhvr>
                                        <p:cTn id="122" dur="500"/>
                                        <p:tgtEl>
                                          <p:spTgt spid="84"/>
                                        </p:tgtEl>
                                      </p:cBhvr>
                                    </p:animEffect>
                                  </p:childTnLst>
                                </p:cTn>
                              </p:par>
                              <p:par>
                                <p:cTn id="123" presetID="42" presetClass="path" presetSubtype="0" decel="100000" fill="hold" grpId="1" nodeType="withEffect">
                                  <p:stCondLst>
                                    <p:cond delay="300"/>
                                  </p:stCondLst>
                                  <p:childTnLst>
                                    <p:animMotion origin="layout" path="M -8.33333E-7 -2.96296E-6 L -8.33333E-7 0.03542 " pathEditMode="relative" rAng="0" ptsTypes="AA">
                                      <p:cBhvr>
                                        <p:cTn id="124" dur="700" spd="-100000" fill="hold"/>
                                        <p:tgtEl>
                                          <p:spTgt spid="84"/>
                                        </p:tgtEl>
                                        <p:attrNameLst>
                                          <p:attrName>ppt_x</p:attrName>
                                          <p:attrName>ppt_y</p:attrName>
                                        </p:attrNameLst>
                                      </p:cBhvr>
                                      <p:rCtr x="0" y="1759"/>
                                    </p:animMotion>
                                  </p:childTnLst>
                                </p:cTn>
                              </p:par>
                              <p:par>
                                <p:cTn id="125" presetID="10" presetClass="entr" presetSubtype="0" fill="hold" grpId="0" nodeType="withEffect">
                                  <p:stCondLst>
                                    <p:cond delay="300"/>
                                  </p:stCondLst>
                                  <p:childTnLst>
                                    <p:set>
                                      <p:cBhvr>
                                        <p:cTn id="126" dur="1" fill="hold">
                                          <p:stCondLst>
                                            <p:cond delay="0"/>
                                          </p:stCondLst>
                                        </p:cTn>
                                        <p:tgtEl>
                                          <p:spTgt spid="83"/>
                                        </p:tgtEl>
                                        <p:attrNameLst>
                                          <p:attrName>style.visibility</p:attrName>
                                        </p:attrNameLst>
                                      </p:cBhvr>
                                      <p:to>
                                        <p:strVal val="visible"/>
                                      </p:to>
                                    </p:set>
                                    <p:animEffect transition="in" filter="fade">
                                      <p:cBhvr>
                                        <p:cTn id="127" dur="500"/>
                                        <p:tgtEl>
                                          <p:spTgt spid="83"/>
                                        </p:tgtEl>
                                      </p:cBhvr>
                                    </p:animEffect>
                                  </p:childTnLst>
                                </p:cTn>
                              </p:par>
                              <p:par>
                                <p:cTn id="128" presetID="42" presetClass="path" presetSubtype="0" decel="100000" fill="hold" grpId="1" nodeType="withEffect">
                                  <p:stCondLst>
                                    <p:cond delay="300"/>
                                  </p:stCondLst>
                                  <p:childTnLst>
                                    <p:animMotion origin="layout" path="M -8.33333E-7 -2.96296E-6 L -8.33333E-7 0.03542 " pathEditMode="relative" rAng="0" ptsTypes="AA">
                                      <p:cBhvr>
                                        <p:cTn id="129" dur="700" spd="-100000" fill="hold"/>
                                        <p:tgtEl>
                                          <p:spTgt spid="83"/>
                                        </p:tgtEl>
                                        <p:attrNameLst>
                                          <p:attrName>ppt_x</p:attrName>
                                          <p:attrName>ppt_y</p:attrName>
                                        </p:attrNameLst>
                                      </p:cBhvr>
                                      <p:rCtr x="0" y="1759"/>
                                    </p:animMotion>
                                  </p:childTnLst>
                                </p:cTn>
                              </p:par>
                              <p:par>
                                <p:cTn id="130" presetID="10" presetClass="entr" presetSubtype="0" fill="hold" grpId="0" nodeType="withEffect">
                                  <p:stCondLst>
                                    <p:cond delay="300"/>
                                  </p:stCondLst>
                                  <p:childTnLst>
                                    <p:set>
                                      <p:cBhvr>
                                        <p:cTn id="131" dur="1" fill="hold">
                                          <p:stCondLst>
                                            <p:cond delay="0"/>
                                          </p:stCondLst>
                                        </p:cTn>
                                        <p:tgtEl>
                                          <p:spTgt spid="87"/>
                                        </p:tgtEl>
                                        <p:attrNameLst>
                                          <p:attrName>style.visibility</p:attrName>
                                        </p:attrNameLst>
                                      </p:cBhvr>
                                      <p:to>
                                        <p:strVal val="visible"/>
                                      </p:to>
                                    </p:set>
                                    <p:animEffect transition="in" filter="fade">
                                      <p:cBhvr>
                                        <p:cTn id="132" dur="500"/>
                                        <p:tgtEl>
                                          <p:spTgt spid="87"/>
                                        </p:tgtEl>
                                      </p:cBhvr>
                                    </p:animEffect>
                                  </p:childTnLst>
                                </p:cTn>
                              </p:par>
                              <p:par>
                                <p:cTn id="133" presetID="42" presetClass="path" presetSubtype="0" decel="100000" fill="hold" grpId="1" nodeType="withEffect">
                                  <p:stCondLst>
                                    <p:cond delay="300"/>
                                  </p:stCondLst>
                                  <p:childTnLst>
                                    <p:animMotion origin="layout" path="M -8.33333E-7 -2.96296E-6 L -8.33333E-7 0.03542 " pathEditMode="relative" rAng="0" ptsTypes="AA">
                                      <p:cBhvr>
                                        <p:cTn id="134" dur="700" spd="-100000" fill="hold"/>
                                        <p:tgtEl>
                                          <p:spTgt spid="87"/>
                                        </p:tgtEl>
                                        <p:attrNameLst>
                                          <p:attrName>ppt_x</p:attrName>
                                          <p:attrName>ppt_y</p:attrName>
                                        </p:attrNameLst>
                                      </p:cBhvr>
                                      <p:rCtr x="0" y="1759"/>
                                    </p:animMotion>
                                  </p:childTnLst>
                                </p:cTn>
                              </p:par>
                              <p:par>
                                <p:cTn id="135" presetID="10" presetClass="entr" presetSubtype="0" fill="hold" grpId="0" nodeType="withEffect">
                                  <p:stCondLst>
                                    <p:cond delay="300"/>
                                  </p:stCondLst>
                                  <p:childTnLst>
                                    <p:set>
                                      <p:cBhvr>
                                        <p:cTn id="136" dur="1" fill="hold">
                                          <p:stCondLst>
                                            <p:cond delay="0"/>
                                          </p:stCondLst>
                                        </p:cTn>
                                        <p:tgtEl>
                                          <p:spTgt spid="101"/>
                                        </p:tgtEl>
                                        <p:attrNameLst>
                                          <p:attrName>style.visibility</p:attrName>
                                        </p:attrNameLst>
                                      </p:cBhvr>
                                      <p:to>
                                        <p:strVal val="visible"/>
                                      </p:to>
                                    </p:set>
                                    <p:animEffect transition="in" filter="fade">
                                      <p:cBhvr>
                                        <p:cTn id="137" dur="500"/>
                                        <p:tgtEl>
                                          <p:spTgt spid="101"/>
                                        </p:tgtEl>
                                      </p:cBhvr>
                                    </p:animEffect>
                                  </p:childTnLst>
                                </p:cTn>
                              </p:par>
                              <p:par>
                                <p:cTn id="138" presetID="42" presetClass="path" presetSubtype="0" decel="100000" fill="hold" grpId="1" nodeType="withEffect">
                                  <p:stCondLst>
                                    <p:cond delay="300"/>
                                  </p:stCondLst>
                                  <p:childTnLst>
                                    <p:animMotion origin="layout" path="M -8.33333E-7 -2.96296E-6 L -8.33333E-7 0.03542 " pathEditMode="relative" rAng="0" ptsTypes="AA">
                                      <p:cBhvr>
                                        <p:cTn id="139" dur="700" spd="-100000" fill="hold"/>
                                        <p:tgtEl>
                                          <p:spTgt spid="101"/>
                                        </p:tgtEl>
                                        <p:attrNameLst>
                                          <p:attrName>ppt_x</p:attrName>
                                          <p:attrName>ppt_y</p:attrName>
                                        </p:attrNameLst>
                                      </p:cBhvr>
                                      <p:rCtr x="0" y="1759"/>
                                    </p:animMotion>
                                  </p:childTnLst>
                                </p:cTn>
                              </p:par>
                              <p:par>
                                <p:cTn id="140" presetID="10" presetClass="entr" presetSubtype="0" fill="hold" grpId="0" nodeType="withEffect">
                                  <p:stCondLst>
                                    <p:cond delay="300"/>
                                  </p:stCondLst>
                                  <p:childTnLst>
                                    <p:set>
                                      <p:cBhvr>
                                        <p:cTn id="141" dur="1" fill="hold">
                                          <p:stCondLst>
                                            <p:cond delay="0"/>
                                          </p:stCondLst>
                                        </p:cTn>
                                        <p:tgtEl>
                                          <p:spTgt spid="89"/>
                                        </p:tgtEl>
                                        <p:attrNameLst>
                                          <p:attrName>style.visibility</p:attrName>
                                        </p:attrNameLst>
                                      </p:cBhvr>
                                      <p:to>
                                        <p:strVal val="visible"/>
                                      </p:to>
                                    </p:set>
                                    <p:animEffect transition="in" filter="fade">
                                      <p:cBhvr>
                                        <p:cTn id="142" dur="500"/>
                                        <p:tgtEl>
                                          <p:spTgt spid="89"/>
                                        </p:tgtEl>
                                      </p:cBhvr>
                                    </p:animEffect>
                                  </p:childTnLst>
                                </p:cTn>
                              </p:par>
                              <p:par>
                                <p:cTn id="143" presetID="42" presetClass="path" presetSubtype="0" decel="100000" fill="hold" grpId="1" nodeType="withEffect">
                                  <p:stCondLst>
                                    <p:cond delay="300"/>
                                  </p:stCondLst>
                                  <p:childTnLst>
                                    <p:animMotion origin="layout" path="M -8.33333E-7 -2.96296E-6 L -8.33333E-7 0.03542 " pathEditMode="relative" rAng="0" ptsTypes="AA">
                                      <p:cBhvr>
                                        <p:cTn id="144" dur="700" spd="-100000" fill="hold"/>
                                        <p:tgtEl>
                                          <p:spTgt spid="89"/>
                                        </p:tgtEl>
                                        <p:attrNameLst>
                                          <p:attrName>ppt_x</p:attrName>
                                          <p:attrName>ppt_y</p:attrName>
                                        </p:attrNameLst>
                                      </p:cBhvr>
                                      <p:rCtr x="0" y="1759"/>
                                    </p:animMotion>
                                  </p:childTnLst>
                                </p:cTn>
                              </p:par>
                              <p:par>
                                <p:cTn id="145" presetID="10" presetClass="entr" presetSubtype="0" fill="hold" grpId="0" nodeType="withEffect">
                                  <p:stCondLst>
                                    <p:cond delay="300"/>
                                  </p:stCondLst>
                                  <p:childTnLst>
                                    <p:set>
                                      <p:cBhvr>
                                        <p:cTn id="146" dur="1" fill="hold">
                                          <p:stCondLst>
                                            <p:cond delay="0"/>
                                          </p:stCondLst>
                                        </p:cTn>
                                        <p:tgtEl>
                                          <p:spTgt spid="86"/>
                                        </p:tgtEl>
                                        <p:attrNameLst>
                                          <p:attrName>style.visibility</p:attrName>
                                        </p:attrNameLst>
                                      </p:cBhvr>
                                      <p:to>
                                        <p:strVal val="visible"/>
                                      </p:to>
                                    </p:set>
                                    <p:animEffect transition="in" filter="fade">
                                      <p:cBhvr>
                                        <p:cTn id="147" dur="500"/>
                                        <p:tgtEl>
                                          <p:spTgt spid="86"/>
                                        </p:tgtEl>
                                      </p:cBhvr>
                                    </p:animEffect>
                                  </p:childTnLst>
                                </p:cTn>
                              </p:par>
                              <p:par>
                                <p:cTn id="148" presetID="42" presetClass="path" presetSubtype="0" decel="100000" fill="hold" grpId="1" nodeType="withEffect">
                                  <p:stCondLst>
                                    <p:cond delay="300"/>
                                  </p:stCondLst>
                                  <p:childTnLst>
                                    <p:animMotion origin="layout" path="M -8.33333E-7 -2.96296E-6 L -8.33333E-7 0.03542 " pathEditMode="relative" rAng="0" ptsTypes="AA">
                                      <p:cBhvr>
                                        <p:cTn id="149" dur="700" spd="-100000" fill="hold"/>
                                        <p:tgtEl>
                                          <p:spTgt spid="86"/>
                                        </p:tgtEl>
                                        <p:attrNameLst>
                                          <p:attrName>ppt_x</p:attrName>
                                          <p:attrName>ppt_y</p:attrName>
                                        </p:attrNameLst>
                                      </p:cBhvr>
                                      <p:rCtr x="0" y="1759"/>
                                    </p:animMotion>
                                  </p:childTnLst>
                                </p:cTn>
                              </p:par>
                              <p:par>
                                <p:cTn id="150" presetID="10" presetClass="entr" presetSubtype="0" fill="hold" grpId="0" nodeType="withEffect">
                                  <p:stCondLst>
                                    <p:cond delay="300"/>
                                  </p:stCondLst>
                                  <p:childTnLst>
                                    <p:set>
                                      <p:cBhvr>
                                        <p:cTn id="151" dur="1" fill="hold">
                                          <p:stCondLst>
                                            <p:cond delay="0"/>
                                          </p:stCondLst>
                                        </p:cTn>
                                        <p:tgtEl>
                                          <p:spTgt spid="104"/>
                                        </p:tgtEl>
                                        <p:attrNameLst>
                                          <p:attrName>style.visibility</p:attrName>
                                        </p:attrNameLst>
                                      </p:cBhvr>
                                      <p:to>
                                        <p:strVal val="visible"/>
                                      </p:to>
                                    </p:set>
                                    <p:animEffect transition="in" filter="fade">
                                      <p:cBhvr>
                                        <p:cTn id="152" dur="500"/>
                                        <p:tgtEl>
                                          <p:spTgt spid="104"/>
                                        </p:tgtEl>
                                      </p:cBhvr>
                                    </p:animEffect>
                                  </p:childTnLst>
                                </p:cTn>
                              </p:par>
                              <p:par>
                                <p:cTn id="153" presetID="42" presetClass="path" presetSubtype="0" decel="100000" fill="hold" grpId="1" nodeType="withEffect">
                                  <p:stCondLst>
                                    <p:cond delay="300"/>
                                  </p:stCondLst>
                                  <p:childTnLst>
                                    <p:animMotion origin="layout" path="M -8.33333E-7 -2.96296E-6 L -8.33333E-7 0.03542 " pathEditMode="relative" rAng="0" ptsTypes="AA">
                                      <p:cBhvr>
                                        <p:cTn id="154" dur="700" spd="-100000" fill="hold"/>
                                        <p:tgtEl>
                                          <p:spTgt spid="104"/>
                                        </p:tgtEl>
                                        <p:attrNameLst>
                                          <p:attrName>ppt_x</p:attrName>
                                          <p:attrName>ppt_y</p:attrName>
                                        </p:attrNameLst>
                                      </p:cBhvr>
                                      <p:rCtr x="0" y="1759"/>
                                    </p:animMotion>
                                  </p:childTnLst>
                                </p:cTn>
                              </p:par>
                              <p:par>
                                <p:cTn id="155" presetID="10" presetClass="entr" presetSubtype="0" fill="hold" grpId="0" nodeType="withEffect">
                                  <p:stCondLst>
                                    <p:cond delay="300"/>
                                  </p:stCondLst>
                                  <p:childTnLst>
                                    <p:set>
                                      <p:cBhvr>
                                        <p:cTn id="156" dur="1" fill="hold">
                                          <p:stCondLst>
                                            <p:cond delay="0"/>
                                          </p:stCondLst>
                                        </p:cTn>
                                        <p:tgtEl>
                                          <p:spTgt spid="107"/>
                                        </p:tgtEl>
                                        <p:attrNameLst>
                                          <p:attrName>style.visibility</p:attrName>
                                        </p:attrNameLst>
                                      </p:cBhvr>
                                      <p:to>
                                        <p:strVal val="visible"/>
                                      </p:to>
                                    </p:set>
                                    <p:animEffect transition="in" filter="fade">
                                      <p:cBhvr>
                                        <p:cTn id="157" dur="500"/>
                                        <p:tgtEl>
                                          <p:spTgt spid="107"/>
                                        </p:tgtEl>
                                      </p:cBhvr>
                                    </p:animEffect>
                                  </p:childTnLst>
                                </p:cTn>
                              </p:par>
                              <p:par>
                                <p:cTn id="158" presetID="42" presetClass="path" presetSubtype="0" decel="100000" fill="hold" grpId="1" nodeType="withEffect">
                                  <p:stCondLst>
                                    <p:cond delay="300"/>
                                  </p:stCondLst>
                                  <p:childTnLst>
                                    <p:animMotion origin="layout" path="M -1.25E-6 -4.07407E-6 L -1.25E-6 0.03542 " pathEditMode="relative" rAng="0" ptsTypes="AA">
                                      <p:cBhvr>
                                        <p:cTn id="159" dur="700" spd="-100000" fill="hold"/>
                                        <p:tgtEl>
                                          <p:spTgt spid="107"/>
                                        </p:tgtEl>
                                        <p:attrNameLst>
                                          <p:attrName>ppt_x</p:attrName>
                                          <p:attrName>ppt_y</p:attrName>
                                        </p:attrNameLst>
                                      </p:cBhvr>
                                      <p:rCtr x="0" y="1759"/>
                                    </p:animMotion>
                                  </p:childTnLst>
                                </p:cTn>
                              </p:par>
                              <p:par>
                                <p:cTn id="160" presetID="10" presetClass="entr" presetSubtype="0" fill="hold" grpId="0" nodeType="withEffect">
                                  <p:stCondLst>
                                    <p:cond delay="300"/>
                                  </p:stCondLst>
                                  <p:childTnLst>
                                    <p:set>
                                      <p:cBhvr>
                                        <p:cTn id="161" dur="1" fill="hold">
                                          <p:stCondLst>
                                            <p:cond delay="0"/>
                                          </p:stCondLst>
                                        </p:cTn>
                                        <p:tgtEl>
                                          <p:spTgt spid="106"/>
                                        </p:tgtEl>
                                        <p:attrNameLst>
                                          <p:attrName>style.visibility</p:attrName>
                                        </p:attrNameLst>
                                      </p:cBhvr>
                                      <p:to>
                                        <p:strVal val="visible"/>
                                      </p:to>
                                    </p:set>
                                    <p:animEffect transition="in" filter="fade">
                                      <p:cBhvr>
                                        <p:cTn id="162" dur="500"/>
                                        <p:tgtEl>
                                          <p:spTgt spid="106"/>
                                        </p:tgtEl>
                                      </p:cBhvr>
                                    </p:animEffect>
                                  </p:childTnLst>
                                </p:cTn>
                              </p:par>
                              <p:par>
                                <p:cTn id="163" presetID="42" presetClass="path" presetSubtype="0" decel="100000" fill="hold" grpId="1" nodeType="withEffect">
                                  <p:stCondLst>
                                    <p:cond delay="300"/>
                                  </p:stCondLst>
                                  <p:childTnLst>
                                    <p:animMotion origin="layout" path="M -8.33333E-7 -2.96296E-6 L -8.33333E-7 0.03542 " pathEditMode="relative" rAng="0" ptsTypes="AA">
                                      <p:cBhvr>
                                        <p:cTn id="164" dur="700" spd="-100000" fill="hold"/>
                                        <p:tgtEl>
                                          <p:spTgt spid="106"/>
                                        </p:tgtEl>
                                        <p:attrNameLst>
                                          <p:attrName>ppt_x</p:attrName>
                                          <p:attrName>ppt_y</p:attrName>
                                        </p:attrNameLst>
                                      </p:cBhvr>
                                      <p:rCtr x="0" y="1759"/>
                                    </p:animMotion>
                                  </p:childTnLst>
                                </p:cTn>
                              </p:par>
                              <p:par>
                                <p:cTn id="165" presetID="10" presetClass="entr" presetSubtype="0" fill="hold" grpId="0" nodeType="withEffect">
                                  <p:stCondLst>
                                    <p:cond delay="300"/>
                                  </p:stCondLst>
                                  <p:childTnLst>
                                    <p:set>
                                      <p:cBhvr>
                                        <p:cTn id="166" dur="1" fill="hold">
                                          <p:stCondLst>
                                            <p:cond delay="0"/>
                                          </p:stCondLst>
                                        </p:cTn>
                                        <p:tgtEl>
                                          <p:spTgt spid="103"/>
                                        </p:tgtEl>
                                        <p:attrNameLst>
                                          <p:attrName>style.visibility</p:attrName>
                                        </p:attrNameLst>
                                      </p:cBhvr>
                                      <p:to>
                                        <p:strVal val="visible"/>
                                      </p:to>
                                    </p:set>
                                    <p:animEffect transition="in" filter="fade">
                                      <p:cBhvr>
                                        <p:cTn id="167" dur="500"/>
                                        <p:tgtEl>
                                          <p:spTgt spid="103"/>
                                        </p:tgtEl>
                                      </p:cBhvr>
                                    </p:animEffect>
                                  </p:childTnLst>
                                </p:cTn>
                              </p:par>
                              <p:par>
                                <p:cTn id="168" presetID="42" presetClass="path" presetSubtype="0" decel="100000" fill="hold" grpId="1" nodeType="withEffect">
                                  <p:stCondLst>
                                    <p:cond delay="300"/>
                                  </p:stCondLst>
                                  <p:childTnLst>
                                    <p:animMotion origin="layout" path="M -8.33333E-7 -2.96296E-6 L -8.33333E-7 0.03542 " pathEditMode="relative" rAng="0" ptsTypes="AA">
                                      <p:cBhvr>
                                        <p:cTn id="169" dur="700" spd="-100000" fill="hold"/>
                                        <p:tgtEl>
                                          <p:spTgt spid="103"/>
                                        </p:tgtEl>
                                        <p:attrNameLst>
                                          <p:attrName>ppt_x</p:attrName>
                                          <p:attrName>ppt_y</p:attrName>
                                        </p:attrNameLst>
                                      </p:cBhvr>
                                      <p:rCtr x="0" y="1759"/>
                                    </p:animMotion>
                                  </p:childTnLst>
                                </p:cTn>
                              </p:par>
                              <p:par>
                                <p:cTn id="170" presetID="10" presetClass="entr" presetSubtype="0" fill="hold" nodeType="withEffect">
                                  <p:stCondLst>
                                    <p:cond delay="300"/>
                                  </p:stCondLst>
                                  <p:childTnLst>
                                    <p:set>
                                      <p:cBhvr>
                                        <p:cTn id="171" dur="1" fill="hold">
                                          <p:stCondLst>
                                            <p:cond delay="0"/>
                                          </p:stCondLst>
                                        </p:cTn>
                                        <p:tgtEl>
                                          <p:spTgt spid="32"/>
                                        </p:tgtEl>
                                        <p:attrNameLst>
                                          <p:attrName>style.visibility</p:attrName>
                                        </p:attrNameLst>
                                      </p:cBhvr>
                                      <p:to>
                                        <p:strVal val="visible"/>
                                      </p:to>
                                    </p:set>
                                    <p:animEffect transition="in" filter="fade">
                                      <p:cBhvr>
                                        <p:cTn id="172" dur="500"/>
                                        <p:tgtEl>
                                          <p:spTgt spid="32"/>
                                        </p:tgtEl>
                                      </p:cBhvr>
                                    </p:animEffect>
                                  </p:childTnLst>
                                </p:cTn>
                              </p:par>
                              <p:par>
                                <p:cTn id="173" presetID="42" presetClass="path" presetSubtype="0" decel="100000" fill="hold" nodeType="withEffect">
                                  <p:stCondLst>
                                    <p:cond delay="300"/>
                                  </p:stCondLst>
                                  <p:childTnLst>
                                    <p:animMotion origin="layout" path="M 0 3.7037E-7 L 0 0.03542 " pathEditMode="relative" rAng="0" ptsTypes="AA">
                                      <p:cBhvr>
                                        <p:cTn id="174" dur="700" spd="-100000" fill="hold"/>
                                        <p:tgtEl>
                                          <p:spTgt spid="3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animBg="1"/>
      <p:bldP spid="5" grpId="1" animBg="1"/>
      <p:bldP spid="139" grpId="0" animBg="1"/>
      <p:bldP spid="139" grpId="1" animBg="1"/>
      <p:bldP spid="143" grpId="0" animBg="1"/>
      <p:bldP spid="143" grpId="1" animBg="1"/>
      <p:bldP spid="147" grpId="0" animBg="1"/>
      <p:bldP spid="147" grpId="1" animBg="1"/>
      <p:bldP spid="148" grpId="0" animBg="1"/>
      <p:bldP spid="148" grpId="1" animBg="1"/>
      <p:bldP spid="6" grpId="0" animBg="1"/>
      <p:bldP spid="6" grpId="1" animBg="1"/>
      <p:bldP spid="117" grpId="0" animBg="1"/>
      <p:bldP spid="117" grpId="1" animBg="1"/>
      <p:bldP spid="137" grpId="0" animBg="1"/>
      <p:bldP spid="137" grpId="1" animBg="1"/>
      <p:bldP spid="19" grpId="0"/>
      <p:bldP spid="19" grpId="1"/>
      <p:bldP spid="80" grpId="0" animBg="1"/>
      <p:bldP spid="80" grpId="1" animBg="1"/>
      <p:bldP spid="116" grpId="0" animBg="1"/>
      <p:bldP spid="116" grpId="1" animBg="1"/>
      <p:bldP spid="136" grpId="0" animBg="1"/>
      <p:bldP spid="136" grpId="1" animBg="1"/>
      <p:bldP spid="81" grpId="0"/>
      <p:bldP spid="81" grpId="1"/>
      <p:bldP spid="83" grpId="0" animBg="1"/>
      <p:bldP spid="83" grpId="1" animBg="1"/>
      <p:bldP spid="115" grpId="0" animBg="1"/>
      <p:bldP spid="115" grpId="1" animBg="1"/>
      <p:bldP spid="135" grpId="0" animBg="1"/>
      <p:bldP spid="135" grpId="1" animBg="1"/>
      <p:bldP spid="84" grpId="0"/>
      <p:bldP spid="84" grpId="1"/>
      <p:bldP spid="86" grpId="0" animBg="1"/>
      <p:bldP spid="86" grpId="1" animBg="1"/>
      <p:bldP spid="114" grpId="0" animBg="1"/>
      <p:bldP spid="114" grpId="1" animBg="1"/>
      <p:bldP spid="134" grpId="0" animBg="1"/>
      <p:bldP spid="134" grpId="1" animBg="1"/>
      <p:bldP spid="87" grpId="0"/>
      <p:bldP spid="87" grpId="1"/>
      <p:bldP spid="89" grpId="0" animBg="1"/>
      <p:bldP spid="89" grpId="1" animBg="1"/>
      <p:bldP spid="111" grpId="0" animBg="1"/>
      <p:bldP spid="111" grpId="1" animBg="1"/>
      <p:bldP spid="133" grpId="0" animBg="1"/>
      <p:bldP spid="133" grpId="1" animBg="1"/>
      <p:bldP spid="101" grpId="0"/>
      <p:bldP spid="101" grpId="1"/>
      <p:bldP spid="103" grpId="0" animBg="1"/>
      <p:bldP spid="103" grpId="1" animBg="1"/>
      <p:bldP spid="109" grpId="0" animBg="1"/>
      <p:bldP spid="109" grpId="1" animBg="1"/>
      <p:bldP spid="104" grpId="0"/>
      <p:bldP spid="104" grpId="1"/>
      <p:bldP spid="106" grpId="0" animBg="1"/>
      <p:bldP spid="106" grpId="1" animBg="1"/>
      <p:bldP spid="118" grpId="0" animBg="1"/>
      <p:bldP spid="118" grpId="1" animBg="1"/>
      <p:bldP spid="107" grpId="0"/>
      <p:bldP spid="107"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5BF1D-8832-7C10-CA17-B145F5B2C70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219F4DC0-DCC1-158D-756F-8A6A32906B46}"/>
              </a:ext>
            </a:extLst>
          </p:cNvPr>
          <p:cNvSpPr>
            <a:spLocks noGrp="1"/>
          </p:cNvSpPr>
          <p:nvPr>
            <p:ph type="title"/>
          </p:nvPr>
        </p:nvSpPr>
        <p:spPr/>
        <p:txBody>
          <a:bodyPr/>
          <a:lstStyle/>
          <a:p>
            <a:r>
              <a:rPr lang="en-US"/>
              <a:t>Multiple layers of security and access control</a:t>
            </a:r>
          </a:p>
        </p:txBody>
      </p:sp>
      <p:grpSp>
        <p:nvGrpSpPr>
          <p:cNvPr id="35" name="Group 34" descr="This diagram represents the Microsoft Fabric (SaaS tenant) structure, showing its organization into domains, workspaces, and OneLake.&#10;&#10;The top section labeled Domain contains a Workspace, which includes multiple Artifacts. These artifacts likely represent data-related components such as reports, datasets, or models within a Fabric workspace.&#10;&#10;The bottom section is OneLake, which serves as a unified storage layer. It includes Files, Shortcuts, and Tables, suggesting that data is stored in structured formats and can be accessed through different mechanisms.&#10;&#10;The dotted connection between the workspace and OneLake indicates integration, showing that artifacts in the workspace interact with and store data in OneLake.&#10;&#10;This diagram highlights the structured organization of Microsoft Fabric, where workspaces manage analytical artifacts while OneLake provides centralized storage and data management.">
            <a:extLst>
              <a:ext uri="{FF2B5EF4-FFF2-40B4-BE49-F238E27FC236}">
                <a16:creationId xmlns:a16="http://schemas.microsoft.com/office/drawing/2014/main" id="{DE5843D2-31E6-44D5-0FBE-6A060501CE0D}"/>
              </a:ext>
            </a:extLst>
          </p:cNvPr>
          <p:cNvGrpSpPr/>
          <p:nvPr/>
        </p:nvGrpSpPr>
        <p:grpSpPr>
          <a:xfrm>
            <a:off x="588263" y="1436688"/>
            <a:ext cx="5653787" cy="4832350"/>
            <a:chOff x="588263" y="1436688"/>
            <a:chExt cx="5653787" cy="4832350"/>
          </a:xfrm>
        </p:grpSpPr>
        <p:sp>
          <p:nvSpPr>
            <p:cNvPr id="61" name="Rounded Rectangle 60">
              <a:extLst>
                <a:ext uri="{FF2B5EF4-FFF2-40B4-BE49-F238E27FC236}">
                  <a16:creationId xmlns:a16="http://schemas.microsoft.com/office/drawing/2014/main" id="{6420AA5C-A182-5F6A-CB34-6F318DF669A8}"/>
                </a:ext>
                <a:ext uri="{C183D7F6-B498-43B3-948B-1728B52AA6E4}">
                  <adec:decorative xmlns:adec="http://schemas.microsoft.com/office/drawing/2017/decorative" val="1"/>
                </a:ext>
              </a:extLst>
            </p:cNvPr>
            <p:cNvSpPr/>
            <p:nvPr/>
          </p:nvSpPr>
          <p:spPr bwMode="auto">
            <a:xfrm>
              <a:off x="588263" y="1436688"/>
              <a:ext cx="5653787" cy="4832350"/>
            </a:xfrm>
            <a:prstGeom prst="roundRect">
              <a:avLst>
                <a:gd name="adj" fmla="val 3125"/>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a:solidFill>
                  <a:srgbClr val="091F2C"/>
                </a:solidFill>
                <a:latin typeface="Segoe Sans Text" panose="020F0502020204030204"/>
                <a:cs typeface="Segoe UI" panose="020B0502040204020203" pitchFamily="34" charset="0"/>
              </a:endParaRPr>
            </a:p>
          </p:txBody>
        </p:sp>
        <p:pic>
          <p:nvPicPr>
            <p:cNvPr id="1037" name="Picture 1036">
              <a:extLst>
                <a:ext uri="{FF2B5EF4-FFF2-40B4-BE49-F238E27FC236}">
                  <a16:creationId xmlns:a16="http://schemas.microsoft.com/office/drawing/2014/main" id="{31D285EC-1C6A-A25F-E6F1-BEB689A4D6D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097700" y="1682253"/>
              <a:ext cx="443274" cy="443274"/>
            </a:xfrm>
            <a:prstGeom prst="rect">
              <a:avLst/>
            </a:prstGeom>
          </p:spPr>
        </p:pic>
        <p:sp>
          <p:nvSpPr>
            <p:cNvPr id="1038" name="TextBox 1037">
              <a:extLst>
                <a:ext uri="{FF2B5EF4-FFF2-40B4-BE49-F238E27FC236}">
                  <a16:creationId xmlns:a16="http://schemas.microsoft.com/office/drawing/2014/main" id="{8B9AECAD-E796-2829-F99B-E2F45B54E928}"/>
                </a:ext>
                <a:ext uri="{C183D7F6-B498-43B3-948B-1728B52AA6E4}">
                  <adec:decorative xmlns:adec="http://schemas.microsoft.com/office/drawing/2017/decorative" val="1"/>
                </a:ext>
              </a:extLst>
            </p:cNvPr>
            <p:cNvSpPr txBox="1"/>
            <p:nvPr/>
          </p:nvSpPr>
          <p:spPr>
            <a:xfrm>
              <a:off x="2726474" y="1626891"/>
              <a:ext cx="3363176"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Microsoft Fabric </a:t>
              </a:r>
              <a:br>
                <a:rPr kumimoji="0" lang="en-US" sz="2000" b="0" i="0" u="none" strike="noStrike" kern="1200" cap="none" spc="0" normalizeH="0" baseline="0" noProof="0">
                  <a:ln>
                    <a:noFill/>
                  </a:ln>
                  <a:solidFill>
                    <a:srgbClr val="000000"/>
                  </a:solidFill>
                  <a:effectLst/>
                  <a:uLnTx/>
                  <a:uFillTx/>
                  <a:latin typeface="Segoe UI Semibold"/>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(SaaS tenant)</a:t>
              </a:r>
            </a:p>
          </p:txBody>
        </p:sp>
        <p:sp>
          <p:nvSpPr>
            <p:cNvPr id="1026" name="Rounded Rectangle 11">
              <a:extLst>
                <a:ext uri="{FF2B5EF4-FFF2-40B4-BE49-F238E27FC236}">
                  <a16:creationId xmlns:a16="http://schemas.microsoft.com/office/drawing/2014/main" id="{2A947970-10BA-28F2-9D58-C08E77D54043}"/>
                </a:ext>
                <a:ext uri="{C183D7F6-B498-43B3-948B-1728B52AA6E4}">
                  <adec:decorative xmlns:adec="http://schemas.microsoft.com/office/drawing/2017/decorative" val="1"/>
                </a:ext>
              </a:extLst>
            </p:cNvPr>
            <p:cNvSpPr/>
            <p:nvPr/>
          </p:nvSpPr>
          <p:spPr bwMode="auto">
            <a:xfrm>
              <a:off x="737419" y="2324786"/>
              <a:ext cx="5355474" cy="1939705"/>
            </a:xfrm>
            <a:prstGeom prst="roundRect">
              <a:avLst>
                <a:gd name="adj" fmla="val 5636"/>
              </a:avLst>
            </a:pr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marL="0" marR="0" lvl="0" indent="0" algn="l" defTabSz="773105" rtl="0" eaLnBrk="1" fontAlgn="base" latinLnBrk="0" hangingPunct="1">
                <a:lnSpc>
                  <a:spcPct val="100000"/>
                </a:lnSpc>
                <a:spcBef>
                  <a:spcPct val="0"/>
                </a:spcBef>
                <a:spcAft>
                  <a:spcPct val="0"/>
                </a:spcAft>
                <a:buClrTx/>
                <a:buSzTx/>
                <a:buFontTx/>
                <a:buNone/>
                <a:tabLst/>
                <a:defRPr/>
              </a:pPr>
              <a:endParaRPr kumimoji="0" lang="en-US" sz="1653" b="1" i="0" u="none" strike="noStrike" kern="1200" cap="none" spc="0" normalizeH="0" baseline="0" noProof="0">
                <a:ln>
                  <a:noFill/>
                </a:ln>
                <a:solidFill>
                  <a:srgbClr val="FFFFFF"/>
                </a:solidFill>
                <a:effectLst/>
                <a:uLnTx/>
                <a:uFillTx/>
                <a:latin typeface="Segoe UI Variable Display Semibold" pitchFamily="2" charset="0"/>
                <a:ea typeface="+mn-ea"/>
                <a:cs typeface="Segoe Sans Display Semibold" pitchFamily="2" charset="0"/>
              </a:endParaRPr>
            </a:p>
          </p:txBody>
        </p:sp>
        <p:sp>
          <p:nvSpPr>
            <p:cNvPr id="1072" name="TextBox 1071">
              <a:extLst>
                <a:ext uri="{FF2B5EF4-FFF2-40B4-BE49-F238E27FC236}">
                  <a16:creationId xmlns:a16="http://schemas.microsoft.com/office/drawing/2014/main" id="{E681C3CD-19A1-F3A5-E719-AAB7A92ECA72}"/>
                </a:ext>
                <a:ext uri="{C183D7F6-B498-43B3-948B-1728B52AA6E4}">
                  <adec:decorative xmlns:adec="http://schemas.microsoft.com/office/drawing/2017/decorative" val="1"/>
                </a:ext>
              </a:extLst>
            </p:cNvPr>
            <p:cNvSpPr txBox="1"/>
            <p:nvPr/>
          </p:nvSpPr>
          <p:spPr>
            <a:xfrm>
              <a:off x="1202150" y="2407123"/>
              <a:ext cx="442601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Domain</a:t>
              </a:r>
              <a:endParaRPr kumimoji="0" lang="en-NL"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035" name="Rounded Rectangle 62">
              <a:extLst>
                <a:ext uri="{FF2B5EF4-FFF2-40B4-BE49-F238E27FC236}">
                  <a16:creationId xmlns:a16="http://schemas.microsoft.com/office/drawing/2014/main" id="{E8978946-6DBF-BCEB-453E-A8127E290ABB}"/>
                </a:ext>
                <a:ext uri="{C183D7F6-B498-43B3-948B-1728B52AA6E4}">
                  <adec:decorative xmlns:adec="http://schemas.microsoft.com/office/drawing/2017/decorative" val="1"/>
                </a:ext>
              </a:extLst>
            </p:cNvPr>
            <p:cNvSpPr/>
            <p:nvPr/>
          </p:nvSpPr>
          <p:spPr>
            <a:xfrm>
              <a:off x="942242" y="2712557"/>
              <a:ext cx="4945828" cy="1350150"/>
            </a:xfrm>
            <a:prstGeom prst="roundRect">
              <a:avLst>
                <a:gd name="adj" fmla="val 7330"/>
              </a:avLst>
            </a:prstGeom>
            <a:solidFill>
              <a:srgbClr val="EAEAEA"/>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1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071" name="TextBox 1070">
              <a:extLst>
                <a:ext uri="{FF2B5EF4-FFF2-40B4-BE49-F238E27FC236}">
                  <a16:creationId xmlns:a16="http://schemas.microsoft.com/office/drawing/2014/main" id="{903CBFA7-7D67-D82D-BE5C-2CC720EA8F80}"/>
                </a:ext>
                <a:ext uri="{C183D7F6-B498-43B3-948B-1728B52AA6E4}">
                  <adec:decorative xmlns:adec="http://schemas.microsoft.com/office/drawing/2017/decorative" val="1"/>
                </a:ext>
              </a:extLst>
            </p:cNvPr>
            <p:cNvSpPr txBox="1"/>
            <p:nvPr/>
          </p:nvSpPr>
          <p:spPr>
            <a:xfrm>
              <a:off x="1202150" y="2787100"/>
              <a:ext cx="4426012" cy="215444"/>
            </a:xfrm>
            <a:prstGeom prst="rect">
              <a:avLst/>
            </a:prstGeom>
            <a:noFill/>
          </p:spPr>
          <p:txBody>
            <a:bodyPr wrap="square" lIns="0" tIns="0" rIns="0" bIns="0" rtlCol="0" anchor="b">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Workspace</a:t>
              </a:r>
            </a:p>
          </p:txBody>
        </p:sp>
        <p:sp>
          <p:nvSpPr>
            <p:cNvPr id="1074" name="Rounded Rectangle 1073">
              <a:extLst>
                <a:ext uri="{FF2B5EF4-FFF2-40B4-BE49-F238E27FC236}">
                  <a16:creationId xmlns:a16="http://schemas.microsoft.com/office/drawing/2014/main" id="{3E4A57BF-6E23-F782-6829-985E3CB541E8}"/>
                </a:ext>
                <a:ext uri="{C183D7F6-B498-43B3-948B-1728B52AA6E4}">
                  <adec:decorative xmlns:adec="http://schemas.microsoft.com/office/drawing/2017/decorative" val="1"/>
                </a:ext>
              </a:extLst>
            </p:cNvPr>
            <p:cNvSpPr/>
            <p:nvPr/>
          </p:nvSpPr>
          <p:spPr bwMode="auto">
            <a:xfrm>
              <a:off x="1202149" y="3072439"/>
              <a:ext cx="1022613" cy="803900"/>
            </a:xfrm>
            <a:prstGeom prst="roundRect">
              <a:avLst>
                <a:gd name="adj" fmla="val 13475"/>
              </a:avLst>
            </a:prstGeom>
            <a:solidFill>
              <a:schemeClr val="bg1">
                <a:alpha val="50000"/>
              </a:scheme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811670">
                <a:lnSpc>
                  <a:spcPct val="100000"/>
                </a:lnSpc>
                <a:spcBef>
                  <a:spcPts val="174"/>
                </a:spcBef>
                <a:spcAft>
                  <a:spcPts val="0"/>
                </a:spcAft>
                <a:buNone/>
                <a:tabLst/>
                <a:defRPr/>
              </a:pPr>
              <a:r>
                <a:rPr lang="en-US" sz="1200">
                  <a:solidFill>
                    <a:srgbClr val="000000"/>
                  </a:solidFill>
                  <a:latin typeface="Segoe UI"/>
                  <a:cs typeface="Segoe UI"/>
                </a:rPr>
                <a:t>Item</a:t>
              </a:r>
              <a:endParaRPr lang="en-US">
                <a:ea typeface="+mn-ea"/>
              </a:endParaRPr>
            </a:p>
          </p:txBody>
        </p:sp>
        <p:sp>
          <p:nvSpPr>
            <p:cNvPr id="1080" name="Rounded Rectangle 1079">
              <a:extLst>
                <a:ext uri="{FF2B5EF4-FFF2-40B4-BE49-F238E27FC236}">
                  <a16:creationId xmlns:a16="http://schemas.microsoft.com/office/drawing/2014/main" id="{F7597866-0C5B-8B1F-B3EE-D17B40717066}"/>
                </a:ext>
                <a:ext uri="{C183D7F6-B498-43B3-948B-1728B52AA6E4}">
                  <adec:decorative xmlns:adec="http://schemas.microsoft.com/office/drawing/2017/decorative" val="1"/>
                </a:ext>
              </a:extLst>
            </p:cNvPr>
            <p:cNvSpPr/>
            <p:nvPr/>
          </p:nvSpPr>
          <p:spPr bwMode="auto">
            <a:xfrm>
              <a:off x="4605549" y="3072439"/>
              <a:ext cx="1022613" cy="803900"/>
            </a:xfrm>
            <a:prstGeom prst="roundRect">
              <a:avLst>
                <a:gd name="adj" fmla="val 13475"/>
              </a:avLst>
            </a:prstGeom>
            <a:solidFill>
              <a:schemeClr val="bg1">
                <a:alpha val="50000"/>
              </a:scheme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lang="en-US" sz="1200">
                  <a:solidFill>
                    <a:srgbClr val="000000"/>
                  </a:solidFill>
                  <a:latin typeface="Segoe UI"/>
                  <a:cs typeface="Segoe UI"/>
                </a:rPr>
                <a:t>Item</a:t>
              </a:r>
              <a:endParaRPr lang="en-US" sz="1200" b="0" i="0" u="none" strike="noStrike" kern="1200" cap="none" spc="0" normalizeH="0" baseline="0" noProof="0">
                <a:ln>
                  <a:noFill/>
                </a:ln>
                <a:solidFill>
                  <a:srgbClr val="000000"/>
                </a:solidFill>
                <a:effectLst/>
                <a:uLnTx/>
                <a:uFillTx/>
                <a:latin typeface="Segoe UI"/>
                <a:cs typeface="Segoe UI" panose="020B0502040204020203" pitchFamily="34" charset="0"/>
              </a:endParaRPr>
            </a:p>
          </p:txBody>
        </p:sp>
        <p:sp>
          <p:nvSpPr>
            <p:cNvPr id="1081" name="Rounded Rectangle 1080">
              <a:extLst>
                <a:ext uri="{FF2B5EF4-FFF2-40B4-BE49-F238E27FC236}">
                  <a16:creationId xmlns:a16="http://schemas.microsoft.com/office/drawing/2014/main" id="{9BF514F3-DE16-E740-1837-D70714C35255}"/>
                </a:ext>
                <a:ext uri="{C183D7F6-B498-43B3-948B-1728B52AA6E4}">
                  <adec:decorative xmlns:adec="http://schemas.microsoft.com/office/drawing/2017/decorative" val="1"/>
                </a:ext>
              </a:extLst>
            </p:cNvPr>
            <p:cNvSpPr/>
            <p:nvPr/>
          </p:nvSpPr>
          <p:spPr bwMode="auto">
            <a:xfrm>
              <a:off x="2336616" y="3072439"/>
              <a:ext cx="1022613" cy="803900"/>
            </a:xfrm>
            <a:prstGeom prst="roundRect">
              <a:avLst>
                <a:gd name="adj" fmla="val 13475"/>
              </a:avLst>
            </a:prstGeom>
            <a:solidFill>
              <a:schemeClr val="bg1">
                <a:alpha val="50000"/>
              </a:scheme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811670">
                <a:lnSpc>
                  <a:spcPct val="100000"/>
                </a:lnSpc>
                <a:spcBef>
                  <a:spcPts val="174"/>
                </a:spcBef>
                <a:spcAft>
                  <a:spcPts val="0"/>
                </a:spcAft>
                <a:buNone/>
                <a:tabLst/>
                <a:defRPr/>
              </a:pPr>
              <a:r>
                <a:rPr lang="en-US" sz="1200">
                  <a:solidFill>
                    <a:srgbClr val="000000"/>
                  </a:solidFill>
                  <a:latin typeface="Segoe UI"/>
                  <a:cs typeface="Segoe UI"/>
                </a:rPr>
                <a:t>Item</a:t>
              </a:r>
              <a:endParaRPr lang="en-US">
                <a:ea typeface="+mn-ea"/>
              </a:endParaRPr>
            </a:p>
          </p:txBody>
        </p:sp>
        <p:sp>
          <p:nvSpPr>
            <p:cNvPr id="1082" name="Rounded Rectangle 1081">
              <a:extLst>
                <a:ext uri="{FF2B5EF4-FFF2-40B4-BE49-F238E27FC236}">
                  <a16:creationId xmlns:a16="http://schemas.microsoft.com/office/drawing/2014/main" id="{78C8F1AD-2B99-0265-4CF4-44D0ECC1B660}"/>
                </a:ext>
                <a:ext uri="{C183D7F6-B498-43B3-948B-1728B52AA6E4}">
                  <adec:decorative xmlns:adec="http://schemas.microsoft.com/office/drawing/2017/decorative" val="1"/>
                </a:ext>
              </a:extLst>
            </p:cNvPr>
            <p:cNvSpPr/>
            <p:nvPr/>
          </p:nvSpPr>
          <p:spPr bwMode="auto">
            <a:xfrm>
              <a:off x="3471083" y="3072439"/>
              <a:ext cx="1022613" cy="803900"/>
            </a:xfrm>
            <a:prstGeom prst="roundRect">
              <a:avLst>
                <a:gd name="adj" fmla="val 13475"/>
              </a:avLst>
            </a:prstGeom>
            <a:solidFill>
              <a:schemeClr val="bg1">
                <a:alpha val="50000"/>
              </a:scheme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lang="en-US" sz="1200">
                  <a:solidFill>
                    <a:srgbClr val="000000"/>
                  </a:solidFill>
                  <a:latin typeface="Segoe UI"/>
                  <a:cs typeface="Segoe UI"/>
                </a:rPr>
                <a:t>Item</a:t>
              </a:r>
              <a:endParaRPr lang="en-US" sz="1200" b="0" i="0" u="none" strike="noStrike" kern="1200" cap="none" spc="0" normalizeH="0" baseline="0" noProof="0">
                <a:ln>
                  <a:noFill/>
                </a:ln>
                <a:solidFill>
                  <a:srgbClr val="000000"/>
                </a:solidFill>
                <a:effectLst/>
                <a:uLnTx/>
                <a:uFillTx/>
                <a:latin typeface="Segoe UI"/>
                <a:cs typeface="Segoe UI" panose="020B0502040204020203" pitchFamily="34" charset="0"/>
              </a:endParaRPr>
            </a:p>
          </p:txBody>
        </p:sp>
        <p:sp>
          <p:nvSpPr>
            <p:cNvPr id="1084" name="Rounded Rectangle 11">
              <a:extLst>
                <a:ext uri="{FF2B5EF4-FFF2-40B4-BE49-F238E27FC236}">
                  <a16:creationId xmlns:a16="http://schemas.microsoft.com/office/drawing/2014/main" id="{2FC4E37B-E206-D756-F104-86A3362A0AE8}"/>
                </a:ext>
                <a:ext uri="{C183D7F6-B498-43B3-948B-1728B52AA6E4}">
                  <adec:decorative xmlns:adec="http://schemas.microsoft.com/office/drawing/2017/decorative" val="1"/>
                </a:ext>
              </a:extLst>
            </p:cNvPr>
            <p:cNvSpPr/>
            <p:nvPr/>
          </p:nvSpPr>
          <p:spPr bwMode="auto">
            <a:xfrm>
              <a:off x="737419" y="4353486"/>
              <a:ext cx="5355474" cy="1773684"/>
            </a:xfrm>
            <a:prstGeom prst="roundRect">
              <a:avLst>
                <a:gd name="adj" fmla="val 5636"/>
              </a:avLst>
            </a:pr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marL="0" marR="0" lvl="0" indent="0" algn="l" defTabSz="773105" rtl="0" eaLnBrk="1" fontAlgn="base" latinLnBrk="0" hangingPunct="1">
                <a:lnSpc>
                  <a:spcPct val="100000"/>
                </a:lnSpc>
                <a:spcBef>
                  <a:spcPct val="0"/>
                </a:spcBef>
                <a:spcAft>
                  <a:spcPct val="0"/>
                </a:spcAft>
                <a:buClrTx/>
                <a:buSzTx/>
                <a:buFontTx/>
                <a:buNone/>
                <a:tabLst/>
                <a:defRPr/>
              </a:pPr>
              <a:endParaRPr kumimoji="0" lang="en-US" sz="1653" b="1" i="0" u="none" strike="noStrike" kern="1200" cap="none" spc="0" normalizeH="0" baseline="0" noProof="0">
                <a:ln>
                  <a:noFill/>
                </a:ln>
                <a:solidFill>
                  <a:srgbClr val="FFFFFF"/>
                </a:solidFill>
                <a:effectLst/>
                <a:uLnTx/>
                <a:uFillTx/>
                <a:latin typeface="Segoe UI Variable Display Semibold" pitchFamily="2" charset="0"/>
                <a:ea typeface="+mn-ea"/>
                <a:cs typeface="Segoe Sans Display Semibold" pitchFamily="2" charset="0"/>
              </a:endParaRPr>
            </a:p>
          </p:txBody>
        </p:sp>
        <p:sp>
          <p:nvSpPr>
            <p:cNvPr id="1086" name="TextBox 1085">
              <a:extLst>
                <a:ext uri="{FF2B5EF4-FFF2-40B4-BE49-F238E27FC236}">
                  <a16:creationId xmlns:a16="http://schemas.microsoft.com/office/drawing/2014/main" id="{83D3BA4F-68EA-49C0-7A39-A79116C6596D}"/>
                </a:ext>
                <a:ext uri="{C183D7F6-B498-43B3-948B-1728B52AA6E4}">
                  <adec:decorative xmlns:adec="http://schemas.microsoft.com/office/drawing/2017/decorative" val="1"/>
                </a:ext>
              </a:extLst>
            </p:cNvPr>
            <p:cNvSpPr txBox="1"/>
            <p:nvPr/>
          </p:nvSpPr>
          <p:spPr>
            <a:xfrm>
              <a:off x="1202150" y="4435823"/>
              <a:ext cx="442601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Segoe UI Semibold"/>
                  <a:ea typeface="+mn-ea"/>
                  <a:cs typeface="+mn-cs"/>
                </a:rPr>
                <a:t>OneLake</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085" name="Rounded Rectangle 62">
              <a:extLst>
                <a:ext uri="{FF2B5EF4-FFF2-40B4-BE49-F238E27FC236}">
                  <a16:creationId xmlns:a16="http://schemas.microsoft.com/office/drawing/2014/main" id="{9888B5C4-CC2D-800A-C177-5E528A4B10F0}"/>
                </a:ext>
                <a:ext uri="{C183D7F6-B498-43B3-948B-1728B52AA6E4}">
                  <adec:decorative xmlns:adec="http://schemas.microsoft.com/office/drawing/2017/decorative" val="1"/>
                </a:ext>
              </a:extLst>
            </p:cNvPr>
            <p:cNvSpPr/>
            <p:nvPr/>
          </p:nvSpPr>
          <p:spPr>
            <a:xfrm>
              <a:off x="942242" y="4741636"/>
              <a:ext cx="4945828" cy="1180006"/>
            </a:xfrm>
            <a:prstGeom prst="roundRect">
              <a:avLst>
                <a:gd name="adj" fmla="val 9818"/>
              </a:avLst>
            </a:prstGeom>
            <a:solidFill>
              <a:srgbClr val="EAEAEA"/>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1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093" name="Rounded Rectangle 1092">
              <a:extLst>
                <a:ext uri="{FF2B5EF4-FFF2-40B4-BE49-F238E27FC236}">
                  <a16:creationId xmlns:a16="http://schemas.microsoft.com/office/drawing/2014/main" id="{4F7DBB34-6419-80BE-462A-274EF5E053B2}"/>
                </a:ext>
                <a:ext uri="{C183D7F6-B498-43B3-948B-1728B52AA6E4}">
                  <adec:decorative xmlns:adec="http://schemas.microsoft.com/office/drawing/2017/decorative" val="1"/>
                </a:ext>
              </a:extLst>
            </p:cNvPr>
            <p:cNvSpPr/>
            <p:nvPr/>
          </p:nvSpPr>
          <p:spPr bwMode="auto">
            <a:xfrm>
              <a:off x="1202149" y="4929689"/>
              <a:ext cx="1022613" cy="803900"/>
            </a:xfrm>
            <a:prstGeom prst="roundRect">
              <a:avLst>
                <a:gd name="adj" fmla="val 13475"/>
              </a:avLst>
            </a:prstGeom>
            <a:solidFill>
              <a:schemeClr val="bg1">
                <a:alpha val="50000"/>
              </a:scheme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Files</a:t>
              </a:r>
            </a:p>
          </p:txBody>
        </p:sp>
        <p:sp>
          <p:nvSpPr>
            <p:cNvPr id="1094" name="Rounded Rectangle 1093">
              <a:extLst>
                <a:ext uri="{FF2B5EF4-FFF2-40B4-BE49-F238E27FC236}">
                  <a16:creationId xmlns:a16="http://schemas.microsoft.com/office/drawing/2014/main" id="{D4EAE4D5-A3DB-689D-7856-7487433ED3E6}"/>
                </a:ext>
                <a:ext uri="{C183D7F6-B498-43B3-948B-1728B52AA6E4}">
                  <adec:decorative xmlns:adec="http://schemas.microsoft.com/office/drawing/2017/decorative" val="1"/>
                </a:ext>
              </a:extLst>
            </p:cNvPr>
            <p:cNvSpPr/>
            <p:nvPr/>
          </p:nvSpPr>
          <p:spPr bwMode="auto">
            <a:xfrm>
              <a:off x="4605549" y="4929689"/>
              <a:ext cx="1022613" cy="803900"/>
            </a:xfrm>
            <a:prstGeom prst="roundRect">
              <a:avLst>
                <a:gd name="adj" fmla="val 13475"/>
              </a:avLst>
            </a:prstGeom>
            <a:solidFill>
              <a:schemeClr val="bg1">
                <a:alpha val="50000"/>
              </a:scheme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Tables</a:t>
              </a:r>
            </a:p>
          </p:txBody>
        </p:sp>
        <p:sp>
          <p:nvSpPr>
            <p:cNvPr id="1095" name="Rounded Rectangle 1094">
              <a:extLst>
                <a:ext uri="{FF2B5EF4-FFF2-40B4-BE49-F238E27FC236}">
                  <a16:creationId xmlns:a16="http://schemas.microsoft.com/office/drawing/2014/main" id="{74F58F21-5353-D373-ED8E-19ED43859542}"/>
                </a:ext>
                <a:ext uri="{C183D7F6-B498-43B3-948B-1728B52AA6E4}">
                  <adec:decorative xmlns:adec="http://schemas.microsoft.com/office/drawing/2017/decorative" val="1"/>
                </a:ext>
              </a:extLst>
            </p:cNvPr>
            <p:cNvSpPr/>
            <p:nvPr/>
          </p:nvSpPr>
          <p:spPr bwMode="auto">
            <a:xfrm>
              <a:off x="2336616" y="4929689"/>
              <a:ext cx="1022613" cy="803900"/>
            </a:xfrm>
            <a:prstGeom prst="roundRect">
              <a:avLst>
                <a:gd name="adj" fmla="val 13475"/>
              </a:avLst>
            </a:prstGeom>
            <a:solidFill>
              <a:schemeClr val="bg1">
                <a:alpha val="50000"/>
              </a:scheme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Shortcuts</a:t>
              </a:r>
            </a:p>
          </p:txBody>
        </p:sp>
        <p:sp>
          <p:nvSpPr>
            <p:cNvPr id="1096" name="Rounded Rectangle 1095">
              <a:extLst>
                <a:ext uri="{FF2B5EF4-FFF2-40B4-BE49-F238E27FC236}">
                  <a16:creationId xmlns:a16="http://schemas.microsoft.com/office/drawing/2014/main" id="{644492B1-A7FA-96B2-5670-E25190A92FE7}"/>
                </a:ext>
                <a:ext uri="{C183D7F6-B498-43B3-948B-1728B52AA6E4}">
                  <adec:decorative xmlns:adec="http://schemas.microsoft.com/office/drawing/2017/decorative" val="1"/>
                </a:ext>
              </a:extLst>
            </p:cNvPr>
            <p:cNvSpPr/>
            <p:nvPr/>
          </p:nvSpPr>
          <p:spPr bwMode="auto">
            <a:xfrm>
              <a:off x="3471083" y="4929689"/>
              <a:ext cx="1022613" cy="803900"/>
            </a:xfrm>
            <a:prstGeom prst="roundRect">
              <a:avLst>
                <a:gd name="adj" fmla="val 13475"/>
              </a:avLst>
            </a:prstGeom>
            <a:solidFill>
              <a:schemeClr val="bg1">
                <a:alpha val="50000"/>
              </a:scheme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Tables</a:t>
              </a:r>
            </a:p>
          </p:txBody>
        </p:sp>
        <p:sp>
          <p:nvSpPr>
            <p:cNvPr id="1132" name="Graphic 1130">
              <a:extLst>
                <a:ext uri="{FF2B5EF4-FFF2-40B4-BE49-F238E27FC236}">
                  <a16:creationId xmlns:a16="http://schemas.microsoft.com/office/drawing/2014/main" id="{45FA3DB1-9188-6248-E0B7-725A2DFE4A23}"/>
                </a:ext>
                <a:ext uri="{C183D7F6-B498-43B3-948B-1728B52AA6E4}">
                  <adec:decorative xmlns:adec="http://schemas.microsoft.com/office/drawing/2017/decorative" val="1"/>
                </a:ext>
              </a:extLst>
            </p:cNvPr>
            <p:cNvSpPr/>
            <p:nvPr/>
          </p:nvSpPr>
          <p:spPr>
            <a:xfrm>
              <a:off x="2705904" y="3477998"/>
              <a:ext cx="284036" cy="253716"/>
            </a:xfrm>
            <a:custGeom>
              <a:avLst/>
              <a:gdLst>
                <a:gd name="connsiteX0" fmla="*/ 126254 w 192052"/>
                <a:gd name="connsiteY0" fmla="*/ 95279 h 171551"/>
                <a:gd name="connsiteX1" fmla="*/ 142923 w 192052"/>
                <a:gd name="connsiteY1" fmla="*/ 111947 h 171551"/>
                <a:gd name="connsiteX2" fmla="*/ 142923 w 192052"/>
                <a:gd name="connsiteY2" fmla="*/ 154838 h 171551"/>
                <a:gd name="connsiteX3" fmla="*/ 126254 w 192052"/>
                <a:gd name="connsiteY3" fmla="*/ 171507 h 171551"/>
                <a:gd name="connsiteX4" fmla="*/ 16716 w 192052"/>
                <a:gd name="connsiteY4" fmla="*/ 171507 h 171551"/>
                <a:gd name="connsiteX5" fmla="*/ 48 w 192052"/>
                <a:gd name="connsiteY5" fmla="*/ 154838 h 171551"/>
                <a:gd name="connsiteX6" fmla="*/ 48 w 192052"/>
                <a:gd name="connsiteY6" fmla="*/ 111947 h 171551"/>
                <a:gd name="connsiteX7" fmla="*/ 16716 w 192052"/>
                <a:gd name="connsiteY7" fmla="*/ 95279 h 171551"/>
                <a:gd name="connsiteX8" fmla="*/ 126254 w 192052"/>
                <a:gd name="connsiteY8" fmla="*/ 95279 h 171551"/>
                <a:gd name="connsiteX9" fmla="*/ 181023 w 192052"/>
                <a:gd name="connsiteY9" fmla="*/ 113328 h 171551"/>
                <a:gd name="connsiteX10" fmla="*/ 181023 w 192052"/>
                <a:gd name="connsiteY10" fmla="*/ 164335 h 171551"/>
                <a:gd name="connsiteX11" fmla="*/ 173952 w 192052"/>
                <a:gd name="connsiteY11" fmla="*/ 171551 h 171551"/>
                <a:gd name="connsiteX12" fmla="*/ 166792 w 192052"/>
                <a:gd name="connsiteY12" fmla="*/ 165306 h 171551"/>
                <a:gd name="connsiteX13" fmla="*/ 166735 w 192052"/>
                <a:gd name="connsiteY13" fmla="*/ 164335 h 171551"/>
                <a:gd name="connsiteX14" fmla="*/ 166735 w 192052"/>
                <a:gd name="connsiteY14" fmla="*/ 113433 h 171551"/>
                <a:gd name="connsiteX15" fmla="*/ 181023 w 192052"/>
                <a:gd name="connsiteY15" fmla="*/ 113338 h 171551"/>
                <a:gd name="connsiteX16" fmla="*/ 173879 w 192052"/>
                <a:gd name="connsiteY16" fmla="*/ 67580 h 171551"/>
                <a:gd name="connsiteX17" fmla="*/ 192053 w 192052"/>
                <a:gd name="connsiteY17" fmla="*/ 85754 h 171551"/>
                <a:gd name="connsiteX18" fmla="*/ 173879 w 192052"/>
                <a:gd name="connsiteY18" fmla="*/ 103927 h 171551"/>
                <a:gd name="connsiteX19" fmla="*/ 155705 w 192052"/>
                <a:gd name="connsiteY19" fmla="*/ 85754 h 171551"/>
                <a:gd name="connsiteX20" fmla="*/ 173879 w 192052"/>
                <a:gd name="connsiteY20" fmla="*/ 67580 h 171551"/>
                <a:gd name="connsiteX21" fmla="*/ 126206 w 192052"/>
                <a:gd name="connsiteY21" fmla="*/ 0 h 171551"/>
                <a:gd name="connsiteX22" fmla="*/ 142875 w 192052"/>
                <a:gd name="connsiteY22" fmla="*/ 16669 h 171551"/>
                <a:gd name="connsiteX23" fmla="*/ 142875 w 192052"/>
                <a:gd name="connsiteY23" fmla="*/ 59560 h 171551"/>
                <a:gd name="connsiteX24" fmla="*/ 126206 w 192052"/>
                <a:gd name="connsiteY24" fmla="*/ 76229 h 171551"/>
                <a:gd name="connsiteX25" fmla="*/ 16669 w 192052"/>
                <a:gd name="connsiteY25" fmla="*/ 76229 h 171551"/>
                <a:gd name="connsiteX26" fmla="*/ 0 w 192052"/>
                <a:gd name="connsiteY26" fmla="*/ 59560 h 171551"/>
                <a:gd name="connsiteX27" fmla="*/ 0 w 192052"/>
                <a:gd name="connsiteY27" fmla="*/ 16669 h 171551"/>
                <a:gd name="connsiteX28" fmla="*/ 15307 w 192052"/>
                <a:gd name="connsiteY28" fmla="*/ 48 h 171551"/>
                <a:gd name="connsiteX29" fmla="*/ 16669 w 192052"/>
                <a:gd name="connsiteY29" fmla="*/ 0 h 171551"/>
                <a:gd name="connsiteX30" fmla="*/ 126206 w 192052"/>
                <a:gd name="connsiteY30" fmla="*/ 0 h 171551"/>
                <a:gd name="connsiteX31" fmla="*/ 173879 w 192052"/>
                <a:gd name="connsiteY31" fmla="*/ 29 h 171551"/>
                <a:gd name="connsiteX32" fmla="*/ 180956 w 192052"/>
                <a:gd name="connsiteY32" fmla="*/ 6201 h 171551"/>
                <a:gd name="connsiteX33" fmla="*/ 181023 w 192052"/>
                <a:gd name="connsiteY33" fmla="*/ 7172 h 171551"/>
                <a:gd name="connsiteX34" fmla="*/ 181023 w 192052"/>
                <a:gd name="connsiteY34" fmla="*/ 58083 h 171551"/>
                <a:gd name="connsiteX35" fmla="*/ 166735 w 192052"/>
                <a:gd name="connsiteY35" fmla="*/ 57988 h 171551"/>
                <a:gd name="connsiteX36" fmla="*/ 166735 w 192052"/>
                <a:gd name="connsiteY36" fmla="*/ 7172 h 171551"/>
                <a:gd name="connsiteX37" fmla="*/ 173879 w 192052"/>
                <a:gd name="connsiteY37" fmla="*/ 29 h 17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2052" h="171551">
                  <a:moveTo>
                    <a:pt x="126254" y="95279"/>
                  </a:moveTo>
                  <a:cubicBezTo>
                    <a:pt x="135455" y="95279"/>
                    <a:pt x="142923" y="102737"/>
                    <a:pt x="142923" y="111947"/>
                  </a:cubicBezTo>
                  <a:lnTo>
                    <a:pt x="142923" y="154838"/>
                  </a:lnTo>
                  <a:cubicBezTo>
                    <a:pt x="142923" y="164044"/>
                    <a:pt x="135460" y="171507"/>
                    <a:pt x="126254" y="171507"/>
                  </a:cubicBezTo>
                  <a:lnTo>
                    <a:pt x="16716" y="171507"/>
                  </a:lnTo>
                  <a:cubicBezTo>
                    <a:pt x="7510" y="171507"/>
                    <a:pt x="48" y="164044"/>
                    <a:pt x="48" y="154838"/>
                  </a:cubicBezTo>
                  <a:lnTo>
                    <a:pt x="48" y="111947"/>
                  </a:lnTo>
                  <a:cubicBezTo>
                    <a:pt x="48" y="102737"/>
                    <a:pt x="7506" y="95279"/>
                    <a:pt x="16716" y="95279"/>
                  </a:cubicBezTo>
                  <a:lnTo>
                    <a:pt x="126254" y="95279"/>
                  </a:lnTo>
                  <a:close/>
                  <a:moveTo>
                    <a:pt x="181023" y="113328"/>
                  </a:moveTo>
                  <a:lnTo>
                    <a:pt x="181023" y="164335"/>
                  </a:lnTo>
                  <a:cubicBezTo>
                    <a:pt x="181063" y="168280"/>
                    <a:pt x="177897" y="171511"/>
                    <a:pt x="173952" y="171551"/>
                  </a:cubicBezTo>
                  <a:cubicBezTo>
                    <a:pt x="170327" y="171588"/>
                    <a:pt x="167248" y="168903"/>
                    <a:pt x="166792" y="165306"/>
                  </a:cubicBezTo>
                  <a:lnTo>
                    <a:pt x="166735" y="164335"/>
                  </a:lnTo>
                  <a:lnTo>
                    <a:pt x="166735" y="113433"/>
                  </a:lnTo>
                  <a:cubicBezTo>
                    <a:pt x="171429" y="114611"/>
                    <a:pt x="176345" y="114578"/>
                    <a:pt x="181023" y="113338"/>
                  </a:cubicBezTo>
                  <a:close/>
                  <a:moveTo>
                    <a:pt x="173879" y="67580"/>
                  </a:moveTo>
                  <a:cubicBezTo>
                    <a:pt x="183916" y="67580"/>
                    <a:pt x="192053" y="75717"/>
                    <a:pt x="192053" y="85754"/>
                  </a:cubicBezTo>
                  <a:cubicBezTo>
                    <a:pt x="192053" y="95791"/>
                    <a:pt x="183916" y="103927"/>
                    <a:pt x="173879" y="103927"/>
                  </a:cubicBezTo>
                  <a:cubicBezTo>
                    <a:pt x="163842" y="103927"/>
                    <a:pt x="155705" y="95791"/>
                    <a:pt x="155705" y="85754"/>
                  </a:cubicBezTo>
                  <a:cubicBezTo>
                    <a:pt x="155705" y="75717"/>
                    <a:pt x="163842" y="67580"/>
                    <a:pt x="173879" y="67580"/>
                  </a:cubicBezTo>
                  <a:close/>
                  <a:moveTo>
                    <a:pt x="126206" y="0"/>
                  </a:moveTo>
                  <a:cubicBezTo>
                    <a:pt x="135417" y="0"/>
                    <a:pt x="142875" y="7458"/>
                    <a:pt x="142875" y="16669"/>
                  </a:cubicBezTo>
                  <a:lnTo>
                    <a:pt x="142875" y="59560"/>
                  </a:lnTo>
                  <a:cubicBezTo>
                    <a:pt x="142875" y="68766"/>
                    <a:pt x="135412" y="76229"/>
                    <a:pt x="126206" y="76229"/>
                  </a:cubicBezTo>
                  <a:lnTo>
                    <a:pt x="16669" y="76229"/>
                  </a:lnTo>
                  <a:cubicBezTo>
                    <a:pt x="7463" y="76229"/>
                    <a:pt x="0" y="68766"/>
                    <a:pt x="0" y="59560"/>
                  </a:cubicBezTo>
                  <a:lnTo>
                    <a:pt x="0" y="16669"/>
                  </a:lnTo>
                  <a:cubicBezTo>
                    <a:pt x="-4" y="7988"/>
                    <a:pt x="6655" y="757"/>
                    <a:pt x="15307" y="48"/>
                  </a:cubicBezTo>
                  <a:lnTo>
                    <a:pt x="16669" y="0"/>
                  </a:lnTo>
                  <a:lnTo>
                    <a:pt x="126206" y="0"/>
                  </a:lnTo>
                  <a:close/>
                  <a:moveTo>
                    <a:pt x="173879" y="29"/>
                  </a:moveTo>
                  <a:cubicBezTo>
                    <a:pt x="177449" y="29"/>
                    <a:pt x="180470" y="2664"/>
                    <a:pt x="180956" y="6201"/>
                  </a:cubicBezTo>
                  <a:lnTo>
                    <a:pt x="181023" y="7172"/>
                  </a:lnTo>
                  <a:lnTo>
                    <a:pt x="181023" y="58083"/>
                  </a:lnTo>
                  <a:cubicBezTo>
                    <a:pt x="176345" y="56844"/>
                    <a:pt x="171429" y="56811"/>
                    <a:pt x="166735" y="57988"/>
                  </a:cubicBezTo>
                  <a:lnTo>
                    <a:pt x="166735" y="7172"/>
                  </a:lnTo>
                  <a:cubicBezTo>
                    <a:pt x="166735" y="3227"/>
                    <a:pt x="169934" y="29"/>
                    <a:pt x="173879" y="29"/>
                  </a:cubicBezTo>
                  <a:close/>
                </a:path>
              </a:pathLst>
            </a:custGeom>
            <a:solidFill>
              <a:srgbClr val="21212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3" name="Graphic 1130">
              <a:extLst>
                <a:ext uri="{FF2B5EF4-FFF2-40B4-BE49-F238E27FC236}">
                  <a16:creationId xmlns:a16="http://schemas.microsoft.com/office/drawing/2014/main" id="{4575A9CC-44A8-F3FB-E209-A270EC034689}"/>
                </a:ext>
                <a:ext uri="{C183D7F6-B498-43B3-948B-1728B52AA6E4}">
                  <adec:decorative xmlns:adec="http://schemas.microsoft.com/office/drawing/2017/decorative" val="1"/>
                </a:ext>
              </a:extLst>
            </p:cNvPr>
            <p:cNvSpPr/>
            <p:nvPr/>
          </p:nvSpPr>
          <p:spPr>
            <a:xfrm>
              <a:off x="1571437" y="3477998"/>
              <a:ext cx="284036" cy="253716"/>
            </a:xfrm>
            <a:custGeom>
              <a:avLst/>
              <a:gdLst>
                <a:gd name="connsiteX0" fmla="*/ 126254 w 192052"/>
                <a:gd name="connsiteY0" fmla="*/ 95279 h 171551"/>
                <a:gd name="connsiteX1" fmla="*/ 142923 w 192052"/>
                <a:gd name="connsiteY1" fmla="*/ 111947 h 171551"/>
                <a:gd name="connsiteX2" fmla="*/ 142923 w 192052"/>
                <a:gd name="connsiteY2" fmla="*/ 154838 h 171551"/>
                <a:gd name="connsiteX3" fmla="*/ 126254 w 192052"/>
                <a:gd name="connsiteY3" fmla="*/ 171507 h 171551"/>
                <a:gd name="connsiteX4" fmla="*/ 16716 w 192052"/>
                <a:gd name="connsiteY4" fmla="*/ 171507 h 171551"/>
                <a:gd name="connsiteX5" fmla="*/ 48 w 192052"/>
                <a:gd name="connsiteY5" fmla="*/ 154838 h 171551"/>
                <a:gd name="connsiteX6" fmla="*/ 48 w 192052"/>
                <a:gd name="connsiteY6" fmla="*/ 111947 h 171551"/>
                <a:gd name="connsiteX7" fmla="*/ 16716 w 192052"/>
                <a:gd name="connsiteY7" fmla="*/ 95279 h 171551"/>
                <a:gd name="connsiteX8" fmla="*/ 126254 w 192052"/>
                <a:gd name="connsiteY8" fmla="*/ 95279 h 171551"/>
                <a:gd name="connsiteX9" fmla="*/ 181023 w 192052"/>
                <a:gd name="connsiteY9" fmla="*/ 113328 h 171551"/>
                <a:gd name="connsiteX10" fmla="*/ 181023 w 192052"/>
                <a:gd name="connsiteY10" fmla="*/ 164335 h 171551"/>
                <a:gd name="connsiteX11" fmla="*/ 173952 w 192052"/>
                <a:gd name="connsiteY11" fmla="*/ 171551 h 171551"/>
                <a:gd name="connsiteX12" fmla="*/ 166792 w 192052"/>
                <a:gd name="connsiteY12" fmla="*/ 165306 h 171551"/>
                <a:gd name="connsiteX13" fmla="*/ 166735 w 192052"/>
                <a:gd name="connsiteY13" fmla="*/ 164335 h 171551"/>
                <a:gd name="connsiteX14" fmla="*/ 166735 w 192052"/>
                <a:gd name="connsiteY14" fmla="*/ 113433 h 171551"/>
                <a:gd name="connsiteX15" fmla="*/ 181023 w 192052"/>
                <a:gd name="connsiteY15" fmla="*/ 113338 h 171551"/>
                <a:gd name="connsiteX16" fmla="*/ 173879 w 192052"/>
                <a:gd name="connsiteY16" fmla="*/ 67580 h 171551"/>
                <a:gd name="connsiteX17" fmla="*/ 192053 w 192052"/>
                <a:gd name="connsiteY17" fmla="*/ 85754 h 171551"/>
                <a:gd name="connsiteX18" fmla="*/ 173879 w 192052"/>
                <a:gd name="connsiteY18" fmla="*/ 103927 h 171551"/>
                <a:gd name="connsiteX19" fmla="*/ 155705 w 192052"/>
                <a:gd name="connsiteY19" fmla="*/ 85754 h 171551"/>
                <a:gd name="connsiteX20" fmla="*/ 173879 w 192052"/>
                <a:gd name="connsiteY20" fmla="*/ 67580 h 171551"/>
                <a:gd name="connsiteX21" fmla="*/ 126206 w 192052"/>
                <a:gd name="connsiteY21" fmla="*/ 0 h 171551"/>
                <a:gd name="connsiteX22" fmla="*/ 142875 w 192052"/>
                <a:gd name="connsiteY22" fmla="*/ 16669 h 171551"/>
                <a:gd name="connsiteX23" fmla="*/ 142875 w 192052"/>
                <a:gd name="connsiteY23" fmla="*/ 59560 h 171551"/>
                <a:gd name="connsiteX24" fmla="*/ 126206 w 192052"/>
                <a:gd name="connsiteY24" fmla="*/ 76229 h 171551"/>
                <a:gd name="connsiteX25" fmla="*/ 16669 w 192052"/>
                <a:gd name="connsiteY25" fmla="*/ 76229 h 171551"/>
                <a:gd name="connsiteX26" fmla="*/ 0 w 192052"/>
                <a:gd name="connsiteY26" fmla="*/ 59560 h 171551"/>
                <a:gd name="connsiteX27" fmla="*/ 0 w 192052"/>
                <a:gd name="connsiteY27" fmla="*/ 16669 h 171551"/>
                <a:gd name="connsiteX28" fmla="*/ 15307 w 192052"/>
                <a:gd name="connsiteY28" fmla="*/ 48 h 171551"/>
                <a:gd name="connsiteX29" fmla="*/ 16669 w 192052"/>
                <a:gd name="connsiteY29" fmla="*/ 0 h 171551"/>
                <a:gd name="connsiteX30" fmla="*/ 126206 w 192052"/>
                <a:gd name="connsiteY30" fmla="*/ 0 h 171551"/>
                <a:gd name="connsiteX31" fmla="*/ 173879 w 192052"/>
                <a:gd name="connsiteY31" fmla="*/ 29 h 171551"/>
                <a:gd name="connsiteX32" fmla="*/ 180956 w 192052"/>
                <a:gd name="connsiteY32" fmla="*/ 6201 h 171551"/>
                <a:gd name="connsiteX33" fmla="*/ 181023 w 192052"/>
                <a:gd name="connsiteY33" fmla="*/ 7172 h 171551"/>
                <a:gd name="connsiteX34" fmla="*/ 181023 w 192052"/>
                <a:gd name="connsiteY34" fmla="*/ 58083 h 171551"/>
                <a:gd name="connsiteX35" fmla="*/ 166735 w 192052"/>
                <a:gd name="connsiteY35" fmla="*/ 57988 h 171551"/>
                <a:gd name="connsiteX36" fmla="*/ 166735 w 192052"/>
                <a:gd name="connsiteY36" fmla="*/ 7172 h 171551"/>
                <a:gd name="connsiteX37" fmla="*/ 173879 w 192052"/>
                <a:gd name="connsiteY37" fmla="*/ 29 h 17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2052" h="171551">
                  <a:moveTo>
                    <a:pt x="126254" y="95279"/>
                  </a:moveTo>
                  <a:cubicBezTo>
                    <a:pt x="135455" y="95279"/>
                    <a:pt x="142923" y="102737"/>
                    <a:pt x="142923" y="111947"/>
                  </a:cubicBezTo>
                  <a:lnTo>
                    <a:pt x="142923" y="154838"/>
                  </a:lnTo>
                  <a:cubicBezTo>
                    <a:pt x="142923" y="164044"/>
                    <a:pt x="135460" y="171507"/>
                    <a:pt x="126254" y="171507"/>
                  </a:cubicBezTo>
                  <a:lnTo>
                    <a:pt x="16716" y="171507"/>
                  </a:lnTo>
                  <a:cubicBezTo>
                    <a:pt x="7510" y="171507"/>
                    <a:pt x="48" y="164044"/>
                    <a:pt x="48" y="154838"/>
                  </a:cubicBezTo>
                  <a:lnTo>
                    <a:pt x="48" y="111947"/>
                  </a:lnTo>
                  <a:cubicBezTo>
                    <a:pt x="48" y="102737"/>
                    <a:pt x="7506" y="95279"/>
                    <a:pt x="16716" y="95279"/>
                  </a:cubicBezTo>
                  <a:lnTo>
                    <a:pt x="126254" y="95279"/>
                  </a:lnTo>
                  <a:close/>
                  <a:moveTo>
                    <a:pt x="181023" y="113328"/>
                  </a:moveTo>
                  <a:lnTo>
                    <a:pt x="181023" y="164335"/>
                  </a:lnTo>
                  <a:cubicBezTo>
                    <a:pt x="181063" y="168280"/>
                    <a:pt x="177897" y="171511"/>
                    <a:pt x="173952" y="171551"/>
                  </a:cubicBezTo>
                  <a:cubicBezTo>
                    <a:pt x="170327" y="171588"/>
                    <a:pt x="167248" y="168903"/>
                    <a:pt x="166792" y="165306"/>
                  </a:cubicBezTo>
                  <a:lnTo>
                    <a:pt x="166735" y="164335"/>
                  </a:lnTo>
                  <a:lnTo>
                    <a:pt x="166735" y="113433"/>
                  </a:lnTo>
                  <a:cubicBezTo>
                    <a:pt x="171429" y="114611"/>
                    <a:pt x="176345" y="114578"/>
                    <a:pt x="181023" y="113338"/>
                  </a:cubicBezTo>
                  <a:close/>
                  <a:moveTo>
                    <a:pt x="173879" y="67580"/>
                  </a:moveTo>
                  <a:cubicBezTo>
                    <a:pt x="183916" y="67580"/>
                    <a:pt x="192053" y="75717"/>
                    <a:pt x="192053" y="85754"/>
                  </a:cubicBezTo>
                  <a:cubicBezTo>
                    <a:pt x="192053" y="95791"/>
                    <a:pt x="183916" y="103927"/>
                    <a:pt x="173879" y="103927"/>
                  </a:cubicBezTo>
                  <a:cubicBezTo>
                    <a:pt x="163842" y="103927"/>
                    <a:pt x="155705" y="95791"/>
                    <a:pt x="155705" y="85754"/>
                  </a:cubicBezTo>
                  <a:cubicBezTo>
                    <a:pt x="155705" y="75717"/>
                    <a:pt x="163842" y="67580"/>
                    <a:pt x="173879" y="67580"/>
                  </a:cubicBezTo>
                  <a:close/>
                  <a:moveTo>
                    <a:pt x="126206" y="0"/>
                  </a:moveTo>
                  <a:cubicBezTo>
                    <a:pt x="135417" y="0"/>
                    <a:pt x="142875" y="7458"/>
                    <a:pt x="142875" y="16669"/>
                  </a:cubicBezTo>
                  <a:lnTo>
                    <a:pt x="142875" y="59560"/>
                  </a:lnTo>
                  <a:cubicBezTo>
                    <a:pt x="142875" y="68766"/>
                    <a:pt x="135412" y="76229"/>
                    <a:pt x="126206" y="76229"/>
                  </a:cubicBezTo>
                  <a:lnTo>
                    <a:pt x="16669" y="76229"/>
                  </a:lnTo>
                  <a:cubicBezTo>
                    <a:pt x="7463" y="76229"/>
                    <a:pt x="0" y="68766"/>
                    <a:pt x="0" y="59560"/>
                  </a:cubicBezTo>
                  <a:lnTo>
                    <a:pt x="0" y="16669"/>
                  </a:lnTo>
                  <a:cubicBezTo>
                    <a:pt x="-4" y="7988"/>
                    <a:pt x="6655" y="757"/>
                    <a:pt x="15307" y="48"/>
                  </a:cubicBezTo>
                  <a:lnTo>
                    <a:pt x="16669" y="0"/>
                  </a:lnTo>
                  <a:lnTo>
                    <a:pt x="126206" y="0"/>
                  </a:lnTo>
                  <a:close/>
                  <a:moveTo>
                    <a:pt x="173879" y="29"/>
                  </a:moveTo>
                  <a:cubicBezTo>
                    <a:pt x="177449" y="29"/>
                    <a:pt x="180470" y="2664"/>
                    <a:pt x="180956" y="6201"/>
                  </a:cubicBezTo>
                  <a:lnTo>
                    <a:pt x="181023" y="7172"/>
                  </a:lnTo>
                  <a:lnTo>
                    <a:pt x="181023" y="58083"/>
                  </a:lnTo>
                  <a:cubicBezTo>
                    <a:pt x="176345" y="56844"/>
                    <a:pt x="171429" y="56811"/>
                    <a:pt x="166735" y="57988"/>
                  </a:cubicBezTo>
                  <a:lnTo>
                    <a:pt x="166735" y="7172"/>
                  </a:lnTo>
                  <a:cubicBezTo>
                    <a:pt x="166735" y="3227"/>
                    <a:pt x="169934" y="29"/>
                    <a:pt x="173879" y="29"/>
                  </a:cubicBezTo>
                  <a:close/>
                </a:path>
              </a:pathLst>
            </a:custGeom>
            <a:solidFill>
              <a:srgbClr val="21212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4" name="Graphic 1130">
              <a:extLst>
                <a:ext uri="{FF2B5EF4-FFF2-40B4-BE49-F238E27FC236}">
                  <a16:creationId xmlns:a16="http://schemas.microsoft.com/office/drawing/2014/main" id="{46372B82-3843-EDE5-EB2F-62DCD0389FCB}"/>
                </a:ext>
                <a:ext uri="{C183D7F6-B498-43B3-948B-1728B52AA6E4}">
                  <adec:decorative xmlns:adec="http://schemas.microsoft.com/office/drawing/2017/decorative" val="1"/>
                </a:ext>
              </a:extLst>
            </p:cNvPr>
            <p:cNvSpPr/>
            <p:nvPr/>
          </p:nvSpPr>
          <p:spPr>
            <a:xfrm>
              <a:off x="3840371" y="3477998"/>
              <a:ext cx="284036" cy="253716"/>
            </a:xfrm>
            <a:custGeom>
              <a:avLst/>
              <a:gdLst>
                <a:gd name="connsiteX0" fmla="*/ 126254 w 192052"/>
                <a:gd name="connsiteY0" fmla="*/ 95279 h 171551"/>
                <a:gd name="connsiteX1" fmla="*/ 142923 w 192052"/>
                <a:gd name="connsiteY1" fmla="*/ 111947 h 171551"/>
                <a:gd name="connsiteX2" fmla="*/ 142923 w 192052"/>
                <a:gd name="connsiteY2" fmla="*/ 154838 h 171551"/>
                <a:gd name="connsiteX3" fmla="*/ 126254 w 192052"/>
                <a:gd name="connsiteY3" fmla="*/ 171507 h 171551"/>
                <a:gd name="connsiteX4" fmla="*/ 16716 w 192052"/>
                <a:gd name="connsiteY4" fmla="*/ 171507 h 171551"/>
                <a:gd name="connsiteX5" fmla="*/ 48 w 192052"/>
                <a:gd name="connsiteY5" fmla="*/ 154838 h 171551"/>
                <a:gd name="connsiteX6" fmla="*/ 48 w 192052"/>
                <a:gd name="connsiteY6" fmla="*/ 111947 h 171551"/>
                <a:gd name="connsiteX7" fmla="*/ 16716 w 192052"/>
                <a:gd name="connsiteY7" fmla="*/ 95279 h 171551"/>
                <a:gd name="connsiteX8" fmla="*/ 126254 w 192052"/>
                <a:gd name="connsiteY8" fmla="*/ 95279 h 171551"/>
                <a:gd name="connsiteX9" fmla="*/ 181023 w 192052"/>
                <a:gd name="connsiteY9" fmla="*/ 113328 h 171551"/>
                <a:gd name="connsiteX10" fmla="*/ 181023 w 192052"/>
                <a:gd name="connsiteY10" fmla="*/ 164335 h 171551"/>
                <a:gd name="connsiteX11" fmla="*/ 173952 w 192052"/>
                <a:gd name="connsiteY11" fmla="*/ 171551 h 171551"/>
                <a:gd name="connsiteX12" fmla="*/ 166792 w 192052"/>
                <a:gd name="connsiteY12" fmla="*/ 165306 h 171551"/>
                <a:gd name="connsiteX13" fmla="*/ 166735 w 192052"/>
                <a:gd name="connsiteY13" fmla="*/ 164335 h 171551"/>
                <a:gd name="connsiteX14" fmla="*/ 166735 w 192052"/>
                <a:gd name="connsiteY14" fmla="*/ 113433 h 171551"/>
                <a:gd name="connsiteX15" fmla="*/ 181023 w 192052"/>
                <a:gd name="connsiteY15" fmla="*/ 113338 h 171551"/>
                <a:gd name="connsiteX16" fmla="*/ 173879 w 192052"/>
                <a:gd name="connsiteY16" fmla="*/ 67580 h 171551"/>
                <a:gd name="connsiteX17" fmla="*/ 192053 w 192052"/>
                <a:gd name="connsiteY17" fmla="*/ 85754 h 171551"/>
                <a:gd name="connsiteX18" fmla="*/ 173879 w 192052"/>
                <a:gd name="connsiteY18" fmla="*/ 103927 h 171551"/>
                <a:gd name="connsiteX19" fmla="*/ 155705 w 192052"/>
                <a:gd name="connsiteY19" fmla="*/ 85754 h 171551"/>
                <a:gd name="connsiteX20" fmla="*/ 173879 w 192052"/>
                <a:gd name="connsiteY20" fmla="*/ 67580 h 171551"/>
                <a:gd name="connsiteX21" fmla="*/ 126206 w 192052"/>
                <a:gd name="connsiteY21" fmla="*/ 0 h 171551"/>
                <a:gd name="connsiteX22" fmla="*/ 142875 w 192052"/>
                <a:gd name="connsiteY22" fmla="*/ 16669 h 171551"/>
                <a:gd name="connsiteX23" fmla="*/ 142875 w 192052"/>
                <a:gd name="connsiteY23" fmla="*/ 59560 h 171551"/>
                <a:gd name="connsiteX24" fmla="*/ 126206 w 192052"/>
                <a:gd name="connsiteY24" fmla="*/ 76229 h 171551"/>
                <a:gd name="connsiteX25" fmla="*/ 16669 w 192052"/>
                <a:gd name="connsiteY25" fmla="*/ 76229 h 171551"/>
                <a:gd name="connsiteX26" fmla="*/ 0 w 192052"/>
                <a:gd name="connsiteY26" fmla="*/ 59560 h 171551"/>
                <a:gd name="connsiteX27" fmla="*/ 0 w 192052"/>
                <a:gd name="connsiteY27" fmla="*/ 16669 h 171551"/>
                <a:gd name="connsiteX28" fmla="*/ 15307 w 192052"/>
                <a:gd name="connsiteY28" fmla="*/ 48 h 171551"/>
                <a:gd name="connsiteX29" fmla="*/ 16669 w 192052"/>
                <a:gd name="connsiteY29" fmla="*/ 0 h 171551"/>
                <a:gd name="connsiteX30" fmla="*/ 126206 w 192052"/>
                <a:gd name="connsiteY30" fmla="*/ 0 h 171551"/>
                <a:gd name="connsiteX31" fmla="*/ 173879 w 192052"/>
                <a:gd name="connsiteY31" fmla="*/ 29 h 171551"/>
                <a:gd name="connsiteX32" fmla="*/ 180956 w 192052"/>
                <a:gd name="connsiteY32" fmla="*/ 6201 h 171551"/>
                <a:gd name="connsiteX33" fmla="*/ 181023 w 192052"/>
                <a:gd name="connsiteY33" fmla="*/ 7172 h 171551"/>
                <a:gd name="connsiteX34" fmla="*/ 181023 w 192052"/>
                <a:gd name="connsiteY34" fmla="*/ 58083 h 171551"/>
                <a:gd name="connsiteX35" fmla="*/ 166735 w 192052"/>
                <a:gd name="connsiteY35" fmla="*/ 57988 h 171551"/>
                <a:gd name="connsiteX36" fmla="*/ 166735 w 192052"/>
                <a:gd name="connsiteY36" fmla="*/ 7172 h 171551"/>
                <a:gd name="connsiteX37" fmla="*/ 173879 w 192052"/>
                <a:gd name="connsiteY37" fmla="*/ 29 h 17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2052" h="171551">
                  <a:moveTo>
                    <a:pt x="126254" y="95279"/>
                  </a:moveTo>
                  <a:cubicBezTo>
                    <a:pt x="135455" y="95279"/>
                    <a:pt x="142923" y="102737"/>
                    <a:pt x="142923" y="111947"/>
                  </a:cubicBezTo>
                  <a:lnTo>
                    <a:pt x="142923" y="154838"/>
                  </a:lnTo>
                  <a:cubicBezTo>
                    <a:pt x="142923" y="164044"/>
                    <a:pt x="135460" y="171507"/>
                    <a:pt x="126254" y="171507"/>
                  </a:cubicBezTo>
                  <a:lnTo>
                    <a:pt x="16716" y="171507"/>
                  </a:lnTo>
                  <a:cubicBezTo>
                    <a:pt x="7510" y="171507"/>
                    <a:pt x="48" y="164044"/>
                    <a:pt x="48" y="154838"/>
                  </a:cubicBezTo>
                  <a:lnTo>
                    <a:pt x="48" y="111947"/>
                  </a:lnTo>
                  <a:cubicBezTo>
                    <a:pt x="48" y="102737"/>
                    <a:pt x="7506" y="95279"/>
                    <a:pt x="16716" y="95279"/>
                  </a:cubicBezTo>
                  <a:lnTo>
                    <a:pt x="126254" y="95279"/>
                  </a:lnTo>
                  <a:close/>
                  <a:moveTo>
                    <a:pt x="181023" y="113328"/>
                  </a:moveTo>
                  <a:lnTo>
                    <a:pt x="181023" y="164335"/>
                  </a:lnTo>
                  <a:cubicBezTo>
                    <a:pt x="181063" y="168280"/>
                    <a:pt x="177897" y="171511"/>
                    <a:pt x="173952" y="171551"/>
                  </a:cubicBezTo>
                  <a:cubicBezTo>
                    <a:pt x="170327" y="171588"/>
                    <a:pt x="167248" y="168903"/>
                    <a:pt x="166792" y="165306"/>
                  </a:cubicBezTo>
                  <a:lnTo>
                    <a:pt x="166735" y="164335"/>
                  </a:lnTo>
                  <a:lnTo>
                    <a:pt x="166735" y="113433"/>
                  </a:lnTo>
                  <a:cubicBezTo>
                    <a:pt x="171429" y="114611"/>
                    <a:pt x="176345" y="114578"/>
                    <a:pt x="181023" y="113338"/>
                  </a:cubicBezTo>
                  <a:close/>
                  <a:moveTo>
                    <a:pt x="173879" y="67580"/>
                  </a:moveTo>
                  <a:cubicBezTo>
                    <a:pt x="183916" y="67580"/>
                    <a:pt x="192053" y="75717"/>
                    <a:pt x="192053" y="85754"/>
                  </a:cubicBezTo>
                  <a:cubicBezTo>
                    <a:pt x="192053" y="95791"/>
                    <a:pt x="183916" y="103927"/>
                    <a:pt x="173879" y="103927"/>
                  </a:cubicBezTo>
                  <a:cubicBezTo>
                    <a:pt x="163842" y="103927"/>
                    <a:pt x="155705" y="95791"/>
                    <a:pt x="155705" y="85754"/>
                  </a:cubicBezTo>
                  <a:cubicBezTo>
                    <a:pt x="155705" y="75717"/>
                    <a:pt x="163842" y="67580"/>
                    <a:pt x="173879" y="67580"/>
                  </a:cubicBezTo>
                  <a:close/>
                  <a:moveTo>
                    <a:pt x="126206" y="0"/>
                  </a:moveTo>
                  <a:cubicBezTo>
                    <a:pt x="135417" y="0"/>
                    <a:pt x="142875" y="7458"/>
                    <a:pt x="142875" y="16669"/>
                  </a:cubicBezTo>
                  <a:lnTo>
                    <a:pt x="142875" y="59560"/>
                  </a:lnTo>
                  <a:cubicBezTo>
                    <a:pt x="142875" y="68766"/>
                    <a:pt x="135412" y="76229"/>
                    <a:pt x="126206" y="76229"/>
                  </a:cubicBezTo>
                  <a:lnTo>
                    <a:pt x="16669" y="76229"/>
                  </a:lnTo>
                  <a:cubicBezTo>
                    <a:pt x="7463" y="76229"/>
                    <a:pt x="0" y="68766"/>
                    <a:pt x="0" y="59560"/>
                  </a:cubicBezTo>
                  <a:lnTo>
                    <a:pt x="0" y="16669"/>
                  </a:lnTo>
                  <a:cubicBezTo>
                    <a:pt x="-4" y="7988"/>
                    <a:pt x="6655" y="757"/>
                    <a:pt x="15307" y="48"/>
                  </a:cubicBezTo>
                  <a:lnTo>
                    <a:pt x="16669" y="0"/>
                  </a:lnTo>
                  <a:lnTo>
                    <a:pt x="126206" y="0"/>
                  </a:lnTo>
                  <a:close/>
                  <a:moveTo>
                    <a:pt x="173879" y="29"/>
                  </a:moveTo>
                  <a:cubicBezTo>
                    <a:pt x="177449" y="29"/>
                    <a:pt x="180470" y="2664"/>
                    <a:pt x="180956" y="6201"/>
                  </a:cubicBezTo>
                  <a:lnTo>
                    <a:pt x="181023" y="7172"/>
                  </a:lnTo>
                  <a:lnTo>
                    <a:pt x="181023" y="58083"/>
                  </a:lnTo>
                  <a:cubicBezTo>
                    <a:pt x="176345" y="56844"/>
                    <a:pt x="171429" y="56811"/>
                    <a:pt x="166735" y="57988"/>
                  </a:cubicBezTo>
                  <a:lnTo>
                    <a:pt x="166735" y="7172"/>
                  </a:lnTo>
                  <a:cubicBezTo>
                    <a:pt x="166735" y="3227"/>
                    <a:pt x="169934" y="29"/>
                    <a:pt x="173879" y="29"/>
                  </a:cubicBezTo>
                  <a:close/>
                </a:path>
              </a:pathLst>
            </a:custGeom>
            <a:solidFill>
              <a:srgbClr val="21212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5" name="Graphic 1130">
              <a:extLst>
                <a:ext uri="{FF2B5EF4-FFF2-40B4-BE49-F238E27FC236}">
                  <a16:creationId xmlns:a16="http://schemas.microsoft.com/office/drawing/2014/main" id="{2D716FC4-8CF2-AFB6-69A2-DB176520B3A7}"/>
                </a:ext>
                <a:ext uri="{C183D7F6-B498-43B3-948B-1728B52AA6E4}">
                  <adec:decorative xmlns:adec="http://schemas.microsoft.com/office/drawing/2017/decorative" val="1"/>
                </a:ext>
              </a:extLst>
            </p:cNvPr>
            <p:cNvSpPr/>
            <p:nvPr/>
          </p:nvSpPr>
          <p:spPr>
            <a:xfrm>
              <a:off x="4974837" y="3477998"/>
              <a:ext cx="284036" cy="253716"/>
            </a:xfrm>
            <a:custGeom>
              <a:avLst/>
              <a:gdLst>
                <a:gd name="connsiteX0" fmla="*/ 126254 w 192052"/>
                <a:gd name="connsiteY0" fmla="*/ 95279 h 171551"/>
                <a:gd name="connsiteX1" fmla="*/ 142923 w 192052"/>
                <a:gd name="connsiteY1" fmla="*/ 111947 h 171551"/>
                <a:gd name="connsiteX2" fmla="*/ 142923 w 192052"/>
                <a:gd name="connsiteY2" fmla="*/ 154838 h 171551"/>
                <a:gd name="connsiteX3" fmla="*/ 126254 w 192052"/>
                <a:gd name="connsiteY3" fmla="*/ 171507 h 171551"/>
                <a:gd name="connsiteX4" fmla="*/ 16716 w 192052"/>
                <a:gd name="connsiteY4" fmla="*/ 171507 h 171551"/>
                <a:gd name="connsiteX5" fmla="*/ 48 w 192052"/>
                <a:gd name="connsiteY5" fmla="*/ 154838 h 171551"/>
                <a:gd name="connsiteX6" fmla="*/ 48 w 192052"/>
                <a:gd name="connsiteY6" fmla="*/ 111947 h 171551"/>
                <a:gd name="connsiteX7" fmla="*/ 16716 w 192052"/>
                <a:gd name="connsiteY7" fmla="*/ 95279 h 171551"/>
                <a:gd name="connsiteX8" fmla="*/ 126254 w 192052"/>
                <a:gd name="connsiteY8" fmla="*/ 95279 h 171551"/>
                <a:gd name="connsiteX9" fmla="*/ 181023 w 192052"/>
                <a:gd name="connsiteY9" fmla="*/ 113328 h 171551"/>
                <a:gd name="connsiteX10" fmla="*/ 181023 w 192052"/>
                <a:gd name="connsiteY10" fmla="*/ 164335 h 171551"/>
                <a:gd name="connsiteX11" fmla="*/ 173952 w 192052"/>
                <a:gd name="connsiteY11" fmla="*/ 171551 h 171551"/>
                <a:gd name="connsiteX12" fmla="*/ 166792 w 192052"/>
                <a:gd name="connsiteY12" fmla="*/ 165306 h 171551"/>
                <a:gd name="connsiteX13" fmla="*/ 166735 w 192052"/>
                <a:gd name="connsiteY13" fmla="*/ 164335 h 171551"/>
                <a:gd name="connsiteX14" fmla="*/ 166735 w 192052"/>
                <a:gd name="connsiteY14" fmla="*/ 113433 h 171551"/>
                <a:gd name="connsiteX15" fmla="*/ 181023 w 192052"/>
                <a:gd name="connsiteY15" fmla="*/ 113338 h 171551"/>
                <a:gd name="connsiteX16" fmla="*/ 173879 w 192052"/>
                <a:gd name="connsiteY16" fmla="*/ 67580 h 171551"/>
                <a:gd name="connsiteX17" fmla="*/ 192053 w 192052"/>
                <a:gd name="connsiteY17" fmla="*/ 85754 h 171551"/>
                <a:gd name="connsiteX18" fmla="*/ 173879 w 192052"/>
                <a:gd name="connsiteY18" fmla="*/ 103927 h 171551"/>
                <a:gd name="connsiteX19" fmla="*/ 155705 w 192052"/>
                <a:gd name="connsiteY19" fmla="*/ 85754 h 171551"/>
                <a:gd name="connsiteX20" fmla="*/ 173879 w 192052"/>
                <a:gd name="connsiteY20" fmla="*/ 67580 h 171551"/>
                <a:gd name="connsiteX21" fmla="*/ 126206 w 192052"/>
                <a:gd name="connsiteY21" fmla="*/ 0 h 171551"/>
                <a:gd name="connsiteX22" fmla="*/ 142875 w 192052"/>
                <a:gd name="connsiteY22" fmla="*/ 16669 h 171551"/>
                <a:gd name="connsiteX23" fmla="*/ 142875 w 192052"/>
                <a:gd name="connsiteY23" fmla="*/ 59560 h 171551"/>
                <a:gd name="connsiteX24" fmla="*/ 126206 w 192052"/>
                <a:gd name="connsiteY24" fmla="*/ 76229 h 171551"/>
                <a:gd name="connsiteX25" fmla="*/ 16669 w 192052"/>
                <a:gd name="connsiteY25" fmla="*/ 76229 h 171551"/>
                <a:gd name="connsiteX26" fmla="*/ 0 w 192052"/>
                <a:gd name="connsiteY26" fmla="*/ 59560 h 171551"/>
                <a:gd name="connsiteX27" fmla="*/ 0 w 192052"/>
                <a:gd name="connsiteY27" fmla="*/ 16669 h 171551"/>
                <a:gd name="connsiteX28" fmla="*/ 15307 w 192052"/>
                <a:gd name="connsiteY28" fmla="*/ 48 h 171551"/>
                <a:gd name="connsiteX29" fmla="*/ 16669 w 192052"/>
                <a:gd name="connsiteY29" fmla="*/ 0 h 171551"/>
                <a:gd name="connsiteX30" fmla="*/ 126206 w 192052"/>
                <a:gd name="connsiteY30" fmla="*/ 0 h 171551"/>
                <a:gd name="connsiteX31" fmla="*/ 173879 w 192052"/>
                <a:gd name="connsiteY31" fmla="*/ 29 h 171551"/>
                <a:gd name="connsiteX32" fmla="*/ 180956 w 192052"/>
                <a:gd name="connsiteY32" fmla="*/ 6201 h 171551"/>
                <a:gd name="connsiteX33" fmla="*/ 181023 w 192052"/>
                <a:gd name="connsiteY33" fmla="*/ 7172 h 171551"/>
                <a:gd name="connsiteX34" fmla="*/ 181023 w 192052"/>
                <a:gd name="connsiteY34" fmla="*/ 58083 h 171551"/>
                <a:gd name="connsiteX35" fmla="*/ 166735 w 192052"/>
                <a:gd name="connsiteY35" fmla="*/ 57988 h 171551"/>
                <a:gd name="connsiteX36" fmla="*/ 166735 w 192052"/>
                <a:gd name="connsiteY36" fmla="*/ 7172 h 171551"/>
                <a:gd name="connsiteX37" fmla="*/ 173879 w 192052"/>
                <a:gd name="connsiteY37" fmla="*/ 29 h 17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2052" h="171551">
                  <a:moveTo>
                    <a:pt x="126254" y="95279"/>
                  </a:moveTo>
                  <a:cubicBezTo>
                    <a:pt x="135455" y="95279"/>
                    <a:pt x="142923" y="102737"/>
                    <a:pt x="142923" y="111947"/>
                  </a:cubicBezTo>
                  <a:lnTo>
                    <a:pt x="142923" y="154838"/>
                  </a:lnTo>
                  <a:cubicBezTo>
                    <a:pt x="142923" y="164044"/>
                    <a:pt x="135460" y="171507"/>
                    <a:pt x="126254" y="171507"/>
                  </a:cubicBezTo>
                  <a:lnTo>
                    <a:pt x="16716" y="171507"/>
                  </a:lnTo>
                  <a:cubicBezTo>
                    <a:pt x="7510" y="171507"/>
                    <a:pt x="48" y="164044"/>
                    <a:pt x="48" y="154838"/>
                  </a:cubicBezTo>
                  <a:lnTo>
                    <a:pt x="48" y="111947"/>
                  </a:lnTo>
                  <a:cubicBezTo>
                    <a:pt x="48" y="102737"/>
                    <a:pt x="7506" y="95279"/>
                    <a:pt x="16716" y="95279"/>
                  </a:cubicBezTo>
                  <a:lnTo>
                    <a:pt x="126254" y="95279"/>
                  </a:lnTo>
                  <a:close/>
                  <a:moveTo>
                    <a:pt x="181023" y="113328"/>
                  </a:moveTo>
                  <a:lnTo>
                    <a:pt x="181023" y="164335"/>
                  </a:lnTo>
                  <a:cubicBezTo>
                    <a:pt x="181063" y="168280"/>
                    <a:pt x="177897" y="171511"/>
                    <a:pt x="173952" y="171551"/>
                  </a:cubicBezTo>
                  <a:cubicBezTo>
                    <a:pt x="170327" y="171588"/>
                    <a:pt x="167248" y="168903"/>
                    <a:pt x="166792" y="165306"/>
                  </a:cubicBezTo>
                  <a:lnTo>
                    <a:pt x="166735" y="164335"/>
                  </a:lnTo>
                  <a:lnTo>
                    <a:pt x="166735" y="113433"/>
                  </a:lnTo>
                  <a:cubicBezTo>
                    <a:pt x="171429" y="114611"/>
                    <a:pt x="176345" y="114578"/>
                    <a:pt x="181023" y="113338"/>
                  </a:cubicBezTo>
                  <a:close/>
                  <a:moveTo>
                    <a:pt x="173879" y="67580"/>
                  </a:moveTo>
                  <a:cubicBezTo>
                    <a:pt x="183916" y="67580"/>
                    <a:pt x="192053" y="75717"/>
                    <a:pt x="192053" y="85754"/>
                  </a:cubicBezTo>
                  <a:cubicBezTo>
                    <a:pt x="192053" y="95791"/>
                    <a:pt x="183916" y="103927"/>
                    <a:pt x="173879" y="103927"/>
                  </a:cubicBezTo>
                  <a:cubicBezTo>
                    <a:pt x="163842" y="103927"/>
                    <a:pt x="155705" y="95791"/>
                    <a:pt x="155705" y="85754"/>
                  </a:cubicBezTo>
                  <a:cubicBezTo>
                    <a:pt x="155705" y="75717"/>
                    <a:pt x="163842" y="67580"/>
                    <a:pt x="173879" y="67580"/>
                  </a:cubicBezTo>
                  <a:close/>
                  <a:moveTo>
                    <a:pt x="126206" y="0"/>
                  </a:moveTo>
                  <a:cubicBezTo>
                    <a:pt x="135417" y="0"/>
                    <a:pt x="142875" y="7458"/>
                    <a:pt x="142875" y="16669"/>
                  </a:cubicBezTo>
                  <a:lnTo>
                    <a:pt x="142875" y="59560"/>
                  </a:lnTo>
                  <a:cubicBezTo>
                    <a:pt x="142875" y="68766"/>
                    <a:pt x="135412" y="76229"/>
                    <a:pt x="126206" y="76229"/>
                  </a:cubicBezTo>
                  <a:lnTo>
                    <a:pt x="16669" y="76229"/>
                  </a:lnTo>
                  <a:cubicBezTo>
                    <a:pt x="7463" y="76229"/>
                    <a:pt x="0" y="68766"/>
                    <a:pt x="0" y="59560"/>
                  </a:cubicBezTo>
                  <a:lnTo>
                    <a:pt x="0" y="16669"/>
                  </a:lnTo>
                  <a:cubicBezTo>
                    <a:pt x="-4" y="7988"/>
                    <a:pt x="6655" y="757"/>
                    <a:pt x="15307" y="48"/>
                  </a:cubicBezTo>
                  <a:lnTo>
                    <a:pt x="16669" y="0"/>
                  </a:lnTo>
                  <a:lnTo>
                    <a:pt x="126206" y="0"/>
                  </a:lnTo>
                  <a:close/>
                  <a:moveTo>
                    <a:pt x="173879" y="29"/>
                  </a:moveTo>
                  <a:cubicBezTo>
                    <a:pt x="177449" y="29"/>
                    <a:pt x="180470" y="2664"/>
                    <a:pt x="180956" y="6201"/>
                  </a:cubicBezTo>
                  <a:lnTo>
                    <a:pt x="181023" y="7172"/>
                  </a:lnTo>
                  <a:lnTo>
                    <a:pt x="181023" y="58083"/>
                  </a:lnTo>
                  <a:cubicBezTo>
                    <a:pt x="176345" y="56844"/>
                    <a:pt x="171429" y="56811"/>
                    <a:pt x="166735" y="57988"/>
                  </a:cubicBezTo>
                  <a:lnTo>
                    <a:pt x="166735" y="7172"/>
                  </a:lnTo>
                  <a:cubicBezTo>
                    <a:pt x="166735" y="3227"/>
                    <a:pt x="169934" y="29"/>
                    <a:pt x="173879" y="29"/>
                  </a:cubicBezTo>
                  <a:close/>
                </a:path>
              </a:pathLst>
            </a:custGeom>
            <a:solidFill>
              <a:srgbClr val="21212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4" name="Graphic 1136">
              <a:extLst>
                <a:ext uri="{FF2B5EF4-FFF2-40B4-BE49-F238E27FC236}">
                  <a16:creationId xmlns:a16="http://schemas.microsoft.com/office/drawing/2014/main" id="{F3EACF6D-EB38-5F0B-882D-BBBF34D57847}"/>
                </a:ext>
                <a:ext uri="{C183D7F6-B498-43B3-948B-1728B52AA6E4}">
                  <adec:decorative xmlns:adec="http://schemas.microsoft.com/office/drawing/2017/decorative" val="1"/>
                </a:ext>
              </a:extLst>
            </p:cNvPr>
            <p:cNvSpPr/>
            <p:nvPr/>
          </p:nvSpPr>
          <p:spPr>
            <a:xfrm>
              <a:off x="1570254" y="5339780"/>
              <a:ext cx="286402" cy="229121"/>
            </a:xfrm>
            <a:custGeom>
              <a:avLst/>
              <a:gdLst>
                <a:gd name="connsiteX0" fmla="*/ 153889 w 260365"/>
                <a:gd name="connsiteY0" fmla="*/ 32546 h 208292"/>
                <a:gd name="connsiteX1" fmla="*/ 231075 w 260365"/>
                <a:gd name="connsiteY1" fmla="*/ 32546 h 208292"/>
                <a:gd name="connsiteX2" fmla="*/ 260092 w 260365"/>
                <a:gd name="connsiteY2" fmla="*/ 57775 h 208292"/>
                <a:gd name="connsiteX3" fmla="*/ 260301 w 260365"/>
                <a:gd name="connsiteY3" fmla="*/ 59832 h 208292"/>
                <a:gd name="connsiteX4" fmla="*/ 260366 w 260365"/>
                <a:gd name="connsiteY4" fmla="*/ 61837 h 208292"/>
                <a:gd name="connsiteX5" fmla="*/ 260366 w 260365"/>
                <a:gd name="connsiteY5" fmla="*/ 179002 h 208292"/>
                <a:gd name="connsiteX6" fmla="*/ 233079 w 260365"/>
                <a:gd name="connsiteY6" fmla="*/ 208228 h 208292"/>
                <a:gd name="connsiteX7" fmla="*/ 231075 w 260365"/>
                <a:gd name="connsiteY7" fmla="*/ 208293 h 208292"/>
                <a:gd name="connsiteX8" fmla="*/ 29291 w 260365"/>
                <a:gd name="connsiteY8" fmla="*/ 208293 h 208292"/>
                <a:gd name="connsiteX9" fmla="*/ 65 w 260365"/>
                <a:gd name="connsiteY9" fmla="*/ 181006 h 208292"/>
                <a:gd name="connsiteX10" fmla="*/ 0 w 260365"/>
                <a:gd name="connsiteY10" fmla="*/ 179002 h 208292"/>
                <a:gd name="connsiteX11" fmla="*/ 0 w 260365"/>
                <a:gd name="connsiteY11" fmla="*/ 84606 h 208292"/>
                <a:gd name="connsiteX12" fmla="*/ 80805 w 260365"/>
                <a:gd name="connsiteY12" fmla="*/ 84619 h 208292"/>
                <a:gd name="connsiteX13" fmla="*/ 83356 w 260365"/>
                <a:gd name="connsiteY13" fmla="*/ 84502 h 208292"/>
                <a:gd name="connsiteX14" fmla="*/ 97520 w 260365"/>
                <a:gd name="connsiteY14" fmla="*/ 79386 h 208292"/>
                <a:gd name="connsiteX15" fmla="*/ 99551 w 260365"/>
                <a:gd name="connsiteY15" fmla="*/ 77823 h 208292"/>
                <a:gd name="connsiteX16" fmla="*/ 153889 w 260365"/>
                <a:gd name="connsiteY16" fmla="*/ 32546 h 208292"/>
                <a:gd name="connsiteX17" fmla="*/ 80805 w 260365"/>
                <a:gd name="connsiteY17" fmla="*/ 0 h 208292"/>
                <a:gd name="connsiteX18" fmla="*/ 97520 w 260365"/>
                <a:gd name="connsiteY18" fmla="*/ 5233 h 208292"/>
                <a:gd name="connsiteX19" fmla="*/ 99551 w 260365"/>
                <a:gd name="connsiteY19" fmla="*/ 6796 h 208292"/>
                <a:gd name="connsiteX20" fmla="*/ 126928 w 260365"/>
                <a:gd name="connsiteY20" fmla="*/ 29591 h 208292"/>
                <a:gd name="connsiteX21" fmla="*/ 87053 w 260365"/>
                <a:gd name="connsiteY21" fmla="*/ 62826 h 208292"/>
                <a:gd name="connsiteX22" fmla="*/ 85947 w 260365"/>
                <a:gd name="connsiteY22" fmla="*/ 63620 h 208292"/>
                <a:gd name="connsiteX23" fmla="*/ 82171 w 260365"/>
                <a:gd name="connsiteY23" fmla="*/ 65000 h 208292"/>
                <a:gd name="connsiteX24" fmla="*/ 80792 w 260365"/>
                <a:gd name="connsiteY24" fmla="*/ 65091 h 208292"/>
                <a:gd name="connsiteX25" fmla="*/ 0 w 260365"/>
                <a:gd name="connsiteY25" fmla="*/ 65078 h 208292"/>
                <a:gd name="connsiteX26" fmla="*/ 0 w 260365"/>
                <a:gd name="connsiteY26" fmla="*/ 29291 h 208292"/>
                <a:gd name="connsiteX27" fmla="*/ 27286 w 260365"/>
                <a:gd name="connsiteY27" fmla="*/ 65 h 208292"/>
                <a:gd name="connsiteX28" fmla="*/ 29291 w 260365"/>
                <a:gd name="connsiteY28" fmla="*/ 0 h 208292"/>
                <a:gd name="connsiteX29" fmla="*/ 80805 w 260365"/>
                <a:gd name="connsiteY29" fmla="*/ 0 h 20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60365" h="208292">
                  <a:moveTo>
                    <a:pt x="153889" y="32546"/>
                  </a:moveTo>
                  <a:lnTo>
                    <a:pt x="231075" y="32546"/>
                  </a:lnTo>
                  <a:cubicBezTo>
                    <a:pt x="245686" y="32541"/>
                    <a:pt x="258067" y="43305"/>
                    <a:pt x="260092" y="57775"/>
                  </a:cubicBezTo>
                  <a:lnTo>
                    <a:pt x="260301" y="59832"/>
                  </a:lnTo>
                  <a:lnTo>
                    <a:pt x="260366" y="61837"/>
                  </a:lnTo>
                  <a:lnTo>
                    <a:pt x="260366" y="179002"/>
                  </a:lnTo>
                  <a:cubicBezTo>
                    <a:pt x="260367" y="194402"/>
                    <a:pt x="248444" y="207173"/>
                    <a:pt x="233079" y="208228"/>
                  </a:cubicBezTo>
                  <a:lnTo>
                    <a:pt x="231075" y="208293"/>
                  </a:lnTo>
                  <a:lnTo>
                    <a:pt x="29291" y="208293"/>
                  </a:lnTo>
                  <a:cubicBezTo>
                    <a:pt x="13891" y="208294"/>
                    <a:pt x="1119" y="196371"/>
                    <a:pt x="65" y="181006"/>
                  </a:cubicBezTo>
                  <a:lnTo>
                    <a:pt x="0" y="179002"/>
                  </a:lnTo>
                  <a:lnTo>
                    <a:pt x="0" y="84606"/>
                  </a:lnTo>
                  <a:lnTo>
                    <a:pt x="80805" y="84619"/>
                  </a:lnTo>
                  <a:lnTo>
                    <a:pt x="83356" y="84502"/>
                  </a:lnTo>
                  <a:cubicBezTo>
                    <a:pt x="88443" y="84060"/>
                    <a:pt x="93325" y="82296"/>
                    <a:pt x="97520" y="79386"/>
                  </a:cubicBezTo>
                  <a:lnTo>
                    <a:pt x="99551" y="77823"/>
                  </a:lnTo>
                  <a:lnTo>
                    <a:pt x="153889" y="32546"/>
                  </a:lnTo>
                  <a:close/>
                  <a:moveTo>
                    <a:pt x="80805" y="0"/>
                  </a:moveTo>
                  <a:cubicBezTo>
                    <a:pt x="86793" y="0"/>
                    <a:pt x="92625" y="1836"/>
                    <a:pt x="97520" y="5233"/>
                  </a:cubicBezTo>
                  <a:lnTo>
                    <a:pt x="99551" y="6796"/>
                  </a:lnTo>
                  <a:lnTo>
                    <a:pt x="126928" y="29591"/>
                  </a:lnTo>
                  <a:lnTo>
                    <a:pt x="87053" y="62826"/>
                  </a:lnTo>
                  <a:lnTo>
                    <a:pt x="85947" y="63620"/>
                  </a:lnTo>
                  <a:cubicBezTo>
                    <a:pt x="84798" y="64337"/>
                    <a:pt x="83512" y="64807"/>
                    <a:pt x="82171" y="65000"/>
                  </a:cubicBezTo>
                  <a:lnTo>
                    <a:pt x="80792" y="65091"/>
                  </a:lnTo>
                  <a:lnTo>
                    <a:pt x="0" y="65078"/>
                  </a:lnTo>
                  <a:lnTo>
                    <a:pt x="0" y="29291"/>
                  </a:lnTo>
                  <a:cubicBezTo>
                    <a:pt x="-2" y="13891"/>
                    <a:pt x="11922" y="1119"/>
                    <a:pt x="27286" y="65"/>
                  </a:cubicBezTo>
                  <a:lnTo>
                    <a:pt x="29291" y="0"/>
                  </a:lnTo>
                  <a:lnTo>
                    <a:pt x="80805" y="0"/>
                  </a:lnTo>
                  <a:close/>
                </a:path>
              </a:pathLst>
            </a:custGeom>
            <a:solidFill>
              <a:srgbClr val="212121"/>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3" name="Graphic 1140">
              <a:extLst>
                <a:ext uri="{FF2B5EF4-FFF2-40B4-BE49-F238E27FC236}">
                  <a16:creationId xmlns:a16="http://schemas.microsoft.com/office/drawing/2014/main" id="{607036D7-F085-936F-005C-9ED0A3BB86CE}"/>
                </a:ext>
                <a:ext uri="{C183D7F6-B498-43B3-948B-1728B52AA6E4}">
                  <adec:decorative xmlns:adec="http://schemas.microsoft.com/office/drawing/2017/decorative" val="1"/>
                </a:ext>
              </a:extLst>
            </p:cNvPr>
            <p:cNvSpPr/>
            <p:nvPr/>
          </p:nvSpPr>
          <p:spPr>
            <a:xfrm>
              <a:off x="3853508" y="5325459"/>
              <a:ext cx="257762" cy="257762"/>
            </a:xfrm>
            <a:custGeom>
              <a:avLst/>
              <a:gdLst>
                <a:gd name="connsiteX0" fmla="*/ 84619 w 234329"/>
                <a:gd name="connsiteY0" fmla="*/ 234329 h 234329"/>
                <a:gd name="connsiteX1" fmla="*/ 149710 w 234329"/>
                <a:gd name="connsiteY1" fmla="*/ 234329 h 234329"/>
                <a:gd name="connsiteX2" fmla="*/ 149710 w 234329"/>
                <a:gd name="connsiteY2" fmla="*/ 169238 h 234329"/>
                <a:gd name="connsiteX3" fmla="*/ 84619 w 234329"/>
                <a:gd name="connsiteY3" fmla="*/ 169238 h 234329"/>
                <a:gd name="connsiteX4" fmla="*/ 84619 w 234329"/>
                <a:gd name="connsiteY4" fmla="*/ 234329 h 234329"/>
                <a:gd name="connsiteX5" fmla="*/ 169238 w 234329"/>
                <a:gd name="connsiteY5" fmla="*/ 234329 h 234329"/>
                <a:gd name="connsiteX6" fmla="*/ 192020 w 234329"/>
                <a:gd name="connsiteY6" fmla="*/ 234329 h 234329"/>
                <a:gd name="connsiteX7" fmla="*/ 234329 w 234329"/>
                <a:gd name="connsiteY7" fmla="*/ 192020 h 234329"/>
                <a:gd name="connsiteX8" fmla="*/ 234329 w 234329"/>
                <a:gd name="connsiteY8" fmla="*/ 169238 h 234329"/>
                <a:gd name="connsiteX9" fmla="*/ 169238 w 234329"/>
                <a:gd name="connsiteY9" fmla="*/ 169238 h 234329"/>
                <a:gd name="connsiteX10" fmla="*/ 169238 w 234329"/>
                <a:gd name="connsiteY10" fmla="*/ 234329 h 234329"/>
                <a:gd name="connsiteX11" fmla="*/ 234329 w 234329"/>
                <a:gd name="connsiteY11" fmla="*/ 149710 h 234329"/>
                <a:gd name="connsiteX12" fmla="*/ 234329 w 234329"/>
                <a:gd name="connsiteY12" fmla="*/ 84619 h 234329"/>
                <a:gd name="connsiteX13" fmla="*/ 169238 w 234329"/>
                <a:gd name="connsiteY13" fmla="*/ 84619 h 234329"/>
                <a:gd name="connsiteX14" fmla="*/ 169238 w 234329"/>
                <a:gd name="connsiteY14" fmla="*/ 149710 h 234329"/>
                <a:gd name="connsiteX15" fmla="*/ 234329 w 234329"/>
                <a:gd name="connsiteY15" fmla="*/ 149710 h 234329"/>
                <a:gd name="connsiteX16" fmla="*/ 234329 w 234329"/>
                <a:gd name="connsiteY16" fmla="*/ 65091 h 234329"/>
                <a:gd name="connsiteX17" fmla="*/ 234329 w 234329"/>
                <a:gd name="connsiteY17" fmla="*/ 42309 h 234329"/>
                <a:gd name="connsiteX18" fmla="*/ 192020 w 234329"/>
                <a:gd name="connsiteY18" fmla="*/ 0 h 234329"/>
                <a:gd name="connsiteX19" fmla="*/ 169238 w 234329"/>
                <a:gd name="connsiteY19" fmla="*/ 0 h 234329"/>
                <a:gd name="connsiteX20" fmla="*/ 169238 w 234329"/>
                <a:gd name="connsiteY20" fmla="*/ 65091 h 234329"/>
                <a:gd name="connsiteX21" fmla="*/ 234329 w 234329"/>
                <a:gd name="connsiteY21" fmla="*/ 65091 h 234329"/>
                <a:gd name="connsiteX22" fmla="*/ 149710 w 234329"/>
                <a:gd name="connsiteY22" fmla="*/ 0 h 234329"/>
                <a:gd name="connsiteX23" fmla="*/ 84619 w 234329"/>
                <a:gd name="connsiteY23" fmla="*/ 0 h 234329"/>
                <a:gd name="connsiteX24" fmla="*/ 84619 w 234329"/>
                <a:gd name="connsiteY24" fmla="*/ 65091 h 234329"/>
                <a:gd name="connsiteX25" fmla="*/ 149710 w 234329"/>
                <a:gd name="connsiteY25" fmla="*/ 65091 h 234329"/>
                <a:gd name="connsiteX26" fmla="*/ 149710 w 234329"/>
                <a:gd name="connsiteY26" fmla="*/ 0 h 234329"/>
                <a:gd name="connsiteX27" fmla="*/ 65091 w 234329"/>
                <a:gd name="connsiteY27" fmla="*/ 0 h 234329"/>
                <a:gd name="connsiteX28" fmla="*/ 42309 w 234329"/>
                <a:gd name="connsiteY28" fmla="*/ 0 h 234329"/>
                <a:gd name="connsiteX29" fmla="*/ 0 w 234329"/>
                <a:gd name="connsiteY29" fmla="*/ 42309 h 234329"/>
                <a:gd name="connsiteX30" fmla="*/ 0 w 234329"/>
                <a:gd name="connsiteY30" fmla="*/ 65091 h 234329"/>
                <a:gd name="connsiteX31" fmla="*/ 65091 w 234329"/>
                <a:gd name="connsiteY31" fmla="*/ 65091 h 234329"/>
                <a:gd name="connsiteX32" fmla="*/ 65091 w 234329"/>
                <a:gd name="connsiteY32" fmla="*/ 0 h 234329"/>
                <a:gd name="connsiteX33" fmla="*/ 0 w 234329"/>
                <a:gd name="connsiteY33" fmla="*/ 84619 h 234329"/>
                <a:gd name="connsiteX34" fmla="*/ 0 w 234329"/>
                <a:gd name="connsiteY34" fmla="*/ 149710 h 234329"/>
                <a:gd name="connsiteX35" fmla="*/ 65091 w 234329"/>
                <a:gd name="connsiteY35" fmla="*/ 149710 h 234329"/>
                <a:gd name="connsiteX36" fmla="*/ 65091 w 234329"/>
                <a:gd name="connsiteY36" fmla="*/ 84619 h 234329"/>
                <a:gd name="connsiteX37" fmla="*/ 0 w 234329"/>
                <a:gd name="connsiteY37" fmla="*/ 84619 h 234329"/>
                <a:gd name="connsiteX38" fmla="*/ 0 w 234329"/>
                <a:gd name="connsiteY38" fmla="*/ 169238 h 234329"/>
                <a:gd name="connsiteX39" fmla="*/ 0 w 234329"/>
                <a:gd name="connsiteY39" fmla="*/ 192020 h 234329"/>
                <a:gd name="connsiteX40" fmla="*/ 42309 w 234329"/>
                <a:gd name="connsiteY40" fmla="*/ 234329 h 234329"/>
                <a:gd name="connsiteX41" fmla="*/ 65091 w 234329"/>
                <a:gd name="connsiteY41" fmla="*/ 234329 h 234329"/>
                <a:gd name="connsiteX42" fmla="*/ 65091 w 234329"/>
                <a:gd name="connsiteY42" fmla="*/ 169238 h 234329"/>
                <a:gd name="connsiteX43" fmla="*/ 0 w 234329"/>
                <a:gd name="connsiteY43" fmla="*/ 169238 h 234329"/>
                <a:gd name="connsiteX44" fmla="*/ 149710 w 234329"/>
                <a:gd name="connsiteY44" fmla="*/ 84619 h 234329"/>
                <a:gd name="connsiteX45" fmla="*/ 149710 w 234329"/>
                <a:gd name="connsiteY45" fmla="*/ 149710 h 234329"/>
                <a:gd name="connsiteX46" fmla="*/ 84619 w 234329"/>
                <a:gd name="connsiteY46" fmla="*/ 149710 h 234329"/>
                <a:gd name="connsiteX47" fmla="*/ 84619 w 234329"/>
                <a:gd name="connsiteY47" fmla="*/ 84619 h 234329"/>
                <a:gd name="connsiteX48" fmla="*/ 149710 w 234329"/>
                <a:gd name="connsiteY48" fmla="*/ 84619 h 23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4329" h="234329">
                  <a:moveTo>
                    <a:pt x="84619" y="234329"/>
                  </a:moveTo>
                  <a:lnTo>
                    <a:pt x="149710" y="234329"/>
                  </a:lnTo>
                  <a:lnTo>
                    <a:pt x="149710" y="169238"/>
                  </a:lnTo>
                  <a:lnTo>
                    <a:pt x="84619" y="169238"/>
                  </a:lnTo>
                  <a:lnTo>
                    <a:pt x="84619" y="234329"/>
                  </a:lnTo>
                  <a:close/>
                  <a:moveTo>
                    <a:pt x="169238" y="234329"/>
                  </a:moveTo>
                  <a:lnTo>
                    <a:pt x="192020" y="234329"/>
                  </a:lnTo>
                  <a:cubicBezTo>
                    <a:pt x="215386" y="234329"/>
                    <a:pt x="234329" y="215386"/>
                    <a:pt x="234329" y="192020"/>
                  </a:cubicBezTo>
                  <a:lnTo>
                    <a:pt x="234329" y="169238"/>
                  </a:lnTo>
                  <a:lnTo>
                    <a:pt x="169238" y="169238"/>
                  </a:lnTo>
                  <a:lnTo>
                    <a:pt x="169238" y="234329"/>
                  </a:lnTo>
                  <a:close/>
                  <a:moveTo>
                    <a:pt x="234329" y="149710"/>
                  </a:moveTo>
                  <a:lnTo>
                    <a:pt x="234329" y="84619"/>
                  </a:lnTo>
                  <a:lnTo>
                    <a:pt x="169238" y="84619"/>
                  </a:lnTo>
                  <a:lnTo>
                    <a:pt x="169238" y="149710"/>
                  </a:lnTo>
                  <a:lnTo>
                    <a:pt x="234329" y="149710"/>
                  </a:lnTo>
                  <a:close/>
                  <a:moveTo>
                    <a:pt x="234329" y="65091"/>
                  </a:moveTo>
                  <a:lnTo>
                    <a:pt x="234329" y="42309"/>
                  </a:lnTo>
                  <a:cubicBezTo>
                    <a:pt x="234329" y="18943"/>
                    <a:pt x="215386" y="0"/>
                    <a:pt x="192020" y="0"/>
                  </a:cubicBezTo>
                  <a:lnTo>
                    <a:pt x="169238" y="0"/>
                  </a:lnTo>
                  <a:lnTo>
                    <a:pt x="169238" y="65091"/>
                  </a:lnTo>
                  <a:lnTo>
                    <a:pt x="234329" y="65091"/>
                  </a:lnTo>
                  <a:close/>
                  <a:moveTo>
                    <a:pt x="149710" y="0"/>
                  </a:moveTo>
                  <a:lnTo>
                    <a:pt x="84619" y="0"/>
                  </a:lnTo>
                  <a:lnTo>
                    <a:pt x="84619" y="65091"/>
                  </a:lnTo>
                  <a:lnTo>
                    <a:pt x="149710" y="65091"/>
                  </a:lnTo>
                  <a:lnTo>
                    <a:pt x="149710" y="0"/>
                  </a:lnTo>
                  <a:close/>
                  <a:moveTo>
                    <a:pt x="65091" y="0"/>
                  </a:moveTo>
                  <a:lnTo>
                    <a:pt x="42309" y="0"/>
                  </a:lnTo>
                  <a:cubicBezTo>
                    <a:pt x="18943" y="0"/>
                    <a:pt x="0" y="18943"/>
                    <a:pt x="0" y="42309"/>
                  </a:cubicBezTo>
                  <a:lnTo>
                    <a:pt x="0" y="65091"/>
                  </a:lnTo>
                  <a:lnTo>
                    <a:pt x="65091" y="65091"/>
                  </a:lnTo>
                  <a:lnTo>
                    <a:pt x="65091" y="0"/>
                  </a:lnTo>
                  <a:close/>
                  <a:moveTo>
                    <a:pt x="0" y="84619"/>
                  </a:moveTo>
                  <a:lnTo>
                    <a:pt x="0" y="149710"/>
                  </a:lnTo>
                  <a:lnTo>
                    <a:pt x="65091" y="149710"/>
                  </a:lnTo>
                  <a:lnTo>
                    <a:pt x="65091" y="84619"/>
                  </a:lnTo>
                  <a:lnTo>
                    <a:pt x="0" y="84619"/>
                  </a:lnTo>
                  <a:close/>
                  <a:moveTo>
                    <a:pt x="0" y="169238"/>
                  </a:moveTo>
                  <a:lnTo>
                    <a:pt x="0" y="192020"/>
                  </a:lnTo>
                  <a:cubicBezTo>
                    <a:pt x="0" y="215386"/>
                    <a:pt x="18943" y="234329"/>
                    <a:pt x="42309" y="234329"/>
                  </a:cubicBezTo>
                  <a:lnTo>
                    <a:pt x="65091" y="234329"/>
                  </a:lnTo>
                  <a:lnTo>
                    <a:pt x="65091" y="169238"/>
                  </a:lnTo>
                  <a:lnTo>
                    <a:pt x="0" y="169238"/>
                  </a:lnTo>
                  <a:close/>
                  <a:moveTo>
                    <a:pt x="149710" y="84619"/>
                  </a:moveTo>
                  <a:lnTo>
                    <a:pt x="149710" y="149710"/>
                  </a:lnTo>
                  <a:lnTo>
                    <a:pt x="84619" y="149710"/>
                  </a:lnTo>
                  <a:lnTo>
                    <a:pt x="84619" y="84619"/>
                  </a:lnTo>
                  <a:lnTo>
                    <a:pt x="149710" y="84619"/>
                  </a:lnTo>
                  <a:close/>
                </a:path>
              </a:pathLst>
            </a:custGeom>
            <a:solidFill>
              <a:srgbClr val="212121"/>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6" name="Graphic 1140">
              <a:extLst>
                <a:ext uri="{FF2B5EF4-FFF2-40B4-BE49-F238E27FC236}">
                  <a16:creationId xmlns:a16="http://schemas.microsoft.com/office/drawing/2014/main" id="{E0A57861-59D6-DF74-5300-496403A41C9F}"/>
                </a:ext>
                <a:ext uri="{C183D7F6-B498-43B3-948B-1728B52AA6E4}">
                  <adec:decorative xmlns:adec="http://schemas.microsoft.com/office/drawing/2017/decorative" val="1"/>
                </a:ext>
              </a:extLst>
            </p:cNvPr>
            <p:cNvSpPr/>
            <p:nvPr/>
          </p:nvSpPr>
          <p:spPr>
            <a:xfrm>
              <a:off x="4987974" y="5325459"/>
              <a:ext cx="257762" cy="257762"/>
            </a:xfrm>
            <a:custGeom>
              <a:avLst/>
              <a:gdLst>
                <a:gd name="connsiteX0" fmla="*/ 84619 w 234329"/>
                <a:gd name="connsiteY0" fmla="*/ 234329 h 234329"/>
                <a:gd name="connsiteX1" fmla="*/ 149710 w 234329"/>
                <a:gd name="connsiteY1" fmla="*/ 234329 h 234329"/>
                <a:gd name="connsiteX2" fmla="*/ 149710 w 234329"/>
                <a:gd name="connsiteY2" fmla="*/ 169238 h 234329"/>
                <a:gd name="connsiteX3" fmla="*/ 84619 w 234329"/>
                <a:gd name="connsiteY3" fmla="*/ 169238 h 234329"/>
                <a:gd name="connsiteX4" fmla="*/ 84619 w 234329"/>
                <a:gd name="connsiteY4" fmla="*/ 234329 h 234329"/>
                <a:gd name="connsiteX5" fmla="*/ 169238 w 234329"/>
                <a:gd name="connsiteY5" fmla="*/ 234329 h 234329"/>
                <a:gd name="connsiteX6" fmla="*/ 192020 w 234329"/>
                <a:gd name="connsiteY6" fmla="*/ 234329 h 234329"/>
                <a:gd name="connsiteX7" fmla="*/ 234329 w 234329"/>
                <a:gd name="connsiteY7" fmla="*/ 192020 h 234329"/>
                <a:gd name="connsiteX8" fmla="*/ 234329 w 234329"/>
                <a:gd name="connsiteY8" fmla="*/ 169238 h 234329"/>
                <a:gd name="connsiteX9" fmla="*/ 169238 w 234329"/>
                <a:gd name="connsiteY9" fmla="*/ 169238 h 234329"/>
                <a:gd name="connsiteX10" fmla="*/ 169238 w 234329"/>
                <a:gd name="connsiteY10" fmla="*/ 234329 h 234329"/>
                <a:gd name="connsiteX11" fmla="*/ 234329 w 234329"/>
                <a:gd name="connsiteY11" fmla="*/ 149710 h 234329"/>
                <a:gd name="connsiteX12" fmla="*/ 234329 w 234329"/>
                <a:gd name="connsiteY12" fmla="*/ 84619 h 234329"/>
                <a:gd name="connsiteX13" fmla="*/ 169238 w 234329"/>
                <a:gd name="connsiteY13" fmla="*/ 84619 h 234329"/>
                <a:gd name="connsiteX14" fmla="*/ 169238 w 234329"/>
                <a:gd name="connsiteY14" fmla="*/ 149710 h 234329"/>
                <a:gd name="connsiteX15" fmla="*/ 234329 w 234329"/>
                <a:gd name="connsiteY15" fmla="*/ 149710 h 234329"/>
                <a:gd name="connsiteX16" fmla="*/ 234329 w 234329"/>
                <a:gd name="connsiteY16" fmla="*/ 65091 h 234329"/>
                <a:gd name="connsiteX17" fmla="*/ 234329 w 234329"/>
                <a:gd name="connsiteY17" fmla="*/ 42309 h 234329"/>
                <a:gd name="connsiteX18" fmla="*/ 192020 w 234329"/>
                <a:gd name="connsiteY18" fmla="*/ 0 h 234329"/>
                <a:gd name="connsiteX19" fmla="*/ 169238 w 234329"/>
                <a:gd name="connsiteY19" fmla="*/ 0 h 234329"/>
                <a:gd name="connsiteX20" fmla="*/ 169238 w 234329"/>
                <a:gd name="connsiteY20" fmla="*/ 65091 h 234329"/>
                <a:gd name="connsiteX21" fmla="*/ 234329 w 234329"/>
                <a:gd name="connsiteY21" fmla="*/ 65091 h 234329"/>
                <a:gd name="connsiteX22" fmla="*/ 149710 w 234329"/>
                <a:gd name="connsiteY22" fmla="*/ 0 h 234329"/>
                <a:gd name="connsiteX23" fmla="*/ 84619 w 234329"/>
                <a:gd name="connsiteY23" fmla="*/ 0 h 234329"/>
                <a:gd name="connsiteX24" fmla="*/ 84619 w 234329"/>
                <a:gd name="connsiteY24" fmla="*/ 65091 h 234329"/>
                <a:gd name="connsiteX25" fmla="*/ 149710 w 234329"/>
                <a:gd name="connsiteY25" fmla="*/ 65091 h 234329"/>
                <a:gd name="connsiteX26" fmla="*/ 149710 w 234329"/>
                <a:gd name="connsiteY26" fmla="*/ 0 h 234329"/>
                <a:gd name="connsiteX27" fmla="*/ 65091 w 234329"/>
                <a:gd name="connsiteY27" fmla="*/ 0 h 234329"/>
                <a:gd name="connsiteX28" fmla="*/ 42309 w 234329"/>
                <a:gd name="connsiteY28" fmla="*/ 0 h 234329"/>
                <a:gd name="connsiteX29" fmla="*/ 0 w 234329"/>
                <a:gd name="connsiteY29" fmla="*/ 42309 h 234329"/>
                <a:gd name="connsiteX30" fmla="*/ 0 w 234329"/>
                <a:gd name="connsiteY30" fmla="*/ 65091 h 234329"/>
                <a:gd name="connsiteX31" fmla="*/ 65091 w 234329"/>
                <a:gd name="connsiteY31" fmla="*/ 65091 h 234329"/>
                <a:gd name="connsiteX32" fmla="*/ 65091 w 234329"/>
                <a:gd name="connsiteY32" fmla="*/ 0 h 234329"/>
                <a:gd name="connsiteX33" fmla="*/ 0 w 234329"/>
                <a:gd name="connsiteY33" fmla="*/ 84619 h 234329"/>
                <a:gd name="connsiteX34" fmla="*/ 0 w 234329"/>
                <a:gd name="connsiteY34" fmla="*/ 149710 h 234329"/>
                <a:gd name="connsiteX35" fmla="*/ 65091 w 234329"/>
                <a:gd name="connsiteY35" fmla="*/ 149710 h 234329"/>
                <a:gd name="connsiteX36" fmla="*/ 65091 w 234329"/>
                <a:gd name="connsiteY36" fmla="*/ 84619 h 234329"/>
                <a:gd name="connsiteX37" fmla="*/ 0 w 234329"/>
                <a:gd name="connsiteY37" fmla="*/ 84619 h 234329"/>
                <a:gd name="connsiteX38" fmla="*/ 0 w 234329"/>
                <a:gd name="connsiteY38" fmla="*/ 169238 h 234329"/>
                <a:gd name="connsiteX39" fmla="*/ 0 w 234329"/>
                <a:gd name="connsiteY39" fmla="*/ 192020 h 234329"/>
                <a:gd name="connsiteX40" fmla="*/ 42309 w 234329"/>
                <a:gd name="connsiteY40" fmla="*/ 234329 h 234329"/>
                <a:gd name="connsiteX41" fmla="*/ 65091 w 234329"/>
                <a:gd name="connsiteY41" fmla="*/ 234329 h 234329"/>
                <a:gd name="connsiteX42" fmla="*/ 65091 w 234329"/>
                <a:gd name="connsiteY42" fmla="*/ 169238 h 234329"/>
                <a:gd name="connsiteX43" fmla="*/ 0 w 234329"/>
                <a:gd name="connsiteY43" fmla="*/ 169238 h 234329"/>
                <a:gd name="connsiteX44" fmla="*/ 149710 w 234329"/>
                <a:gd name="connsiteY44" fmla="*/ 84619 h 234329"/>
                <a:gd name="connsiteX45" fmla="*/ 149710 w 234329"/>
                <a:gd name="connsiteY45" fmla="*/ 149710 h 234329"/>
                <a:gd name="connsiteX46" fmla="*/ 84619 w 234329"/>
                <a:gd name="connsiteY46" fmla="*/ 149710 h 234329"/>
                <a:gd name="connsiteX47" fmla="*/ 84619 w 234329"/>
                <a:gd name="connsiteY47" fmla="*/ 84619 h 234329"/>
                <a:gd name="connsiteX48" fmla="*/ 149710 w 234329"/>
                <a:gd name="connsiteY48" fmla="*/ 84619 h 23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4329" h="234329">
                  <a:moveTo>
                    <a:pt x="84619" y="234329"/>
                  </a:moveTo>
                  <a:lnTo>
                    <a:pt x="149710" y="234329"/>
                  </a:lnTo>
                  <a:lnTo>
                    <a:pt x="149710" y="169238"/>
                  </a:lnTo>
                  <a:lnTo>
                    <a:pt x="84619" y="169238"/>
                  </a:lnTo>
                  <a:lnTo>
                    <a:pt x="84619" y="234329"/>
                  </a:lnTo>
                  <a:close/>
                  <a:moveTo>
                    <a:pt x="169238" y="234329"/>
                  </a:moveTo>
                  <a:lnTo>
                    <a:pt x="192020" y="234329"/>
                  </a:lnTo>
                  <a:cubicBezTo>
                    <a:pt x="215386" y="234329"/>
                    <a:pt x="234329" y="215386"/>
                    <a:pt x="234329" y="192020"/>
                  </a:cubicBezTo>
                  <a:lnTo>
                    <a:pt x="234329" y="169238"/>
                  </a:lnTo>
                  <a:lnTo>
                    <a:pt x="169238" y="169238"/>
                  </a:lnTo>
                  <a:lnTo>
                    <a:pt x="169238" y="234329"/>
                  </a:lnTo>
                  <a:close/>
                  <a:moveTo>
                    <a:pt x="234329" y="149710"/>
                  </a:moveTo>
                  <a:lnTo>
                    <a:pt x="234329" y="84619"/>
                  </a:lnTo>
                  <a:lnTo>
                    <a:pt x="169238" y="84619"/>
                  </a:lnTo>
                  <a:lnTo>
                    <a:pt x="169238" y="149710"/>
                  </a:lnTo>
                  <a:lnTo>
                    <a:pt x="234329" y="149710"/>
                  </a:lnTo>
                  <a:close/>
                  <a:moveTo>
                    <a:pt x="234329" y="65091"/>
                  </a:moveTo>
                  <a:lnTo>
                    <a:pt x="234329" y="42309"/>
                  </a:lnTo>
                  <a:cubicBezTo>
                    <a:pt x="234329" y="18943"/>
                    <a:pt x="215386" y="0"/>
                    <a:pt x="192020" y="0"/>
                  </a:cubicBezTo>
                  <a:lnTo>
                    <a:pt x="169238" y="0"/>
                  </a:lnTo>
                  <a:lnTo>
                    <a:pt x="169238" y="65091"/>
                  </a:lnTo>
                  <a:lnTo>
                    <a:pt x="234329" y="65091"/>
                  </a:lnTo>
                  <a:close/>
                  <a:moveTo>
                    <a:pt x="149710" y="0"/>
                  </a:moveTo>
                  <a:lnTo>
                    <a:pt x="84619" y="0"/>
                  </a:lnTo>
                  <a:lnTo>
                    <a:pt x="84619" y="65091"/>
                  </a:lnTo>
                  <a:lnTo>
                    <a:pt x="149710" y="65091"/>
                  </a:lnTo>
                  <a:lnTo>
                    <a:pt x="149710" y="0"/>
                  </a:lnTo>
                  <a:close/>
                  <a:moveTo>
                    <a:pt x="65091" y="0"/>
                  </a:moveTo>
                  <a:lnTo>
                    <a:pt x="42309" y="0"/>
                  </a:lnTo>
                  <a:cubicBezTo>
                    <a:pt x="18943" y="0"/>
                    <a:pt x="0" y="18943"/>
                    <a:pt x="0" y="42309"/>
                  </a:cubicBezTo>
                  <a:lnTo>
                    <a:pt x="0" y="65091"/>
                  </a:lnTo>
                  <a:lnTo>
                    <a:pt x="65091" y="65091"/>
                  </a:lnTo>
                  <a:lnTo>
                    <a:pt x="65091" y="0"/>
                  </a:lnTo>
                  <a:close/>
                  <a:moveTo>
                    <a:pt x="0" y="84619"/>
                  </a:moveTo>
                  <a:lnTo>
                    <a:pt x="0" y="149710"/>
                  </a:lnTo>
                  <a:lnTo>
                    <a:pt x="65091" y="149710"/>
                  </a:lnTo>
                  <a:lnTo>
                    <a:pt x="65091" y="84619"/>
                  </a:lnTo>
                  <a:lnTo>
                    <a:pt x="0" y="84619"/>
                  </a:lnTo>
                  <a:close/>
                  <a:moveTo>
                    <a:pt x="0" y="169238"/>
                  </a:moveTo>
                  <a:lnTo>
                    <a:pt x="0" y="192020"/>
                  </a:lnTo>
                  <a:cubicBezTo>
                    <a:pt x="0" y="215386"/>
                    <a:pt x="18943" y="234329"/>
                    <a:pt x="42309" y="234329"/>
                  </a:cubicBezTo>
                  <a:lnTo>
                    <a:pt x="65091" y="234329"/>
                  </a:lnTo>
                  <a:lnTo>
                    <a:pt x="65091" y="169238"/>
                  </a:lnTo>
                  <a:lnTo>
                    <a:pt x="0" y="169238"/>
                  </a:lnTo>
                  <a:close/>
                  <a:moveTo>
                    <a:pt x="149710" y="84619"/>
                  </a:moveTo>
                  <a:lnTo>
                    <a:pt x="149710" y="149710"/>
                  </a:lnTo>
                  <a:lnTo>
                    <a:pt x="84619" y="149710"/>
                  </a:lnTo>
                  <a:lnTo>
                    <a:pt x="84619" y="84619"/>
                  </a:lnTo>
                  <a:lnTo>
                    <a:pt x="149710" y="84619"/>
                  </a:lnTo>
                  <a:close/>
                </a:path>
              </a:pathLst>
            </a:custGeom>
            <a:solidFill>
              <a:srgbClr val="212121"/>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148" name="Straight Connector 1147">
              <a:extLst>
                <a:ext uri="{FF2B5EF4-FFF2-40B4-BE49-F238E27FC236}">
                  <a16:creationId xmlns:a16="http://schemas.microsoft.com/office/drawing/2014/main" id="{457EBAD2-FB52-DF37-4BBB-7D5BDCB6DCB2}"/>
                </a:ext>
                <a:ext uri="{C183D7F6-B498-43B3-948B-1728B52AA6E4}">
                  <adec:decorative xmlns:adec="http://schemas.microsoft.com/office/drawing/2017/decorative" val="1"/>
                </a:ext>
              </a:extLst>
            </p:cNvPr>
            <p:cNvCxnSpPr>
              <a:stCxn id="1035" idx="2"/>
            </p:cNvCxnSpPr>
            <p:nvPr/>
          </p:nvCxnSpPr>
          <p:spPr>
            <a:xfrm>
              <a:off x="3415156" y="4062707"/>
              <a:ext cx="0" cy="678929"/>
            </a:xfrm>
            <a:prstGeom prst="line">
              <a:avLst/>
            </a:prstGeom>
            <a:noFill/>
            <a:ln w="12700" cap="rnd">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10" name="Elbow Connector 9" descr="Arrow pointing to: Microsoft Fabric (SaaS tenant).">
            <a:extLst>
              <a:ext uri="{FF2B5EF4-FFF2-40B4-BE49-F238E27FC236}">
                <a16:creationId xmlns:a16="http://schemas.microsoft.com/office/drawing/2014/main" id="{CC05583C-367F-90C0-F1B2-FF9E34CB8E33}"/>
              </a:ext>
              <a:ext uri="{C183D7F6-B498-43B3-948B-1728B52AA6E4}">
                <adec:decorative xmlns:adec="http://schemas.microsoft.com/office/drawing/2017/decorative" val="0"/>
              </a:ext>
            </a:extLst>
          </p:cNvPr>
          <p:cNvCxnSpPr>
            <a:cxnSpLocks/>
          </p:cNvCxnSpPr>
          <p:nvPr/>
        </p:nvCxnSpPr>
        <p:spPr>
          <a:xfrm rot="10800000" flipV="1">
            <a:off x="4708525" y="1577666"/>
            <a:ext cx="2357462" cy="225733"/>
          </a:xfrm>
          <a:prstGeom prst="bentConnector3">
            <a:avLst>
              <a:gd name="adj1" fmla="val 18365"/>
            </a:avLst>
          </a:prstGeom>
          <a:noFill/>
          <a:ln w="12700" cap="rnd">
            <a:solidFill>
              <a:schemeClr val="tx1"/>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1149" name="TextBox 1148">
            <a:extLst>
              <a:ext uri="{FF2B5EF4-FFF2-40B4-BE49-F238E27FC236}">
                <a16:creationId xmlns:a16="http://schemas.microsoft.com/office/drawing/2014/main" id="{AC8419E9-56E2-512E-F86B-E08681B976AD}"/>
              </a:ext>
            </a:extLst>
          </p:cNvPr>
          <p:cNvSpPr txBox="1"/>
          <p:nvPr/>
        </p:nvSpPr>
        <p:spPr>
          <a:xfrm>
            <a:off x="7185025" y="1436688"/>
            <a:ext cx="4424363" cy="76944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itchFamily="34" charset="0"/>
              </a:rPr>
              <a:t>Platform level access. </a:t>
            </a:r>
            <a:br>
              <a:rPr kumimoji="0" lang="en-US" sz="1800" b="1"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mn-cs"/>
              </a:rPr>
              <a:t>Authentication through Entra ID. Inbound through Private Link or Conditional access </a:t>
            </a:r>
            <a:endParaRPr kumimoji="0" lang="en-NL" sz="16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1" name="Elbow Connector 10" descr="Arrow pointing to: Domain.">
            <a:extLst>
              <a:ext uri="{FF2B5EF4-FFF2-40B4-BE49-F238E27FC236}">
                <a16:creationId xmlns:a16="http://schemas.microsoft.com/office/drawing/2014/main" id="{ED23E3B4-C1C4-24BE-1E9B-F405D4CA6ABE}"/>
              </a:ext>
              <a:ext uri="{C183D7F6-B498-43B3-948B-1728B52AA6E4}">
                <adec:decorative xmlns:adec="http://schemas.microsoft.com/office/drawing/2017/decorative" val="0"/>
              </a:ext>
            </a:extLst>
          </p:cNvPr>
          <p:cNvCxnSpPr>
            <a:cxnSpLocks/>
          </p:cNvCxnSpPr>
          <p:nvPr/>
        </p:nvCxnSpPr>
        <p:spPr>
          <a:xfrm rot="10800000">
            <a:off x="2046803" y="2543365"/>
            <a:ext cx="5019182" cy="57315"/>
          </a:xfrm>
          <a:prstGeom prst="bentConnector3">
            <a:avLst>
              <a:gd name="adj1" fmla="val 8738"/>
            </a:avLst>
          </a:prstGeom>
          <a:noFill/>
          <a:ln w="12700" cap="rnd">
            <a:solidFill>
              <a:schemeClr val="tx1"/>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1150" name="TextBox 1149">
            <a:extLst>
              <a:ext uri="{FF2B5EF4-FFF2-40B4-BE49-F238E27FC236}">
                <a16:creationId xmlns:a16="http://schemas.microsoft.com/office/drawing/2014/main" id="{120EC0F0-27EA-87A2-93BD-9526ECC14914}"/>
              </a:ext>
            </a:extLst>
          </p:cNvPr>
          <p:cNvSpPr txBox="1"/>
          <p:nvPr/>
        </p:nvSpPr>
        <p:spPr>
          <a:xfrm>
            <a:off x="7185025" y="2455804"/>
            <a:ext cx="4424363" cy="52322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itchFamily="34" charset="0"/>
              </a:rPr>
              <a:t>Domain specific configuration. </a:t>
            </a:r>
            <a:br>
              <a:rPr kumimoji="0" lang="en-US" sz="1800" b="1"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mn-cs"/>
              </a:rPr>
              <a:t>by domain admins</a:t>
            </a:r>
            <a:endParaRPr kumimoji="0" lang="en-NL" sz="16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2" name="Elbow Connector 11" descr="Arrow pointing to: Workspace.">
            <a:extLst>
              <a:ext uri="{FF2B5EF4-FFF2-40B4-BE49-F238E27FC236}">
                <a16:creationId xmlns:a16="http://schemas.microsoft.com/office/drawing/2014/main" id="{0FE23452-3E7F-DED3-882E-D544CAA43DFD}"/>
              </a:ext>
              <a:ext uri="{C183D7F6-B498-43B3-948B-1728B52AA6E4}">
                <adec:decorative xmlns:adec="http://schemas.microsoft.com/office/drawing/2017/decorative" val="0"/>
              </a:ext>
            </a:extLst>
          </p:cNvPr>
          <p:cNvCxnSpPr>
            <a:cxnSpLocks/>
          </p:cNvCxnSpPr>
          <p:nvPr/>
        </p:nvCxnSpPr>
        <p:spPr>
          <a:xfrm rot="10800000">
            <a:off x="2224763" y="2912249"/>
            <a:ext cx="4841223" cy="464250"/>
          </a:xfrm>
          <a:prstGeom prst="bentConnector3">
            <a:avLst>
              <a:gd name="adj1" fmla="val 8891"/>
            </a:avLst>
          </a:prstGeom>
          <a:noFill/>
          <a:ln w="12700" cap="rnd">
            <a:solidFill>
              <a:schemeClr val="tx1"/>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1151" name="TextBox 1150">
            <a:extLst>
              <a:ext uri="{FF2B5EF4-FFF2-40B4-BE49-F238E27FC236}">
                <a16:creationId xmlns:a16="http://schemas.microsoft.com/office/drawing/2014/main" id="{A98B0685-C51A-7367-2710-5BA12F345225}"/>
              </a:ext>
            </a:extLst>
          </p:cNvPr>
          <p:cNvSpPr txBox="1"/>
          <p:nvPr/>
        </p:nvSpPr>
        <p:spPr>
          <a:xfrm>
            <a:off x="7185025" y="3228699"/>
            <a:ext cx="4424363" cy="769441"/>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flip="none">
                  <a:gsLst>
                    <a:gs pos="0">
                      <a:srgbClr val="0A6BBA"/>
                    </a:gs>
                    <a:gs pos="80000">
                      <a:srgbClr val="318581"/>
                    </a:gs>
                  </a:gsLst>
                  <a:path path="circle">
                    <a:fillToRect l="100000" t="100000"/>
                  </a:path>
                  <a:tileRect r="-100000" b="-100000"/>
                </a:gradFill>
                <a:effectLst/>
                <a:uLnTx/>
                <a:uFillTx/>
                <a:latin typeface="Segoe UI Semibold"/>
                <a:ea typeface="+mn-ea"/>
                <a:cs typeface="Segoe UI"/>
              </a:rPr>
              <a:t>Workspace level access. </a:t>
            </a:r>
            <a:br>
              <a:rPr lang="en-US" sz="1800" b="1" i="0" u="none" strike="noStrike" kern="1200" cap="none" spc="0" normalizeH="0" baseline="0" noProof="0">
                <a:ln w="3175">
                  <a:noFill/>
                </a:ln>
                <a:effectLst/>
                <a:uLnTx/>
                <a:uFillTx/>
                <a:latin typeface="Segoe UI Semibold"/>
                <a:cs typeface="Segoe UI"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mn-cs"/>
              </a:rPr>
              <a:t>Boundary for managing </a:t>
            </a:r>
            <a:r>
              <a:rPr lang="en-US" sz="1600">
                <a:solidFill>
                  <a:srgbClr val="000000"/>
                </a:solidFill>
                <a:latin typeface="Segoe UI"/>
              </a:rPr>
              <a:t>items</a:t>
            </a:r>
            <a:r>
              <a:rPr kumimoji="0" lang="en-US" sz="1600" b="0" i="0" u="none" strike="noStrike" kern="1200" cap="none" spc="0" normalizeH="0" baseline="0" noProof="0">
                <a:ln>
                  <a:noFill/>
                </a:ln>
                <a:solidFill>
                  <a:srgbClr val="000000"/>
                </a:solidFill>
                <a:effectLst/>
                <a:uLnTx/>
                <a:uFillTx/>
                <a:latin typeface="Segoe UI"/>
                <a:ea typeface="+mn-ea"/>
                <a:cs typeface="+mn-cs"/>
              </a:rPr>
              <a:t>. E.g. admin, contributor and viewers.</a:t>
            </a:r>
            <a:endParaRPr kumimoji="0" lang="en-NL"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4" name="Group 33" descr="Arrow pointing to: Artifact.">
            <a:extLst>
              <a:ext uri="{FF2B5EF4-FFF2-40B4-BE49-F238E27FC236}">
                <a16:creationId xmlns:a16="http://schemas.microsoft.com/office/drawing/2014/main" id="{32CBD5F3-F5F7-DF7F-2441-CA71060D3D1D}"/>
              </a:ext>
              <a:ext uri="{C183D7F6-B498-43B3-948B-1728B52AA6E4}">
                <adec:decorative xmlns:adec="http://schemas.microsoft.com/office/drawing/2017/decorative" val="0"/>
              </a:ext>
            </a:extLst>
          </p:cNvPr>
          <p:cNvGrpSpPr/>
          <p:nvPr/>
        </p:nvGrpSpPr>
        <p:grpSpPr>
          <a:xfrm>
            <a:off x="3955186" y="3888915"/>
            <a:ext cx="3110802" cy="515842"/>
            <a:chOff x="3955186" y="3888915"/>
            <a:chExt cx="3110802" cy="515842"/>
          </a:xfrm>
        </p:grpSpPr>
        <p:cxnSp>
          <p:nvCxnSpPr>
            <p:cNvPr id="13" name="Elbow Connector 12">
              <a:extLst>
                <a:ext uri="{FF2B5EF4-FFF2-40B4-BE49-F238E27FC236}">
                  <a16:creationId xmlns:a16="http://schemas.microsoft.com/office/drawing/2014/main" id="{FF90E230-89DC-CD30-82BC-498AD4DC5410}"/>
                </a:ext>
                <a:ext uri="{C183D7F6-B498-43B3-948B-1728B52AA6E4}">
                  <adec:decorative xmlns:adec="http://schemas.microsoft.com/office/drawing/2017/decorative" val="1"/>
                </a:ext>
              </a:extLst>
            </p:cNvPr>
            <p:cNvCxnSpPr>
              <a:cxnSpLocks/>
            </p:cNvCxnSpPr>
            <p:nvPr/>
          </p:nvCxnSpPr>
          <p:spPr>
            <a:xfrm rot="10800000">
              <a:off x="3955187" y="4177023"/>
              <a:ext cx="3110801" cy="227734"/>
            </a:xfrm>
            <a:prstGeom prst="bentConnector3">
              <a:avLst>
                <a:gd name="adj1" fmla="val 13822"/>
              </a:avLst>
            </a:prstGeom>
            <a:noFill/>
            <a:ln w="12700" cap="rnd">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9" name="Straight Connector 28">
              <a:extLst>
                <a:ext uri="{FF2B5EF4-FFF2-40B4-BE49-F238E27FC236}">
                  <a16:creationId xmlns:a16="http://schemas.microsoft.com/office/drawing/2014/main" id="{2ADC3BCF-51C2-D3AF-B0B5-43787C57409A}"/>
                </a:ext>
                <a:ext uri="{C183D7F6-B498-43B3-948B-1728B52AA6E4}">
                  <adec:decorative xmlns:adec="http://schemas.microsoft.com/office/drawing/2017/decorative" val="1"/>
                </a:ext>
              </a:extLst>
            </p:cNvPr>
            <p:cNvCxnSpPr>
              <a:cxnSpLocks/>
            </p:cNvCxnSpPr>
            <p:nvPr/>
          </p:nvCxnSpPr>
          <p:spPr>
            <a:xfrm>
              <a:off x="5116855" y="3888915"/>
              <a:ext cx="0" cy="282697"/>
            </a:xfrm>
            <a:prstGeom prst="line">
              <a:avLst/>
            </a:prstGeom>
            <a:noFill/>
            <a:ln w="12700" cap="rnd">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1" name="Straight Connector 30">
              <a:extLst>
                <a:ext uri="{FF2B5EF4-FFF2-40B4-BE49-F238E27FC236}">
                  <a16:creationId xmlns:a16="http://schemas.microsoft.com/office/drawing/2014/main" id="{D6F8402F-CE2E-8856-EBA4-31F92BBEB793}"/>
                </a:ext>
                <a:ext uri="{C183D7F6-B498-43B3-948B-1728B52AA6E4}">
                  <adec:decorative xmlns:adec="http://schemas.microsoft.com/office/drawing/2017/decorative" val="1"/>
                </a:ext>
              </a:extLst>
            </p:cNvPr>
            <p:cNvCxnSpPr>
              <a:cxnSpLocks/>
            </p:cNvCxnSpPr>
            <p:nvPr/>
          </p:nvCxnSpPr>
          <p:spPr>
            <a:xfrm>
              <a:off x="3955186" y="3888915"/>
              <a:ext cx="0" cy="282697"/>
            </a:xfrm>
            <a:prstGeom prst="line">
              <a:avLst/>
            </a:prstGeom>
            <a:noFill/>
            <a:ln w="12700" cap="rnd">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153" name="TextBox 1152">
            <a:extLst>
              <a:ext uri="{FF2B5EF4-FFF2-40B4-BE49-F238E27FC236}">
                <a16:creationId xmlns:a16="http://schemas.microsoft.com/office/drawing/2014/main" id="{35E97A98-0925-FA9D-69C3-245B7FC6C6A7}"/>
              </a:ext>
            </a:extLst>
          </p:cNvPr>
          <p:cNvSpPr txBox="1"/>
          <p:nvPr/>
        </p:nvSpPr>
        <p:spPr>
          <a:xfrm>
            <a:off x="7185025" y="4247815"/>
            <a:ext cx="4424363" cy="76944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itchFamily="34" charset="0"/>
              </a:rPr>
              <a:t>Compute security. </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e.g. Warehouse access through GRANT/DENY or Semantic Models &amp; Warehouse RLS \ OLS.</a:t>
            </a:r>
            <a:endParaRPr kumimoji="0" lang="en-NL" sz="16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4" name="Elbow Connector 13" descr="Arrow pointing to: Tables.">
            <a:extLst>
              <a:ext uri="{FF2B5EF4-FFF2-40B4-BE49-F238E27FC236}">
                <a16:creationId xmlns:a16="http://schemas.microsoft.com/office/drawing/2014/main" id="{CB739620-7DC6-E1EF-3E7C-902AC76535EE}"/>
              </a:ext>
              <a:ext uri="{C183D7F6-B498-43B3-948B-1728B52AA6E4}">
                <adec:decorative xmlns:adec="http://schemas.microsoft.com/office/drawing/2017/decorative" val="0"/>
              </a:ext>
            </a:extLst>
          </p:cNvPr>
          <p:cNvCxnSpPr>
            <a:cxnSpLocks/>
            <a:endCxn id="1085" idx="3"/>
          </p:cNvCxnSpPr>
          <p:nvPr/>
        </p:nvCxnSpPr>
        <p:spPr>
          <a:xfrm rot="10800000">
            <a:off x="5888071" y="5331640"/>
            <a:ext cx="1177917" cy="82039"/>
          </a:xfrm>
          <a:prstGeom prst="bentConnector3">
            <a:avLst>
              <a:gd name="adj1" fmla="val 36985"/>
            </a:avLst>
          </a:prstGeom>
          <a:noFill/>
          <a:ln w="12700" cap="rnd">
            <a:solidFill>
              <a:schemeClr val="tx1"/>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1152" name="TextBox 1151">
            <a:extLst>
              <a:ext uri="{FF2B5EF4-FFF2-40B4-BE49-F238E27FC236}">
                <a16:creationId xmlns:a16="http://schemas.microsoft.com/office/drawing/2014/main" id="{8E9CAA87-D654-0778-5876-495EA9F773DD}"/>
              </a:ext>
            </a:extLst>
          </p:cNvPr>
          <p:cNvSpPr txBox="1"/>
          <p:nvPr/>
        </p:nvSpPr>
        <p:spPr>
          <a:xfrm>
            <a:off x="7185025" y="5266929"/>
            <a:ext cx="4424363" cy="101566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itchFamily="34" charset="0"/>
              </a:rPr>
              <a:t>Item level access. </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e.g. read all only via </a:t>
            </a:r>
            <a:r>
              <a:rPr kumimoji="0" lang="en-US" sz="1600" b="0" i="0" u="none" strike="noStrike" kern="1200" cap="none" spc="0" normalizeH="0" baseline="0" noProof="0" err="1">
                <a:ln>
                  <a:noFill/>
                </a:ln>
                <a:solidFill>
                  <a:srgbClr val="000000"/>
                </a:solidFill>
                <a:effectLst/>
                <a:uLnTx/>
                <a:uFillTx/>
                <a:latin typeface="Segoe UI"/>
                <a:ea typeface="+mn-ea"/>
                <a:cs typeface="+mn-cs"/>
              </a:rPr>
              <a:t>OneLake</a:t>
            </a:r>
            <a:r>
              <a:rPr kumimoji="0" lang="en-US" sz="1600" b="0" i="0" u="none" strike="noStrike" kern="1200" cap="none" spc="0" normalizeH="0" baseline="0" noProof="0">
                <a:ln>
                  <a:noFill/>
                </a:ln>
                <a:solidFill>
                  <a:srgbClr val="000000"/>
                </a:solidFill>
                <a:effectLst/>
                <a:uLnTx/>
                <a:uFillTx/>
                <a:latin typeface="Segoe UI"/>
                <a:ea typeface="+mn-ea"/>
                <a:cs typeface="+mn-cs"/>
              </a:rPr>
              <a:t> or read access to only subset of data. More granular roles for files and folders. </a:t>
            </a:r>
            <a:endParaRPr kumimoji="0" lang="en-NL"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3" name="Graphic 2">
            <a:extLst>
              <a:ext uri="{FF2B5EF4-FFF2-40B4-BE49-F238E27FC236}">
                <a16:creationId xmlns:a16="http://schemas.microsoft.com/office/drawing/2014/main" id="{56AF0E11-AE56-9877-41FB-680A23590B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54818" y="5140307"/>
            <a:ext cx="519070" cy="537510"/>
          </a:xfrm>
          <a:prstGeom prst="rect">
            <a:avLst/>
          </a:prstGeom>
        </p:spPr>
      </p:pic>
      <p:sp>
        <p:nvSpPr>
          <p:cNvPr id="5" name="Slide Number Placeholder 4">
            <a:extLst>
              <a:ext uri="{FF2B5EF4-FFF2-40B4-BE49-F238E27FC236}">
                <a16:creationId xmlns:a16="http://schemas.microsoft.com/office/drawing/2014/main" id="{C07845AE-B7B4-E2A7-58F1-D09B64AA27B0}"/>
              </a:ext>
            </a:extLst>
          </p:cNvPr>
          <p:cNvSpPr>
            <a:spLocks noGrp="1"/>
          </p:cNvSpPr>
          <p:nvPr>
            <p:ph type="sldNum" sz="quarter" idx="11"/>
          </p:nvPr>
        </p:nvSpPr>
        <p:spPr/>
        <p:txBody>
          <a:bodyPr/>
          <a:lstStyle/>
          <a:p>
            <a:fld id="{B1356FBF-028C-F74E-A7B4-9B8ED246DD1B}" type="slidenum">
              <a:rPr lang="en-US" smtClean="0"/>
              <a:pPr/>
              <a:t>75</a:t>
            </a:fld>
            <a:endParaRPr lang="en-US"/>
          </a:p>
        </p:txBody>
      </p:sp>
    </p:spTree>
    <p:extLst>
      <p:ext uri="{BB962C8B-B14F-4D97-AF65-F5344CB8AC3E}">
        <p14:creationId xmlns:p14="http://schemas.microsoft.com/office/powerpoint/2010/main" val="305506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50000" fill="hold" grpId="1" nodeType="withEffect">
                                  <p:stCondLst>
                                    <p:cond delay="0"/>
                                  </p:stCondLst>
                                  <p:childTnLst>
                                    <p:animMotion origin="layout" path="M -0.01836 2.59259E-6 L 0 2.59259E-6 " pathEditMode="relative" rAng="0" ptsTypes="AA">
                                      <p:cBhvr>
                                        <p:cTn id="9" dur="500" fill="hold"/>
                                        <p:tgtEl>
                                          <p:spTgt spid="8"/>
                                        </p:tgtEl>
                                        <p:attrNameLst>
                                          <p:attrName>ppt_x</p:attrName>
                                          <p:attrName>ppt_y</p:attrName>
                                        </p:attrNameLst>
                                      </p:cBhvr>
                                      <p:rCtr x="911" y="0"/>
                                    </p:animMotion>
                                  </p:childTnLst>
                                </p:cTn>
                              </p:par>
                              <p:par>
                                <p:cTn id="10" presetID="10" presetClass="entr" presetSubtype="0" fill="hold" nodeType="withEffect">
                                  <p:stCondLst>
                                    <p:cond delay="10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42" presetClass="path" presetSubtype="0" decel="50000" fill="hold" nodeType="withEffect">
                                  <p:stCondLst>
                                    <p:cond delay="100"/>
                                  </p:stCondLst>
                                  <p:childTnLst>
                                    <p:animMotion origin="layout" path="M -0.01836 4.44444E-6 L 1.875E-6 4.44444E-6 " pathEditMode="relative" rAng="0" ptsTypes="AA">
                                      <p:cBhvr>
                                        <p:cTn id="14" dur="500" fill="hold"/>
                                        <p:tgtEl>
                                          <p:spTgt spid="35"/>
                                        </p:tgtEl>
                                        <p:attrNameLst>
                                          <p:attrName>ppt_x</p:attrName>
                                          <p:attrName>ppt_y</p:attrName>
                                        </p:attrNameLst>
                                      </p:cBhvr>
                                      <p:rCtr x="911" y="0"/>
                                    </p:animMotion>
                                  </p:childTnLst>
                                </p:cTn>
                              </p:par>
                              <p:par>
                                <p:cTn id="15" presetID="10" presetClass="entr" presetSubtype="0" fill="hold" nodeType="withEffect">
                                  <p:stCondLst>
                                    <p:cond delay="2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50000" fill="hold" nodeType="withEffect">
                                  <p:stCondLst>
                                    <p:cond delay="200"/>
                                  </p:stCondLst>
                                  <p:childTnLst>
                                    <p:animMotion origin="layout" path="M -0.01835 7.40741E-7 L -4.375E-6 7.40741E-7 " pathEditMode="relative" rAng="0" ptsTypes="AA">
                                      <p:cBhvr>
                                        <p:cTn id="19" dur="500" fill="hold"/>
                                        <p:tgtEl>
                                          <p:spTgt spid="10"/>
                                        </p:tgtEl>
                                        <p:attrNameLst>
                                          <p:attrName>ppt_x</p:attrName>
                                          <p:attrName>ppt_y</p:attrName>
                                        </p:attrNameLst>
                                      </p:cBhvr>
                                      <p:rCtr x="911" y="0"/>
                                    </p:animMotion>
                                  </p:childTnLst>
                                </p:cTn>
                              </p:par>
                              <p:par>
                                <p:cTn id="20" presetID="10" presetClass="entr" presetSubtype="0" fill="hold" nodeType="withEffect">
                                  <p:stCondLst>
                                    <p:cond delay="2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50000" fill="hold" nodeType="withEffect">
                                  <p:stCondLst>
                                    <p:cond delay="200"/>
                                  </p:stCondLst>
                                  <p:childTnLst>
                                    <p:animMotion origin="layout" path="M -0.01835 7.40741E-7 L -4.375E-6 7.40741E-7 " pathEditMode="relative" rAng="0" ptsTypes="AA">
                                      <p:cBhvr>
                                        <p:cTn id="24" dur="500" fill="hold"/>
                                        <p:tgtEl>
                                          <p:spTgt spid="11"/>
                                        </p:tgtEl>
                                        <p:attrNameLst>
                                          <p:attrName>ppt_x</p:attrName>
                                          <p:attrName>ppt_y</p:attrName>
                                        </p:attrNameLst>
                                      </p:cBhvr>
                                      <p:rCtr x="911" y="0"/>
                                    </p:animMotion>
                                  </p:childTnLst>
                                </p:cTn>
                              </p:par>
                              <p:par>
                                <p:cTn id="25" presetID="10" presetClass="entr" presetSubtype="0" fill="hold" nodeType="withEffect">
                                  <p:stCondLst>
                                    <p:cond delay="2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decel="50000" fill="hold" nodeType="withEffect">
                                  <p:stCondLst>
                                    <p:cond delay="200"/>
                                  </p:stCondLst>
                                  <p:childTnLst>
                                    <p:animMotion origin="layout" path="M -0.01835 7.40741E-7 L -4.375E-6 7.40741E-7 " pathEditMode="relative" rAng="0" ptsTypes="AA">
                                      <p:cBhvr>
                                        <p:cTn id="29" dur="500" fill="hold"/>
                                        <p:tgtEl>
                                          <p:spTgt spid="12"/>
                                        </p:tgtEl>
                                        <p:attrNameLst>
                                          <p:attrName>ppt_x</p:attrName>
                                          <p:attrName>ppt_y</p:attrName>
                                        </p:attrNameLst>
                                      </p:cBhvr>
                                      <p:rCtr x="911" y="0"/>
                                    </p:animMotion>
                                  </p:childTnLst>
                                </p:cTn>
                              </p:par>
                              <p:par>
                                <p:cTn id="30" presetID="10" presetClass="entr" presetSubtype="0" fill="hold" nodeType="withEffect">
                                  <p:stCondLst>
                                    <p:cond delay="20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42" presetClass="path" presetSubtype="0" decel="50000" fill="hold" nodeType="withEffect">
                                  <p:stCondLst>
                                    <p:cond delay="200"/>
                                  </p:stCondLst>
                                  <p:childTnLst>
                                    <p:animMotion origin="layout" path="M -0.01835 7.40741E-7 L -4.375E-6 7.40741E-7 " pathEditMode="relative" rAng="0" ptsTypes="AA">
                                      <p:cBhvr>
                                        <p:cTn id="34" dur="500" fill="hold"/>
                                        <p:tgtEl>
                                          <p:spTgt spid="34"/>
                                        </p:tgtEl>
                                        <p:attrNameLst>
                                          <p:attrName>ppt_x</p:attrName>
                                          <p:attrName>ppt_y</p:attrName>
                                        </p:attrNameLst>
                                      </p:cBhvr>
                                      <p:rCtr x="911" y="0"/>
                                    </p:animMotion>
                                  </p:childTnLst>
                                </p:cTn>
                              </p:par>
                              <p:par>
                                <p:cTn id="35" presetID="10" presetClass="entr" presetSubtype="0" fill="hold" nodeType="withEffect">
                                  <p:stCondLst>
                                    <p:cond delay="2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42" presetClass="path" presetSubtype="0" decel="50000" fill="hold" nodeType="withEffect">
                                  <p:stCondLst>
                                    <p:cond delay="200"/>
                                  </p:stCondLst>
                                  <p:childTnLst>
                                    <p:animMotion origin="layout" path="M -0.01835 7.40741E-7 L -4.375E-6 7.40741E-7 " pathEditMode="relative" rAng="0" ptsTypes="AA">
                                      <p:cBhvr>
                                        <p:cTn id="39" dur="500" fill="hold"/>
                                        <p:tgtEl>
                                          <p:spTgt spid="14"/>
                                        </p:tgtEl>
                                        <p:attrNameLst>
                                          <p:attrName>ppt_x</p:attrName>
                                          <p:attrName>ppt_y</p:attrName>
                                        </p:attrNameLst>
                                      </p:cBhvr>
                                      <p:rCtr x="911" y="0"/>
                                    </p:animMotion>
                                  </p:childTnLst>
                                </p:cTn>
                              </p:par>
                              <p:par>
                                <p:cTn id="40" presetID="10" presetClass="entr" presetSubtype="0" fill="hold" grpId="0" nodeType="withEffect">
                                  <p:stCondLst>
                                    <p:cond delay="300"/>
                                  </p:stCondLst>
                                  <p:childTnLst>
                                    <p:set>
                                      <p:cBhvr>
                                        <p:cTn id="41" dur="1" fill="hold">
                                          <p:stCondLst>
                                            <p:cond delay="0"/>
                                          </p:stCondLst>
                                        </p:cTn>
                                        <p:tgtEl>
                                          <p:spTgt spid="1149"/>
                                        </p:tgtEl>
                                        <p:attrNameLst>
                                          <p:attrName>style.visibility</p:attrName>
                                        </p:attrNameLst>
                                      </p:cBhvr>
                                      <p:to>
                                        <p:strVal val="visible"/>
                                      </p:to>
                                    </p:set>
                                    <p:animEffect transition="in" filter="fade">
                                      <p:cBhvr>
                                        <p:cTn id="42" dur="500"/>
                                        <p:tgtEl>
                                          <p:spTgt spid="1149"/>
                                        </p:tgtEl>
                                      </p:cBhvr>
                                    </p:animEffect>
                                  </p:childTnLst>
                                </p:cTn>
                              </p:par>
                              <p:par>
                                <p:cTn id="43" presetID="42" presetClass="path" presetSubtype="0" decel="50000" fill="hold" grpId="1" nodeType="withEffect">
                                  <p:stCondLst>
                                    <p:cond delay="300"/>
                                  </p:stCondLst>
                                  <p:childTnLst>
                                    <p:animMotion origin="layout" path="M -0.01835 7.40741E-7 L -4.375E-6 7.40741E-7 " pathEditMode="relative" rAng="0" ptsTypes="AA">
                                      <p:cBhvr>
                                        <p:cTn id="44" dur="500" fill="hold"/>
                                        <p:tgtEl>
                                          <p:spTgt spid="1149"/>
                                        </p:tgtEl>
                                        <p:attrNameLst>
                                          <p:attrName>ppt_x</p:attrName>
                                          <p:attrName>ppt_y</p:attrName>
                                        </p:attrNameLst>
                                      </p:cBhvr>
                                      <p:rCtr x="911" y="0"/>
                                    </p:animMotion>
                                  </p:childTnLst>
                                </p:cTn>
                              </p:par>
                              <p:par>
                                <p:cTn id="45" presetID="10" presetClass="entr" presetSubtype="0" fill="hold" grpId="0" nodeType="withEffect">
                                  <p:stCondLst>
                                    <p:cond delay="300"/>
                                  </p:stCondLst>
                                  <p:childTnLst>
                                    <p:set>
                                      <p:cBhvr>
                                        <p:cTn id="46" dur="1" fill="hold">
                                          <p:stCondLst>
                                            <p:cond delay="0"/>
                                          </p:stCondLst>
                                        </p:cTn>
                                        <p:tgtEl>
                                          <p:spTgt spid="1150"/>
                                        </p:tgtEl>
                                        <p:attrNameLst>
                                          <p:attrName>style.visibility</p:attrName>
                                        </p:attrNameLst>
                                      </p:cBhvr>
                                      <p:to>
                                        <p:strVal val="visible"/>
                                      </p:to>
                                    </p:set>
                                    <p:animEffect transition="in" filter="fade">
                                      <p:cBhvr>
                                        <p:cTn id="47" dur="500"/>
                                        <p:tgtEl>
                                          <p:spTgt spid="1150"/>
                                        </p:tgtEl>
                                      </p:cBhvr>
                                    </p:animEffect>
                                  </p:childTnLst>
                                </p:cTn>
                              </p:par>
                              <p:par>
                                <p:cTn id="48" presetID="42" presetClass="path" presetSubtype="0" decel="50000" fill="hold" grpId="1" nodeType="withEffect">
                                  <p:stCondLst>
                                    <p:cond delay="300"/>
                                  </p:stCondLst>
                                  <p:childTnLst>
                                    <p:animMotion origin="layout" path="M -0.01835 7.40741E-7 L -4.375E-6 7.40741E-7 " pathEditMode="relative" rAng="0" ptsTypes="AA">
                                      <p:cBhvr>
                                        <p:cTn id="49" dur="500" fill="hold"/>
                                        <p:tgtEl>
                                          <p:spTgt spid="1150"/>
                                        </p:tgtEl>
                                        <p:attrNameLst>
                                          <p:attrName>ppt_x</p:attrName>
                                          <p:attrName>ppt_y</p:attrName>
                                        </p:attrNameLst>
                                      </p:cBhvr>
                                      <p:rCtr x="911" y="0"/>
                                    </p:animMotion>
                                  </p:childTnLst>
                                </p:cTn>
                              </p:par>
                              <p:par>
                                <p:cTn id="50" presetID="10" presetClass="entr" presetSubtype="0" fill="hold" grpId="0" nodeType="withEffect">
                                  <p:stCondLst>
                                    <p:cond delay="300"/>
                                  </p:stCondLst>
                                  <p:childTnLst>
                                    <p:set>
                                      <p:cBhvr>
                                        <p:cTn id="51" dur="1" fill="hold">
                                          <p:stCondLst>
                                            <p:cond delay="0"/>
                                          </p:stCondLst>
                                        </p:cTn>
                                        <p:tgtEl>
                                          <p:spTgt spid="1151"/>
                                        </p:tgtEl>
                                        <p:attrNameLst>
                                          <p:attrName>style.visibility</p:attrName>
                                        </p:attrNameLst>
                                      </p:cBhvr>
                                      <p:to>
                                        <p:strVal val="visible"/>
                                      </p:to>
                                    </p:set>
                                    <p:animEffect transition="in" filter="fade">
                                      <p:cBhvr>
                                        <p:cTn id="52" dur="500"/>
                                        <p:tgtEl>
                                          <p:spTgt spid="1151"/>
                                        </p:tgtEl>
                                      </p:cBhvr>
                                    </p:animEffect>
                                  </p:childTnLst>
                                </p:cTn>
                              </p:par>
                              <p:par>
                                <p:cTn id="53" presetID="42" presetClass="path" presetSubtype="0" decel="50000" fill="hold" grpId="1" nodeType="withEffect">
                                  <p:stCondLst>
                                    <p:cond delay="300"/>
                                  </p:stCondLst>
                                  <p:childTnLst>
                                    <p:animMotion origin="layout" path="M -0.01835 7.40741E-7 L -4.375E-6 7.40741E-7 " pathEditMode="relative" rAng="0" ptsTypes="AA">
                                      <p:cBhvr>
                                        <p:cTn id="54" dur="500" fill="hold"/>
                                        <p:tgtEl>
                                          <p:spTgt spid="1151"/>
                                        </p:tgtEl>
                                        <p:attrNameLst>
                                          <p:attrName>ppt_x</p:attrName>
                                          <p:attrName>ppt_y</p:attrName>
                                        </p:attrNameLst>
                                      </p:cBhvr>
                                      <p:rCtr x="911" y="0"/>
                                    </p:animMotion>
                                  </p:childTnLst>
                                </p:cTn>
                              </p:par>
                              <p:par>
                                <p:cTn id="55" presetID="10" presetClass="entr" presetSubtype="0" fill="hold" grpId="0" nodeType="withEffect">
                                  <p:stCondLst>
                                    <p:cond delay="300"/>
                                  </p:stCondLst>
                                  <p:childTnLst>
                                    <p:set>
                                      <p:cBhvr>
                                        <p:cTn id="56" dur="1" fill="hold">
                                          <p:stCondLst>
                                            <p:cond delay="0"/>
                                          </p:stCondLst>
                                        </p:cTn>
                                        <p:tgtEl>
                                          <p:spTgt spid="1153"/>
                                        </p:tgtEl>
                                        <p:attrNameLst>
                                          <p:attrName>style.visibility</p:attrName>
                                        </p:attrNameLst>
                                      </p:cBhvr>
                                      <p:to>
                                        <p:strVal val="visible"/>
                                      </p:to>
                                    </p:set>
                                    <p:animEffect transition="in" filter="fade">
                                      <p:cBhvr>
                                        <p:cTn id="57" dur="500"/>
                                        <p:tgtEl>
                                          <p:spTgt spid="1153"/>
                                        </p:tgtEl>
                                      </p:cBhvr>
                                    </p:animEffect>
                                  </p:childTnLst>
                                </p:cTn>
                              </p:par>
                              <p:par>
                                <p:cTn id="58" presetID="42" presetClass="path" presetSubtype="0" decel="50000" fill="hold" grpId="1" nodeType="withEffect">
                                  <p:stCondLst>
                                    <p:cond delay="300"/>
                                  </p:stCondLst>
                                  <p:childTnLst>
                                    <p:animMotion origin="layout" path="M -0.01835 7.40741E-7 L -4.375E-6 7.40741E-7 " pathEditMode="relative" rAng="0" ptsTypes="AA">
                                      <p:cBhvr>
                                        <p:cTn id="59" dur="500" fill="hold"/>
                                        <p:tgtEl>
                                          <p:spTgt spid="1153"/>
                                        </p:tgtEl>
                                        <p:attrNameLst>
                                          <p:attrName>ppt_x</p:attrName>
                                          <p:attrName>ppt_y</p:attrName>
                                        </p:attrNameLst>
                                      </p:cBhvr>
                                      <p:rCtr x="911" y="0"/>
                                    </p:animMotion>
                                  </p:childTnLst>
                                </p:cTn>
                              </p:par>
                              <p:par>
                                <p:cTn id="60" presetID="10" presetClass="entr" presetSubtype="0" fill="hold" grpId="0" nodeType="withEffect">
                                  <p:stCondLst>
                                    <p:cond delay="300"/>
                                  </p:stCondLst>
                                  <p:childTnLst>
                                    <p:set>
                                      <p:cBhvr>
                                        <p:cTn id="61" dur="1" fill="hold">
                                          <p:stCondLst>
                                            <p:cond delay="0"/>
                                          </p:stCondLst>
                                        </p:cTn>
                                        <p:tgtEl>
                                          <p:spTgt spid="1152"/>
                                        </p:tgtEl>
                                        <p:attrNameLst>
                                          <p:attrName>style.visibility</p:attrName>
                                        </p:attrNameLst>
                                      </p:cBhvr>
                                      <p:to>
                                        <p:strVal val="visible"/>
                                      </p:to>
                                    </p:set>
                                    <p:animEffect transition="in" filter="fade">
                                      <p:cBhvr>
                                        <p:cTn id="62" dur="500"/>
                                        <p:tgtEl>
                                          <p:spTgt spid="1152"/>
                                        </p:tgtEl>
                                      </p:cBhvr>
                                    </p:animEffect>
                                  </p:childTnLst>
                                </p:cTn>
                              </p:par>
                              <p:par>
                                <p:cTn id="63" presetID="42" presetClass="path" presetSubtype="0" decel="50000" fill="hold" grpId="1" nodeType="withEffect">
                                  <p:stCondLst>
                                    <p:cond delay="300"/>
                                  </p:stCondLst>
                                  <p:childTnLst>
                                    <p:animMotion origin="layout" path="M -0.01835 7.40741E-7 L -4.375E-6 7.40741E-7 " pathEditMode="relative" rAng="0" ptsTypes="AA">
                                      <p:cBhvr>
                                        <p:cTn id="64" dur="500" fill="hold"/>
                                        <p:tgtEl>
                                          <p:spTgt spid="1152"/>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149" grpId="0"/>
      <p:bldP spid="1149" grpId="1"/>
      <p:bldP spid="1150" grpId="0"/>
      <p:bldP spid="1150" grpId="1"/>
      <p:bldP spid="1151" grpId="0"/>
      <p:bldP spid="1151" grpId="1"/>
      <p:bldP spid="1153" grpId="0"/>
      <p:bldP spid="1153" grpId="1"/>
      <p:bldP spid="1152" grpId="0"/>
      <p:bldP spid="1152"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87742-1DDB-0A2D-7602-F1D3DB5819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FDF437-233D-2EB2-A985-6AD4606C91E7}"/>
              </a:ext>
            </a:extLst>
          </p:cNvPr>
          <p:cNvSpPr>
            <a:spLocks noGrp="1"/>
          </p:cNvSpPr>
          <p:nvPr>
            <p:ph type="title"/>
          </p:nvPr>
        </p:nvSpPr>
        <p:spPr/>
        <p:txBody>
          <a:bodyPr/>
          <a:lstStyle/>
          <a:p>
            <a:r>
              <a:rPr lang="en-US"/>
              <a:t>Information Protection labels</a:t>
            </a:r>
          </a:p>
        </p:txBody>
      </p:sp>
      <p:sp>
        <p:nvSpPr>
          <p:cNvPr id="14" name="Rounded Rectangle 13">
            <a:extLst>
              <a:ext uri="{FF2B5EF4-FFF2-40B4-BE49-F238E27FC236}">
                <a16:creationId xmlns:a16="http://schemas.microsoft.com/office/drawing/2014/main" id="{FACC68A3-3CA7-31C9-A7BE-86323BC6BD2E}"/>
              </a:ext>
              <a:ext uri="{C183D7F6-B498-43B3-948B-1728B52AA6E4}">
                <adec:decorative xmlns:adec="http://schemas.microsoft.com/office/drawing/2017/decorative" val="1"/>
              </a:ext>
            </a:extLst>
          </p:cNvPr>
          <p:cNvSpPr/>
          <p:nvPr/>
        </p:nvSpPr>
        <p:spPr bwMode="auto">
          <a:xfrm>
            <a:off x="584200" y="2227332"/>
            <a:ext cx="4424363" cy="3281928"/>
          </a:xfrm>
          <a:prstGeom prst="roundRect">
            <a:avLst>
              <a:gd name="adj" fmla="val 4561"/>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err="1">
              <a:solidFill>
                <a:srgbClr val="091F2C"/>
              </a:solidFill>
              <a:latin typeface="Segoe Sans Text" panose="020F0502020204030204"/>
              <a:cs typeface="Segoe UI" panose="020B0502040204020203" pitchFamily="34" charset="0"/>
            </a:endParaRPr>
          </a:p>
        </p:txBody>
      </p:sp>
      <p:sp>
        <p:nvSpPr>
          <p:cNvPr id="11" name="TextBox 10">
            <a:extLst>
              <a:ext uri="{FF2B5EF4-FFF2-40B4-BE49-F238E27FC236}">
                <a16:creationId xmlns:a16="http://schemas.microsoft.com/office/drawing/2014/main" id="{5FCA8D58-E2DD-5B69-FF02-366C5BB054CE}"/>
              </a:ext>
            </a:extLst>
          </p:cNvPr>
          <p:cNvSpPr txBox="1"/>
          <p:nvPr/>
        </p:nvSpPr>
        <p:spPr>
          <a:xfrm>
            <a:off x="880110" y="2621801"/>
            <a:ext cx="3832542" cy="2492990"/>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30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Sensitivity Labels </a:t>
            </a:r>
            <a:r>
              <a:rPr kumimoji="0" lang="en-US" sz="1600" b="1" i="0" u="none" strike="noStrike" kern="1200" cap="none" spc="0" normalizeH="0" baseline="0" noProof="0">
                <a:ln w="3175">
                  <a:noFill/>
                </a:ln>
                <a:solidFill>
                  <a:srgbClr val="0078D4"/>
                </a:solidFill>
                <a:effectLst/>
                <a:uLnTx/>
                <a:uFillTx/>
                <a:latin typeface="Segoe UI Semibold"/>
                <a:ea typeface="+mn-ea"/>
                <a:cs typeface="Segoe UI Semibold" panose="020B0502040204020203" pitchFamily="34" charset="0"/>
              </a:rPr>
              <a:t>guard sensitive </a:t>
            </a:r>
            <a:br>
              <a:rPr kumimoji="0" lang="en-US" sz="1600" b="1" i="0" u="none" strike="noStrike" kern="1200" cap="none" spc="0" normalizeH="0" baseline="0" noProof="0">
                <a:ln w="3175">
                  <a:noFill/>
                </a:ln>
                <a:solidFill>
                  <a:srgbClr val="0078D4"/>
                </a:solidFill>
                <a:effectLst/>
                <a:uLnTx/>
                <a:uFillTx/>
                <a:latin typeface="Segoe UI Semibold"/>
                <a:ea typeface="+mn-ea"/>
                <a:cs typeface="Segoe UI Semibold" panose="020B0502040204020203" pitchFamily="34" charset="0"/>
              </a:rPr>
            </a:br>
            <a:r>
              <a:rPr kumimoji="0" lang="en-US" sz="1600" b="1" i="0" u="none" strike="noStrike" kern="1200" cap="none" spc="0" normalizeH="0" baseline="0" noProof="0">
                <a:ln w="3175">
                  <a:noFill/>
                </a:ln>
                <a:solidFill>
                  <a:srgbClr val="0078D4"/>
                </a:solidFill>
                <a:effectLst/>
                <a:uLnTx/>
                <a:uFillTx/>
                <a:latin typeface="Segoe UI Semibold"/>
                <a:ea typeface="+mn-ea"/>
                <a:cs typeface="Segoe UI Semibold" panose="020B0502040204020203" pitchFamily="34" charset="0"/>
              </a:rPr>
              <a:t>content against unauthorized data </a:t>
            </a:r>
            <a:br>
              <a:rPr kumimoji="0" lang="en-US" sz="1600" b="1" i="0" u="none" strike="noStrike" kern="1200" cap="none" spc="0" normalizeH="0" baseline="0" noProof="0">
                <a:ln w="3175">
                  <a:noFill/>
                </a:ln>
                <a:solidFill>
                  <a:srgbClr val="0078D4"/>
                </a:solidFill>
                <a:effectLst/>
                <a:uLnTx/>
                <a:uFillTx/>
                <a:latin typeface="Segoe UI Semibold"/>
                <a:ea typeface="+mn-ea"/>
                <a:cs typeface="Segoe UI Semibold" panose="020B0502040204020203" pitchFamily="34" charset="0"/>
              </a:rPr>
            </a:br>
            <a:r>
              <a:rPr kumimoji="0" lang="en-US" sz="1600" b="1" i="0" u="none" strike="noStrike" kern="1200" cap="none" spc="0" normalizeH="0" baseline="0" noProof="0">
                <a:ln w="3175">
                  <a:noFill/>
                </a:ln>
                <a:solidFill>
                  <a:srgbClr val="0078D4"/>
                </a:solidFill>
                <a:effectLst/>
                <a:uLnTx/>
                <a:uFillTx/>
                <a:latin typeface="Segoe UI Semibold"/>
                <a:ea typeface="+mn-ea"/>
                <a:cs typeface="Segoe UI Semibold" panose="020B0502040204020203" pitchFamily="34" charset="0"/>
              </a:rPr>
              <a:t>access and leakage.</a:t>
            </a:r>
          </a:p>
          <a:p>
            <a:pPr marL="0" marR="0" lvl="0" indent="0" algn="l" defTabSz="914400" rtl="0" eaLnBrk="1" fontAlgn="auto" latinLnBrk="0" hangingPunct="1">
              <a:lnSpc>
                <a:spcPct val="100000"/>
              </a:lnSpc>
              <a:spcBef>
                <a:spcPts val="0"/>
              </a:spcBef>
              <a:spcAft>
                <a:spcPts val="3000"/>
              </a:spcAft>
              <a:buClrTx/>
              <a:buSzTx/>
              <a:buFont typeface="Arial" panose="020B0604020202020204" pitchFamily="34" charset="0"/>
              <a:buNone/>
              <a:tabLst/>
              <a:defRPr/>
            </a:pPr>
            <a:r>
              <a:rPr kumimoji="0" lang="en-US" sz="1600" b="1" i="0" u="none" strike="noStrike" kern="1200" cap="none" spc="0" normalizeH="0" baseline="0" noProof="0">
                <a:ln w="3175">
                  <a:noFill/>
                </a:ln>
                <a:solidFill>
                  <a:srgbClr val="0078D4"/>
                </a:solidFill>
                <a:effectLst/>
                <a:uLnTx/>
                <a:uFillTx/>
                <a:latin typeface="Segoe UI Semibold"/>
                <a:ea typeface="+mn-ea"/>
                <a:cs typeface="Segoe UI Semibold" panose="020B0502040204020203" pitchFamily="34" charset="0"/>
              </a:rPr>
              <a:t>Travels with the </a:t>
            </a:r>
            <a:r>
              <a:rPr kumimoji="0" lang="en-US" sz="16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data and enforced even when the data is exported to Office.</a:t>
            </a: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30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Gives </a:t>
            </a:r>
            <a:r>
              <a:rPr kumimoji="0" lang="en-US" sz="1600" b="1" i="0" u="none" strike="noStrike" kern="1200" cap="none" spc="0" normalizeH="0" baseline="0" noProof="0">
                <a:ln w="3175">
                  <a:noFill/>
                </a:ln>
                <a:solidFill>
                  <a:srgbClr val="0078D4"/>
                </a:solidFill>
                <a:effectLst/>
                <a:uLnTx/>
                <a:uFillTx/>
                <a:latin typeface="Segoe UI Semibold"/>
                <a:ea typeface="+mn-ea"/>
                <a:cs typeface="Segoe UI Semibold" panose="020B0502040204020203" pitchFamily="34" charset="0"/>
              </a:rPr>
              <a:t>insights into usage </a:t>
            </a: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to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security admin</a:t>
            </a:r>
          </a:p>
        </p:txBody>
      </p:sp>
      <p:cxnSp>
        <p:nvCxnSpPr>
          <p:cNvPr id="18" name="Straight Connector 17">
            <a:extLst>
              <a:ext uri="{FF2B5EF4-FFF2-40B4-BE49-F238E27FC236}">
                <a16:creationId xmlns:a16="http://schemas.microsoft.com/office/drawing/2014/main" id="{7402FF71-F629-0A88-536B-43A1ECBCFD8A}"/>
              </a:ext>
              <a:ext uri="{C183D7F6-B498-43B3-948B-1728B52AA6E4}">
                <adec:decorative xmlns:adec="http://schemas.microsoft.com/office/drawing/2017/decorative" val="1"/>
              </a:ext>
            </a:extLst>
          </p:cNvPr>
          <p:cNvCxnSpPr>
            <a:cxnSpLocks/>
          </p:cNvCxnSpPr>
          <p:nvPr/>
        </p:nvCxnSpPr>
        <p:spPr>
          <a:xfrm flipH="1">
            <a:off x="880110" y="3541298"/>
            <a:ext cx="3832542"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 name="Straight Connector 14">
            <a:extLst>
              <a:ext uri="{FF2B5EF4-FFF2-40B4-BE49-F238E27FC236}">
                <a16:creationId xmlns:a16="http://schemas.microsoft.com/office/drawing/2014/main" id="{F10A6296-4B72-B9BD-CEA1-A1D39DEE07B6}"/>
              </a:ext>
              <a:ext uri="{C183D7F6-B498-43B3-948B-1728B52AA6E4}">
                <adec:decorative xmlns:adec="http://schemas.microsoft.com/office/drawing/2017/decorative" val="1"/>
              </a:ext>
            </a:extLst>
          </p:cNvPr>
          <p:cNvCxnSpPr>
            <a:cxnSpLocks/>
          </p:cNvCxnSpPr>
          <p:nvPr/>
        </p:nvCxnSpPr>
        <p:spPr>
          <a:xfrm flipH="1">
            <a:off x="880110" y="4407385"/>
            <a:ext cx="3832542"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 name="Rounded Rectangle 9">
            <a:extLst>
              <a:ext uri="{FF2B5EF4-FFF2-40B4-BE49-F238E27FC236}">
                <a16:creationId xmlns:a16="http://schemas.microsoft.com/office/drawing/2014/main" id="{A822F97E-87DE-CD24-A2F0-518145C1A2E3}"/>
              </a:ext>
              <a:ext uri="{C183D7F6-B498-43B3-948B-1728B52AA6E4}">
                <adec:decorative xmlns:adec="http://schemas.microsoft.com/office/drawing/2017/decorative" val="1"/>
              </a:ext>
            </a:extLst>
          </p:cNvPr>
          <p:cNvSpPr/>
          <p:nvPr/>
        </p:nvSpPr>
        <p:spPr bwMode="auto">
          <a:xfrm>
            <a:off x="5218611" y="2227332"/>
            <a:ext cx="6387597" cy="3281928"/>
          </a:xfrm>
          <a:prstGeom prst="roundRect">
            <a:avLst>
              <a:gd name="adj" fmla="val 4561"/>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err="1">
              <a:solidFill>
                <a:srgbClr val="091F2C"/>
              </a:solidFill>
              <a:latin typeface="Segoe Sans Text" panose="020F0502020204030204"/>
              <a:cs typeface="Segoe UI" panose="020B0502040204020203" pitchFamily="34" charset="0"/>
            </a:endParaRPr>
          </a:p>
        </p:txBody>
      </p:sp>
      <p:grpSp>
        <p:nvGrpSpPr>
          <p:cNvPr id="12" name="Group 11" descr="A print screen of a data sensitivity classification menu in Microsoft Fabric, showing different sensitivity levels such as Public, General, Confidential, and Highly Confidential, with the selected option being Confidential \ Microsoft Extended.">
            <a:extLst>
              <a:ext uri="{FF2B5EF4-FFF2-40B4-BE49-F238E27FC236}">
                <a16:creationId xmlns:a16="http://schemas.microsoft.com/office/drawing/2014/main" id="{F999214A-75E3-7D28-5FD0-ECA1D09AFA5F}"/>
              </a:ext>
            </a:extLst>
          </p:cNvPr>
          <p:cNvGrpSpPr/>
          <p:nvPr/>
        </p:nvGrpSpPr>
        <p:grpSpPr>
          <a:xfrm>
            <a:off x="5362131" y="2373206"/>
            <a:ext cx="6100557" cy="2990181"/>
            <a:chOff x="5362131" y="2487506"/>
            <a:chExt cx="6100557" cy="2990181"/>
          </a:xfrm>
        </p:grpSpPr>
        <p:pic>
          <p:nvPicPr>
            <p:cNvPr id="7" name="Picture 6">
              <a:extLst>
                <a:ext uri="{FF2B5EF4-FFF2-40B4-BE49-F238E27FC236}">
                  <a16:creationId xmlns:a16="http://schemas.microsoft.com/office/drawing/2014/main" id="{B6B02256-E929-5125-E3B3-3F39554C17A2}"/>
                </a:ext>
                <a:ext uri="{C183D7F6-B498-43B3-948B-1728B52AA6E4}">
                  <adec:decorative xmlns:adec="http://schemas.microsoft.com/office/drawing/2017/decorative" val="1"/>
                </a:ext>
              </a:extLst>
            </p:cNvPr>
            <p:cNvPicPr>
              <a:picLocks/>
            </p:cNvPicPr>
            <p:nvPr/>
          </p:nvPicPr>
          <p:blipFill rotWithShape="1">
            <a:blip r:embed="rId3"/>
            <a:srcRect l="-213" t="2" r="35733" b="40903"/>
            <a:stretch/>
          </p:blipFill>
          <p:spPr>
            <a:xfrm>
              <a:off x="5362131" y="2487506"/>
              <a:ext cx="6100557" cy="2990181"/>
            </a:xfrm>
            <a:prstGeom prst="roundRect">
              <a:avLst>
                <a:gd name="adj" fmla="val 3823"/>
              </a:avLst>
            </a:prstGeom>
            <a:solidFill>
              <a:srgbClr val="F0F0F0"/>
            </a:solidFill>
          </p:spPr>
        </p:pic>
        <p:pic>
          <p:nvPicPr>
            <p:cNvPr id="8" name="Picture 7">
              <a:extLst>
                <a:ext uri="{FF2B5EF4-FFF2-40B4-BE49-F238E27FC236}">
                  <a16:creationId xmlns:a16="http://schemas.microsoft.com/office/drawing/2014/main" id="{92320CB4-A5E4-2427-A165-47026882CEDC}"/>
                </a:ext>
                <a:ext uri="{C183D7F6-B498-43B3-948B-1728B52AA6E4}">
                  <adec:decorative xmlns:adec="http://schemas.microsoft.com/office/drawing/2017/decorative" val="1"/>
                </a:ext>
              </a:extLst>
            </p:cNvPr>
            <p:cNvPicPr>
              <a:picLocks/>
            </p:cNvPicPr>
            <p:nvPr/>
          </p:nvPicPr>
          <p:blipFill rotWithShape="1">
            <a:blip r:embed="rId3"/>
            <a:srcRect l="50532" t="46551" r="26386" b="47148"/>
            <a:stretch/>
          </p:blipFill>
          <p:spPr>
            <a:xfrm>
              <a:off x="9278956" y="4812776"/>
              <a:ext cx="2183731" cy="318837"/>
            </a:xfrm>
            <a:prstGeom prst="rect">
              <a:avLst/>
            </a:prstGeom>
            <a:solidFill>
              <a:srgbClr val="F0F0F0"/>
            </a:solidFill>
          </p:spPr>
        </p:pic>
      </p:grpSp>
      <p:sp>
        <p:nvSpPr>
          <p:cNvPr id="5" name="Slide Number Placeholder 4">
            <a:extLst>
              <a:ext uri="{FF2B5EF4-FFF2-40B4-BE49-F238E27FC236}">
                <a16:creationId xmlns:a16="http://schemas.microsoft.com/office/drawing/2014/main" id="{2395F4C0-0BB9-1497-28BE-BBF4742B229B}"/>
              </a:ext>
            </a:extLst>
          </p:cNvPr>
          <p:cNvSpPr>
            <a:spLocks noGrp="1"/>
          </p:cNvSpPr>
          <p:nvPr>
            <p:ph type="sldNum" sz="quarter" idx="11"/>
          </p:nvPr>
        </p:nvSpPr>
        <p:spPr/>
        <p:txBody>
          <a:bodyPr/>
          <a:lstStyle/>
          <a:p>
            <a:fld id="{B1356FBF-028C-F74E-A7B4-9B8ED246DD1B}" type="slidenum">
              <a:rPr lang="en-US" smtClean="0"/>
              <a:pPr/>
              <a:t>76</a:t>
            </a:fld>
            <a:endParaRPr lang="en-US"/>
          </a:p>
        </p:txBody>
      </p:sp>
    </p:spTree>
    <p:extLst>
      <p:ext uri="{BB962C8B-B14F-4D97-AF65-F5344CB8AC3E}">
        <p14:creationId xmlns:p14="http://schemas.microsoft.com/office/powerpoint/2010/main" val="1864873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8.33333E-7 -2.96296E-6 L -8.33333E-7 0.03542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nodeType="withEffect">
                                  <p:stCondLst>
                                    <p:cond delay="200"/>
                                  </p:stCondLst>
                                  <p:childTnLst>
                                    <p:animMotion origin="layout" path="M -8.33333E-7 -2.96296E-6 L -8.33333E-7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8.33333E-7 -2.96296E-6 L -8.33333E-7 0.03542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grpId="1" nodeType="withEffect">
                                  <p:stCondLst>
                                    <p:cond delay="100"/>
                                  </p:stCondLst>
                                  <p:childTnLst>
                                    <p:animMotion origin="layout" path="M -8.33333E-7 -2.96296E-6 L -8.33333E-7 0.03542 " pathEditMode="relative" rAng="0" ptsTypes="AA">
                                      <p:cBhvr>
                                        <p:cTn id="29" dur="700" spd="-100000" fill="hold"/>
                                        <p:tgtEl>
                                          <p:spTgt spid="11"/>
                                        </p:tgtEl>
                                        <p:attrNameLst>
                                          <p:attrName>ppt_x</p:attrName>
                                          <p:attrName>ppt_y</p:attrName>
                                        </p:attrNameLst>
                                      </p:cBhvr>
                                      <p:rCtr x="0" y="1759"/>
                                    </p:animMotion>
                                  </p:childTnLst>
                                </p:cTn>
                              </p:par>
                              <p:par>
                                <p:cTn id="30" presetID="10" presetClass="entr" presetSubtype="0" fill="hold" nodeType="withEffect">
                                  <p:stCondLst>
                                    <p:cond delay="1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42" presetClass="path" presetSubtype="0" decel="100000" fill="hold" nodeType="withEffect">
                                  <p:stCondLst>
                                    <p:cond delay="100"/>
                                  </p:stCondLst>
                                  <p:childTnLst>
                                    <p:animMotion origin="layout" path="M -8.33333E-7 -2.96296E-6 L -8.33333E-7 0.03542 " pathEditMode="relative" rAng="0" ptsTypes="AA">
                                      <p:cBhvr>
                                        <p:cTn id="34" dur="700" spd="-100000" fill="hold"/>
                                        <p:tgtEl>
                                          <p:spTgt spid="18"/>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42" presetClass="path" presetSubtype="0" decel="100000" fill="hold" nodeType="withEffect">
                                  <p:stCondLst>
                                    <p:cond delay="100"/>
                                  </p:stCondLst>
                                  <p:childTnLst>
                                    <p:animMotion origin="layout" path="M 3.125E-6 -2.59259E-6 L 3.125E-6 0.03542 " pathEditMode="relative" rAng="0" ptsTypes="AA">
                                      <p:cBhvr>
                                        <p:cTn id="39" dur="700" spd="-100000" fill="hold"/>
                                        <p:tgtEl>
                                          <p:spTgt spid="1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 grpId="0" animBg="1"/>
      <p:bldP spid="14" grpId="1" animBg="1"/>
      <p:bldP spid="11" grpId="0"/>
      <p:bldP spid="11" grpId="1"/>
      <p:bldP spid="10" grpId="0" animBg="1"/>
      <p:bldP spid="10"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03618-07BC-E955-4512-E67FE4BCF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61D941-5C95-A610-C41F-7B81350D3152}"/>
              </a:ext>
            </a:extLst>
          </p:cNvPr>
          <p:cNvSpPr>
            <a:spLocks noGrp="1"/>
          </p:cNvSpPr>
          <p:nvPr>
            <p:ph type="title"/>
          </p:nvPr>
        </p:nvSpPr>
        <p:spPr/>
        <p:txBody>
          <a:bodyPr/>
          <a:lstStyle/>
          <a:p>
            <a:r>
              <a:rPr lang="en-US"/>
              <a:t>Data Loss Prevention policies (Preview)</a:t>
            </a:r>
          </a:p>
        </p:txBody>
      </p:sp>
      <p:sp>
        <p:nvSpPr>
          <p:cNvPr id="14" name="Rounded Rectangle 13">
            <a:extLst>
              <a:ext uri="{FF2B5EF4-FFF2-40B4-BE49-F238E27FC236}">
                <a16:creationId xmlns:a16="http://schemas.microsoft.com/office/drawing/2014/main" id="{E341E79B-0A3E-474D-569B-0CF35808ECB7}"/>
              </a:ext>
              <a:ext uri="{C183D7F6-B498-43B3-948B-1728B52AA6E4}">
                <adec:decorative xmlns:adec="http://schemas.microsoft.com/office/drawing/2017/decorative" val="1"/>
              </a:ext>
            </a:extLst>
          </p:cNvPr>
          <p:cNvSpPr/>
          <p:nvPr/>
        </p:nvSpPr>
        <p:spPr bwMode="auto">
          <a:xfrm>
            <a:off x="584201" y="2227332"/>
            <a:ext cx="3433992" cy="3281928"/>
          </a:xfrm>
          <a:prstGeom prst="roundRect">
            <a:avLst>
              <a:gd name="adj" fmla="val 4561"/>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err="1">
              <a:solidFill>
                <a:srgbClr val="091F2C"/>
              </a:solidFill>
              <a:latin typeface="Segoe Sans Text" panose="020F0502020204030204"/>
              <a:cs typeface="Segoe UI" panose="020B0502040204020203" pitchFamily="34" charset="0"/>
            </a:endParaRPr>
          </a:p>
        </p:txBody>
      </p:sp>
      <p:sp>
        <p:nvSpPr>
          <p:cNvPr id="11" name="TextBox 10">
            <a:extLst>
              <a:ext uri="{FF2B5EF4-FFF2-40B4-BE49-F238E27FC236}">
                <a16:creationId xmlns:a16="http://schemas.microsoft.com/office/drawing/2014/main" id="{77B4EA43-B879-1558-823C-E584E1F2AE45}"/>
              </a:ext>
            </a:extLst>
          </p:cNvPr>
          <p:cNvSpPr txBox="1"/>
          <p:nvPr/>
        </p:nvSpPr>
        <p:spPr>
          <a:xfrm>
            <a:off x="880110" y="2621801"/>
            <a:ext cx="2828861" cy="2492990"/>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30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Define </a:t>
            </a:r>
            <a:r>
              <a:rPr kumimoji="0" lang="en-US" sz="1600" b="1" i="0" u="none" strike="noStrike" kern="1200" cap="none" spc="0" normalizeH="0" baseline="0" noProof="0">
                <a:ln w="3175">
                  <a:noFill/>
                </a:ln>
                <a:solidFill>
                  <a:srgbClr val="0078D4"/>
                </a:solidFill>
                <a:effectLst/>
                <a:uLnTx/>
                <a:uFillTx/>
                <a:latin typeface="Segoe UI Semibold" panose="020B0502040204020203" pitchFamily="34" charset="0"/>
                <a:ea typeface="+mn-ea"/>
                <a:cs typeface="Segoe UI Semibold" panose="020B0502040204020203" pitchFamily="34" charset="0"/>
              </a:rPr>
              <a:t>Purview Data Loss Prevention (DLP) Policies </a:t>
            </a:r>
          </a:p>
          <a:p>
            <a:pPr marL="0" marR="0" lvl="0" indent="0" algn="l" defTabSz="914400" rtl="0" eaLnBrk="1" fontAlgn="auto" latinLnBrk="0" hangingPunct="1">
              <a:lnSpc>
                <a:spcPct val="100000"/>
              </a:lnSpc>
              <a:spcBef>
                <a:spcPts val="0"/>
              </a:spcBef>
              <a:spcAft>
                <a:spcPts val="3000"/>
              </a:spcAft>
              <a:buClrTx/>
              <a:buSzTx/>
              <a:buFont typeface="Arial" panose="020B0604020202020204" pitchFamily="34" charset="0"/>
              <a:buNone/>
              <a:tabLst/>
              <a:defRPr/>
            </a:pPr>
            <a:r>
              <a:rPr kumimoji="0" lang="en-US" sz="1600" b="1" i="0" u="none" strike="noStrike" kern="1200" cap="none" spc="0" normalizeH="0" baseline="0" noProof="0">
                <a:ln w="3175">
                  <a:noFill/>
                </a:ln>
                <a:solidFill>
                  <a:srgbClr val="0078D4"/>
                </a:solidFill>
                <a:effectLst/>
                <a:uLnTx/>
                <a:uFillTx/>
                <a:latin typeface="Segoe UI Semibold" panose="020B0502040204020203" pitchFamily="34" charset="0"/>
                <a:ea typeface="+mn-ea"/>
                <a:cs typeface="Segoe UI Semibold" panose="020B0502040204020203" pitchFamily="34" charset="0"/>
              </a:rPr>
              <a:t>Automatically detect sensitive data </a:t>
            </a: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proactively as it is loaded</a:t>
            </a:r>
          </a:p>
          <a:p>
            <a:pPr marL="0" marR="0" lvl="0" indent="0" algn="l" defTabSz="914400" rtl="0" eaLnBrk="1" fontAlgn="auto" latinLnBrk="0" hangingPunct="1">
              <a:lnSpc>
                <a:spcPct val="100000"/>
              </a:lnSpc>
              <a:spcBef>
                <a:spcPts val="0"/>
              </a:spcBef>
              <a:spcAft>
                <a:spcPts val="30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Trigger </a:t>
            </a:r>
            <a:r>
              <a:rPr kumimoji="0" lang="en-US" sz="1600" b="1" i="0" u="none" strike="noStrike" kern="1200" cap="none" spc="0" normalizeH="0" baseline="0" noProof="0">
                <a:ln w="3175">
                  <a:noFill/>
                </a:ln>
                <a:solidFill>
                  <a:srgbClr val="0078D4"/>
                </a:solidFill>
                <a:effectLst/>
                <a:uLnTx/>
                <a:uFillTx/>
                <a:latin typeface="Segoe UI Semibold" panose="020B0502040204020203" pitchFamily="34" charset="0"/>
                <a:ea typeface="+mn-ea"/>
                <a:cs typeface="Segoe UI Semibold" panose="020B0502040204020203" pitchFamily="34" charset="0"/>
              </a:rPr>
              <a:t>immediate risk remediation </a:t>
            </a: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such as alerts  or restrict access. </a:t>
            </a:r>
          </a:p>
        </p:txBody>
      </p:sp>
      <p:cxnSp>
        <p:nvCxnSpPr>
          <p:cNvPr id="18" name="Straight Connector 17">
            <a:extLst>
              <a:ext uri="{FF2B5EF4-FFF2-40B4-BE49-F238E27FC236}">
                <a16:creationId xmlns:a16="http://schemas.microsoft.com/office/drawing/2014/main" id="{F8E5C403-370C-8CE2-77AE-428B0D122E51}"/>
              </a:ext>
              <a:ext uri="{C183D7F6-B498-43B3-948B-1728B52AA6E4}">
                <adec:decorative xmlns:adec="http://schemas.microsoft.com/office/drawing/2017/decorative" val="1"/>
              </a:ext>
            </a:extLst>
          </p:cNvPr>
          <p:cNvCxnSpPr>
            <a:cxnSpLocks/>
          </p:cNvCxnSpPr>
          <p:nvPr/>
        </p:nvCxnSpPr>
        <p:spPr>
          <a:xfrm flipH="1">
            <a:off x="880110" y="3291838"/>
            <a:ext cx="2828861"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a:extLst>
              <a:ext uri="{FF2B5EF4-FFF2-40B4-BE49-F238E27FC236}">
                <a16:creationId xmlns:a16="http://schemas.microsoft.com/office/drawing/2014/main" id="{3A88833E-37D4-7BC7-060C-D9D75785123B}"/>
              </a:ext>
              <a:ext uri="{C183D7F6-B498-43B3-948B-1728B52AA6E4}">
                <adec:decorative xmlns:adec="http://schemas.microsoft.com/office/drawing/2017/decorative" val="1"/>
              </a:ext>
            </a:extLst>
          </p:cNvPr>
          <p:cNvCxnSpPr>
            <a:cxnSpLocks/>
          </p:cNvCxnSpPr>
          <p:nvPr/>
        </p:nvCxnSpPr>
        <p:spPr>
          <a:xfrm flipH="1">
            <a:off x="880110" y="4185456"/>
            <a:ext cx="2828861"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 name="Rounded Rectangle 9">
            <a:extLst>
              <a:ext uri="{FF2B5EF4-FFF2-40B4-BE49-F238E27FC236}">
                <a16:creationId xmlns:a16="http://schemas.microsoft.com/office/drawing/2014/main" id="{14734A5E-795A-3E77-9D54-F37A93FDFF18}"/>
              </a:ext>
              <a:ext uri="{C183D7F6-B498-43B3-948B-1728B52AA6E4}">
                <adec:decorative xmlns:adec="http://schemas.microsoft.com/office/drawing/2017/decorative" val="1"/>
              </a:ext>
            </a:extLst>
          </p:cNvPr>
          <p:cNvSpPr/>
          <p:nvPr/>
        </p:nvSpPr>
        <p:spPr bwMode="auto">
          <a:xfrm>
            <a:off x="4232953" y="2227332"/>
            <a:ext cx="7373255" cy="3281928"/>
          </a:xfrm>
          <a:prstGeom prst="roundRect">
            <a:avLst>
              <a:gd name="adj" fmla="val 4561"/>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err="1">
              <a:solidFill>
                <a:srgbClr val="091F2C"/>
              </a:solidFill>
              <a:latin typeface="Segoe Sans Text" panose="020F0502020204030204"/>
              <a:cs typeface="Segoe UI" panose="020B0502040204020203" pitchFamily="34" charset="0"/>
            </a:endParaRPr>
          </a:p>
        </p:txBody>
      </p:sp>
      <p:pic>
        <p:nvPicPr>
          <p:cNvPr id="3" name="Picture 2" descr="A print screen of a lakehouse list view in Microsoft Fabric, showing different lakehouses including &quot;Human Resources,&quot; &quot;Customer Satisfaction,&quot; and &quot;Marketing,&quot; with an information icon highlighted next to &quot;Human Resources.&quot; When selected, a tooltip appears displaying details about the lakehouse, including its purpose and policy issues that require attention.">
            <a:extLst>
              <a:ext uri="{FF2B5EF4-FFF2-40B4-BE49-F238E27FC236}">
                <a16:creationId xmlns:a16="http://schemas.microsoft.com/office/drawing/2014/main" id="{8718BF52-2400-A665-2034-971E61D43A5C}"/>
              </a:ext>
            </a:extLst>
          </p:cNvPr>
          <p:cNvPicPr>
            <a:picLocks noChangeArrowheads="1"/>
          </p:cNvPicPr>
          <p:nvPr/>
        </p:nvPicPr>
        <p:blipFill rotWithShape="1">
          <a:blip r:embed="rId3">
            <a:extLst>
              <a:ext uri="{28A0092B-C50C-407E-A947-70E740481C1C}">
                <a14:useLocalDpi xmlns:a14="http://schemas.microsoft.com/office/drawing/2010/main" val="0"/>
              </a:ext>
            </a:extLst>
          </a:blip>
          <a:srcRect l="540" t="1488" r="540" b="1488"/>
          <a:stretch/>
        </p:blipFill>
        <p:spPr bwMode="auto">
          <a:xfrm>
            <a:off x="4415137" y="2403639"/>
            <a:ext cx="7008886" cy="2929315"/>
          </a:xfrm>
          <a:prstGeom prst="roundRect">
            <a:avLst>
              <a:gd name="adj" fmla="val 3823"/>
            </a:avLst>
          </a:prstGeom>
          <a:solidFill>
            <a:srgbClr val="F0F0F0"/>
          </a:solidFill>
        </p:spPr>
      </p:pic>
      <p:sp>
        <p:nvSpPr>
          <p:cNvPr id="6" name="Slide Number Placeholder 5">
            <a:extLst>
              <a:ext uri="{FF2B5EF4-FFF2-40B4-BE49-F238E27FC236}">
                <a16:creationId xmlns:a16="http://schemas.microsoft.com/office/drawing/2014/main" id="{7A590E12-5F3A-0831-240E-A6046272535B}"/>
              </a:ext>
            </a:extLst>
          </p:cNvPr>
          <p:cNvSpPr>
            <a:spLocks noGrp="1"/>
          </p:cNvSpPr>
          <p:nvPr>
            <p:ph type="sldNum" sz="quarter" idx="11"/>
          </p:nvPr>
        </p:nvSpPr>
        <p:spPr/>
        <p:txBody>
          <a:bodyPr/>
          <a:lstStyle/>
          <a:p>
            <a:fld id="{B1356FBF-028C-F74E-A7B4-9B8ED246DD1B}" type="slidenum">
              <a:rPr lang="en-US" smtClean="0"/>
              <a:pPr/>
              <a:t>77</a:t>
            </a:fld>
            <a:endParaRPr lang="en-US"/>
          </a:p>
        </p:txBody>
      </p:sp>
    </p:spTree>
    <p:extLst>
      <p:ext uri="{BB962C8B-B14F-4D97-AF65-F5344CB8AC3E}">
        <p14:creationId xmlns:p14="http://schemas.microsoft.com/office/powerpoint/2010/main" val="18631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59259E-6 L 0 0.03541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100"/>
                                  </p:stCondLst>
                                  <p:childTnLst>
                                    <p:animMotion origin="layout" path="M -8.33333E-7 -2.96296E-6 L -8.33333E-7 0.03542 " pathEditMode="relative" rAng="0" ptsTypes="AA">
                                      <p:cBhvr>
                                        <p:cTn id="14" dur="700" spd="-100000" fill="hold"/>
                                        <p:tgtEl>
                                          <p:spTgt spid="11"/>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200"/>
                                  </p:stCondLst>
                                  <p:childTnLst>
                                    <p:animMotion origin="layout" path="M -8.33333E-7 -2.96296E-6 L -8.33333E-7 0.03542 " pathEditMode="relative" rAng="0" ptsTypes="AA">
                                      <p:cBhvr>
                                        <p:cTn id="19" dur="700" spd="-100000" fill="hold"/>
                                        <p:tgtEl>
                                          <p:spTgt spid="3"/>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8.33333E-7 -2.96296E-6 L -8.33333E-7 0.03542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42" presetClass="path" presetSubtype="0" decel="100000" fill="hold" nodeType="withEffect">
                                  <p:stCondLst>
                                    <p:cond delay="100"/>
                                  </p:stCondLst>
                                  <p:childTnLst>
                                    <p:animMotion origin="layout" path="M -8.33333E-7 -2.96296E-6 L -8.33333E-7 0.03542 " pathEditMode="relative" rAng="0" ptsTypes="AA">
                                      <p:cBhvr>
                                        <p:cTn id="29" dur="700" spd="-100000" fill="hold"/>
                                        <p:tgtEl>
                                          <p:spTgt spid="18"/>
                                        </p:tgtEl>
                                        <p:attrNameLst>
                                          <p:attrName>ppt_x</p:attrName>
                                          <p:attrName>ppt_y</p:attrName>
                                        </p:attrNameLst>
                                      </p:cBhvr>
                                      <p:rCtr x="0" y="1759"/>
                                    </p:animMotion>
                                  </p:childTnLst>
                                </p:cTn>
                              </p:par>
                              <p:par>
                                <p:cTn id="30" presetID="10" presetClass="entr" presetSubtype="0" fill="hold" nodeType="withEffect">
                                  <p:stCondLst>
                                    <p:cond delay="10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42" presetClass="path" presetSubtype="0" decel="100000" fill="hold" nodeType="withEffect">
                                  <p:stCondLst>
                                    <p:cond delay="100"/>
                                  </p:stCondLst>
                                  <p:childTnLst>
                                    <p:animMotion origin="layout" path="M -8.33333E-7 -2.96296E-6 L -8.33333E-7 0.03542 " pathEditMode="relative" rAng="0" ptsTypes="AA">
                                      <p:cBhvr>
                                        <p:cTn id="34" dur="700" spd="-100000" fill="hold"/>
                                        <p:tgtEl>
                                          <p:spTgt spid="17"/>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42" presetClass="path" presetSubtype="0" decel="100000" fill="hold" grpId="1" nodeType="withEffect">
                                  <p:stCondLst>
                                    <p:cond delay="100"/>
                                  </p:stCondLst>
                                  <p:childTnLst>
                                    <p:animMotion origin="layout" path="M -8.33333E-7 -2.96296E-6 L -8.33333E-7 0.03542 " pathEditMode="relative" rAng="0" ptsTypes="AA">
                                      <p:cBhvr>
                                        <p:cTn id="39"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 grpId="0" animBg="1"/>
      <p:bldP spid="14" grpId="1" animBg="1"/>
      <p:bldP spid="11" grpId="0"/>
      <p:bldP spid="11" grpId="1"/>
      <p:bldP spid="10" grpId="0" animBg="1"/>
      <p:bldP spid="10"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814B-EE91-7C18-2756-A3CA40B6C2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688F5C-8E2C-380E-89FB-B574B9230374}"/>
              </a:ext>
            </a:extLst>
          </p:cNvPr>
          <p:cNvSpPr>
            <a:spLocks noGrp="1"/>
          </p:cNvSpPr>
          <p:nvPr>
            <p:ph type="title"/>
          </p:nvPr>
        </p:nvSpPr>
        <p:spPr/>
        <p:txBody>
          <a:bodyPr/>
          <a:lstStyle/>
          <a:p>
            <a:r>
              <a:rPr lang="en-US"/>
              <a:t>Eventstream</a:t>
            </a:r>
          </a:p>
        </p:txBody>
      </p:sp>
    </p:spTree>
    <p:extLst>
      <p:ext uri="{BB962C8B-B14F-4D97-AF65-F5344CB8AC3E}">
        <p14:creationId xmlns:p14="http://schemas.microsoft.com/office/powerpoint/2010/main" val="5807646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03618-07BC-E955-4512-E67FE4BCF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61D941-5C95-A610-C41F-7B81350D3152}"/>
              </a:ext>
            </a:extLst>
          </p:cNvPr>
          <p:cNvSpPr>
            <a:spLocks noGrp="1"/>
          </p:cNvSpPr>
          <p:nvPr>
            <p:ph type="title"/>
          </p:nvPr>
        </p:nvSpPr>
        <p:spPr>
          <a:xfrm>
            <a:off x="563880" y="503396"/>
            <a:ext cx="11064240" cy="724535"/>
          </a:xfrm>
        </p:spPr>
        <p:txBody>
          <a:bodyPr/>
          <a:lstStyle/>
          <a:p>
            <a:r>
              <a:rPr lang="en-US"/>
              <a:t>Custom Endpoint Security</a:t>
            </a:r>
          </a:p>
        </p:txBody>
      </p:sp>
      <p:pic>
        <p:nvPicPr>
          <p:cNvPr id="3" name="Picture 2" descr="Screenshot that shows the eventstream in the live view.">
            <a:extLst>
              <a:ext uri="{FF2B5EF4-FFF2-40B4-BE49-F238E27FC236}">
                <a16:creationId xmlns:a16="http://schemas.microsoft.com/office/drawing/2014/main" id="{F44CC7EB-AC9B-B948-12AD-2A99E863B7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 y="1447800"/>
            <a:ext cx="11064240" cy="4232648"/>
          </a:xfrm>
          <a:prstGeom prst="roundRect">
            <a:avLst>
              <a:gd name="adj" fmla="val 3975"/>
            </a:avLst>
          </a:prstGeom>
          <a:solidFill>
            <a:schemeClr val="bg2"/>
          </a:solidFill>
          <a:ln w="12700">
            <a:solidFill>
              <a:schemeClr val="bg2">
                <a:lumMod val="85000"/>
              </a:schemeClr>
            </a:solidFill>
          </a:ln>
        </p:spPr>
      </p:pic>
      <p:sp>
        <p:nvSpPr>
          <p:cNvPr id="6" name="Slide Number Placeholder 5">
            <a:extLst>
              <a:ext uri="{FF2B5EF4-FFF2-40B4-BE49-F238E27FC236}">
                <a16:creationId xmlns:a16="http://schemas.microsoft.com/office/drawing/2014/main" id="{C1083DEC-00DA-BEC5-9B6B-CE8CC9AE71C7}"/>
              </a:ext>
            </a:extLst>
          </p:cNvPr>
          <p:cNvSpPr>
            <a:spLocks noGrp="1"/>
          </p:cNvSpPr>
          <p:nvPr>
            <p:ph type="sldNum" sz="quarter" idx="11"/>
          </p:nvPr>
        </p:nvSpPr>
        <p:spPr/>
        <p:txBody>
          <a:bodyPr/>
          <a:lstStyle/>
          <a:p>
            <a:fld id="{B1356FBF-028C-F74E-A7B4-9B8ED246DD1B}" type="slidenum">
              <a:rPr lang="en-US" smtClean="0"/>
              <a:pPr/>
              <a:t>79</a:t>
            </a:fld>
            <a:endParaRPr lang="en-US"/>
          </a:p>
        </p:txBody>
      </p:sp>
    </p:spTree>
    <p:extLst>
      <p:ext uri="{BB962C8B-B14F-4D97-AF65-F5344CB8AC3E}">
        <p14:creationId xmlns:p14="http://schemas.microsoft.com/office/powerpoint/2010/main" val="41381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59259E-6 L 0 0.03541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100"/>
                                  </p:stCondLst>
                                  <p:childTnLst>
                                    <p:animMotion origin="layout" path="M -8.33333E-7 -2.96296E-6 L -8.33333E-7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noGrp="1"/>
          </p:cNvSpPr>
          <p:nvPr>
            <p:ph type="title"/>
          </p:nvPr>
        </p:nvSpPr>
        <p:spPr>
          <a:xfrm>
            <a:off x="563880" y="503396"/>
            <a:ext cx="11064240" cy="443198"/>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914400">
              <a:lnSpc>
                <a:spcPct val="90000"/>
              </a:lnSpc>
            </a:pPr>
            <a:r>
              <a:rPr lang="en-US" sz="3200">
                <a:solidFill>
                  <a:schemeClr val="tx2"/>
                </a:solidFill>
                <a:ea typeface="+mj-ea"/>
                <a:cs typeface="Segoe Sans Display" pitchFamily="2" charset="0"/>
              </a:rPr>
              <a:t>Data management Service &amp; Ingestion</a:t>
            </a:r>
          </a:p>
        </p:txBody>
      </p:sp>
      <p:sp>
        <p:nvSpPr>
          <p:cNvPr id="7" name="Text Placeholder 6">
            <a:extLst>
              <a:ext uri="{FF2B5EF4-FFF2-40B4-BE49-F238E27FC236}">
                <a16:creationId xmlns:a16="http://schemas.microsoft.com/office/drawing/2014/main" id="{40F9265A-7752-335B-5DB0-63A9068EE870}"/>
              </a:ext>
            </a:extLst>
          </p:cNvPr>
          <p:cNvSpPr txBox="1">
            <a:spLocks noGrp="1"/>
          </p:cNvSpPr>
          <p:nvPr>
            <p:ph type="body" sz="quarter" idx="27"/>
          </p:nvPr>
        </p:nvSpPr>
        <p:spPr>
          <a:xfrm>
            <a:off x="563563" y="1447800"/>
            <a:ext cx="11064875" cy="4231415"/>
          </a:xfrm>
          <a:noFill/>
        </p:spPr>
        <p:txBody>
          <a:bodyPr wrap="square">
            <a:spAutoFit/>
          </a:bodyPr>
          <a:lstStyle/>
          <a:p>
            <a:r>
              <a:rPr lang="en-US"/>
              <a:t>Data Formats:</a:t>
            </a:r>
          </a:p>
          <a:p>
            <a:pPr lvl="1">
              <a:spcAft>
                <a:spcPts val="900"/>
              </a:spcAft>
            </a:pPr>
            <a:r>
              <a:rPr lang="en-US"/>
              <a:t>CSV, TSV, SOHSV, SCSV, JSON, AVRO, PARQUET, ORC, TXT</a:t>
            </a:r>
          </a:p>
          <a:p>
            <a:r>
              <a:rPr lang="en-US"/>
              <a:t>Parsing, transposing, optional sorting, indexing, and compression</a:t>
            </a:r>
          </a:p>
          <a:p>
            <a:pPr lvl="1">
              <a:spcAft>
                <a:spcPts val="900"/>
              </a:spcAft>
            </a:pPr>
            <a:r>
              <a:rPr lang="en-US"/>
              <a:t>Ingestion rate -  ~150-200MB/s per node (CSV)</a:t>
            </a:r>
          </a:p>
          <a:p>
            <a:r>
              <a:rPr lang="en-US"/>
              <a:t> Data management (DM) component</a:t>
            </a:r>
          </a:p>
          <a:p>
            <a:pPr lvl="1"/>
            <a:r>
              <a:rPr lang="en-US"/>
              <a:t>The ingestion service</a:t>
            </a:r>
          </a:p>
          <a:p>
            <a:pPr lvl="1"/>
            <a:r>
              <a:rPr lang="en-US"/>
              <a:t>Used to “adapt” any data source to target table format</a:t>
            </a:r>
          </a:p>
          <a:p>
            <a:pPr lvl="1"/>
            <a:r>
              <a:rPr lang="en-US" err="1"/>
              <a:t>Eventstream</a:t>
            </a:r>
            <a:r>
              <a:rPr lang="en-US"/>
              <a:t>, EventHub, IoT Hub, </a:t>
            </a:r>
            <a:r>
              <a:rPr lang="en-US" err="1"/>
              <a:t>EventGrid</a:t>
            </a:r>
            <a:r>
              <a:rPr lang="en-US"/>
              <a:t>, …</a:t>
            </a:r>
          </a:p>
          <a:p>
            <a:pPr lvl="1"/>
            <a:r>
              <a:rPr lang="en-US"/>
              <a:t>Ingestions are batched by size and/or time</a:t>
            </a:r>
          </a:p>
          <a:p>
            <a:pPr lvl="1"/>
            <a:r>
              <a:rPr lang="en-US"/>
              <a:t>Integration with Row-Store</a:t>
            </a:r>
          </a:p>
          <a:p>
            <a:pPr lvl="1"/>
            <a:r>
              <a:rPr lang="en-US"/>
              <a:t>Triggers periodic data management tasks (retention, merge extents commands, etc.)</a:t>
            </a:r>
          </a:p>
          <a:p>
            <a:pPr lvl="1"/>
            <a:endParaRPr lang="en-US"/>
          </a:p>
        </p:txBody>
      </p:sp>
      <p:sp>
        <p:nvSpPr>
          <p:cNvPr id="3" name="Slide Number Placeholder 2">
            <a:extLst>
              <a:ext uri="{FF2B5EF4-FFF2-40B4-BE49-F238E27FC236}">
                <a16:creationId xmlns:a16="http://schemas.microsoft.com/office/drawing/2014/main" id="{BA6C4330-129E-229B-00DF-62BAD4FFDED8}"/>
              </a:ext>
            </a:extLst>
          </p:cNvPr>
          <p:cNvSpPr>
            <a:spLocks noGrp="1"/>
          </p:cNvSpPr>
          <p:nvPr>
            <p:ph type="sldNum" sz="quarter" idx="29"/>
          </p:nvPr>
        </p:nvSpPr>
        <p:spPr/>
        <p:txBody>
          <a:bodyPr/>
          <a:lstStyle/>
          <a:p>
            <a:fld id="{B1356FBF-028C-F74E-A7B4-9B8ED246DD1B}" type="slidenum">
              <a:rPr lang="en-US" smtClean="0"/>
              <a:pPr/>
              <a:t>8</a:t>
            </a:fld>
            <a:endParaRPr lang="en-US"/>
          </a:p>
        </p:txBody>
      </p:sp>
    </p:spTree>
    <p:extLst>
      <p:ext uri="{BB962C8B-B14F-4D97-AF65-F5344CB8AC3E}">
        <p14:creationId xmlns:p14="http://schemas.microsoft.com/office/powerpoint/2010/main" val="33621963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314AD-3B1E-83D6-03F9-E5A7907934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6E2CABD-9061-2A5D-8B14-C3E3CFE3E2DB}"/>
              </a:ext>
            </a:extLst>
          </p:cNvPr>
          <p:cNvSpPr>
            <a:spLocks noGrp="1"/>
          </p:cNvSpPr>
          <p:nvPr>
            <p:ph type="title"/>
          </p:nvPr>
        </p:nvSpPr>
        <p:spPr/>
        <p:txBody>
          <a:bodyPr/>
          <a:lstStyle/>
          <a:p>
            <a:r>
              <a:rPr lang="en-US" err="1"/>
              <a:t>Eventhouse</a:t>
            </a:r>
            <a:endParaRPr lang="en-US"/>
          </a:p>
        </p:txBody>
      </p:sp>
    </p:spTree>
    <p:extLst>
      <p:ext uri="{BB962C8B-B14F-4D97-AF65-F5344CB8AC3E}">
        <p14:creationId xmlns:p14="http://schemas.microsoft.com/office/powerpoint/2010/main" val="716764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E9C23-1B85-E20C-6696-D211A9910302}"/>
              </a:ext>
            </a:extLst>
          </p:cNvPr>
          <p:cNvSpPr>
            <a:spLocks noGrp="1"/>
          </p:cNvSpPr>
          <p:nvPr>
            <p:ph type="title"/>
          </p:nvPr>
        </p:nvSpPr>
        <p:spPr/>
        <p:txBody>
          <a:bodyPr/>
          <a:lstStyle/>
          <a:p>
            <a:r>
              <a:rPr lang="en-US"/>
              <a:t>Share KQL Database</a:t>
            </a:r>
          </a:p>
        </p:txBody>
      </p:sp>
      <p:pic>
        <p:nvPicPr>
          <p:cNvPr id="8" name="Picture 7">
            <a:extLst>
              <a:ext uri="{FF2B5EF4-FFF2-40B4-BE49-F238E27FC236}">
                <a16:creationId xmlns:a16="http://schemas.microsoft.com/office/drawing/2014/main" id="{C4134FD4-333E-A7C7-A75A-78E04B9A64B6}"/>
              </a:ext>
            </a:extLst>
          </p:cNvPr>
          <p:cNvPicPr>
            <a:picLocks noChangeAspect="1"/>
          </p:cNvPicPr>
          <p:nvPr/>
        </p:nvPicPr>
        <p:blipFill>
          <a:blip r:embed="rId2"/>
          <a:stretch>
            <a:fillRect/>
          </a:stretch>
        </p:blipFill>
        <p:spPr>
          <a:xfrm>
            <a:off x="8546414" y="2868058"/>
            <a:ext cx="3074086" cy="3312080"/>
          </a:xfrm>
          <a:prstGeom prst="roundRect">
            <a:avLst>
              <a:gd name="adj" fmla="val 5027"/>
            </a:avLst>
          </a:prstGeom>
          <a:solidFill>
            <a:srgbClr val="FFFFFF">
              <a:shade val="85000"/>
            </a:srgbClr>
          </a:solidFill>
          <a:ln w="88900" cap="sq">
            <a:noFill/>
            <a:miter lim="800000"/>
          </a:ln>
          <a:effectLst>
            <a:outerShdw blurRad="63500" dist="63500" dir="2700000" algn="tl" rotWithShape="0">
              <a:srgbClr val="000000">
                <a:alpha val="20000"/>
              </a:srgbClr>
            </a:outerShdw>
          </a:effectLst>
        </p:spPr>
      </p:pic>
      <p:pic>
        <p:nvPicPr>
          <p:cNvPr id="4" name="Picture 3">
            <a:extLst>
              <a:ext uri="{FF2B5EF4-FFF2-40B4-BE49-F238E27FC236}">
                <a16:creationId xmlns:a16="http://schemas.microsoft.com/office/drawing/2014/main" id="{D21D18C1-7724-3067-0255-C3FD9E1395C2}"/>
              </a:ext>
            </a:extLst>
          </p:cNvPr>
          <p:cNvPicPr>
            <a:picLocks noChangeAspect="1"/>
          </p:cNvPicPr>
          <p:nvPr/>
        </p:nvPicPr>
        <p:blipFill>
          <a:blip r:embed="rId3"/>
          <a:stretch>
            <a:fillRect/>
          </a:stretch>
        </p:blipFill>
        <p:spPr>
          <a:xfrm>
            <a:off x="4574061" y="2068214"/>
            <a:ext cx="4195682" cy="3255728"/>
          </a:xfrm>
          <a:prstGeom prst="roundRect">
            <a:avLst>
              <a:gd name="adj" fmla="val 5114"/>
            </a:avLst>
          </a:prstGeom>
          <a:solidFill>
            <a:srgbClr val="FFFFFF">
              <a:shade val="85000"/>
            </a:srgbClr>
          </a:solidFill>
          <a:ln w="88900" cap="sq">
            <a:noFill/>
            <a:miter lim="800000"/>
          </a:ln>
          <a:effectLst>
            <a:outerShdw blurRad="63500" dist="63500" dir="2700000" algn="tl" rotWithShape="0">
              <a:srgbClr val="000000">
                <a:alpha val="20000"/>
              </a:srgbClr>
            </a:outerShdw>
          </a:effectLst>
        </p:spPr>
      </p:pic>
      <p:pic>
        <p:nvPicPr>
          <p:cNvPr id="6" name="Picture 5">
            <a:extLst>
              <a:ext uri="{FF2B5EF4-FFF2-40B4-BE49-F238E27FC236}">
                <a16:creationId xmlns:a16="http://schemas.microsoft.com/office/drawing/2014/main" id="{2F70A624-607A-1780-BBD3-088CB6F66338}"/>
              </a:ext>
            </a:extLst>
          </p:cNvPr>
          <p:cNvPicPr>
            <a:picLocks noChangeAspect="1"/>
          </p:cNvPicPr>
          <p:nvPr/>
        </p:nvPicPr>
        <p:blipFill>
          <a:blip r:embed="rId4"/>
          <a:stretch>
            <a:fillRect/>
          </a:stretch>
        </p:blipFill>
        <p:spPr>
          <a:xfrm>
            <a:off x="563880" y="1443945"/>
            <a:ext cx="4673336" cy="3080153"/>
          </a:xfrm>
          <a:prstGeom prst="roundRect">
            <a:avLst>
              <a:gd name="adj" fmla="val 5406"/>
            </a:avLst>
          </a:prstGeom>
          <a:solidFill>
            <a:srgbClr val="FFFFFF">
              <a:shade val="85000"/>
            </a:srgbClr>
          </a:solidFill>
          <a:ln w="88900" cap="sq">
            <a:noFill/>
            <a:miter lim="800000"/>
          </a:ln>
          <a:effectLst>
            <a:outerShdw blurRad="63500" dist="63500" dir="2700000" algn="tl" rotWithShape="0">
              <a:srgbClr val="000000">
                <a:alpha val="20000"/>
              </a:srgbClr>
            </a:outerShdw>
          </a:effectLst>
        </p:spPr>
      </p:pic>
      <p:sp>
        <p:nvSpPr>
          <p:cNvPr id="7" name="Slide Number Placeholder 6">
            <a:extLst>
              <a:ext uri="{FF2B5EF4-FFF2-40B4-BE49-F238E27FC236}">
                <a16:creationId xmlns:a16="http://schemas.microsoft.com/office/drawing/2014/main" id="{B5D5FABF-050E-9E44-1158-F72A30425DEA}"/>
              </a:ext>
            </a:extLst>
          </p:cNvPr>
          <p:cNvSpPr>
            <a:spLocks noGrp="1"/>
          </p:cNvSpPr>
          <p:nvPr>
            <p:ph type="sldNum" sz="quarter" idx="11"/>
          </p:nvPr>
        </p:nvSpPr>
        <p:spPr/>
        <p:txBody>
          <a:bodyPr/>
          <a:lstStyle/>
          <a:p>
            <a:fld id="{B1356FBF-028C-F74E-A7B4-9B8ED246DD1B}" type="slidenum">
              <a:rPr lang="en-US" smtClean="0"/>
              <a:pPr/>
              <a:t>81</a:t>
            </a:fld>
            <a:endParaRPr lang="en-US"/>
          </a:p>
        </p:txBody>
      </p:sp>
    </p:spTree>
    <p:extLst>
      <p:ext uri="{BB962C8B-B14F-4D97-AF65-F5344CB8AC3E}">
        <p14:creationId xmlns:p14="http://schemas.microsoft.com/office/powerpoint/2010/main" val="6179366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CACF7-D209-1987-1A8F-982298F8F0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388A17-13A4-5FD7-27D6-D9750B8AD153}"/>
              </a:ext>
            </a:extLst>
          </p:cNvPr>
          <p:cNvSpPr>
            <a:spLocks noGrp="1"/>
          </p:cNvSpPr>
          <p:nvPr>
            <p:ph type="title"/>
          </p:nvPr>
        </p:nvSpPr>
        <p:spPr/>
        <p:txBody>
          <a:bodyPr/>
          <a:lstStyle/>
          <a:p>
            <a:r>
              <a:rPr lang="en-US" noProof="0"/>
              <a:t>Networking</a:t>
            </a:r>
          </a:p>
        </p:txBody>
      </p:sp>
      <p:sp>
        <p:nvSpPr>
          <p:cNvPr id="3" name="Subtitle 2">
            <a:extLst>
              <a:ext uri="{FF2B5EF4-FFF2-40B4-BE49-F238E27FC236}">
                <a16:creationId xmlns:a16="http://schemas.microsoft.com/office/drawing/2014/main" id="{CEC3C59A-7746-1E6B-5459-0D44804469C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5666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79A3F-4DAF-B1A8-C02A-5F5D2CBF3BBE}"/>
            </a:ext>
          </a:extLst>
        </p:cNvPr>
        <p:cNvGrpSpPr/>
        <p:nvPr/>
      </p:nvGrpSpPr>
      <p:grpSpPr>
        <a:xfrm>
          <a:off x="0" y="0"/>
          <a:ext cx="0" cy="0"/>
          <a:chOff x="0" y="0"/>
          <a:chExt cx="0" cy="0"/>
        </a:xfrm>
      </p:grpSpPr>
      <p:sp>
        <p:nvSpPr>
          <p:cNvPr id="25" name="Round Same Side Corner Rectangle 24">
            <a:extLst>
              <a:ext uri="{FF2B5EF4-FFF2-40B4-BE49-F238E27FC236}">
                <a16:creationId xmlns:a16="http://schemas.microsoft.com/office/drawing/2014/main" id="{E588F62F-245D-8A45-A124-4DD806028592}"/>
              </a:ext>
            </a:extLst>
          </p:cNvPr>
          <p:cNvSpPr/>
          <p:nvPr/>
        </p:nvSpPr>
        <p:spPr>
          <a:xfrm rot="5400000">
            <a:off x="5868597" y="258592"/>
            <a:ext cx="4070306" cy="7399978"/>
          </a:xfrm>
          <a:prstGeom prst="round2SameRect">
            <a:avLst>
              <a:gd name="adj1" fmla="val 2841"/>
              <a:gd name="adj2" fmla="val 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F21B1825-C722-68DD-0F88-A7370A1D2737}"/>
              </a:ext>
            </a:extLst>
          </p:cNvPr>
          <p:cNvSpPr>
            <a:spLocks noGrp="1"/>
          </p:cNvSpPr>
          <p:nvPr>
            <p:ph type="title"/>
          </p:nvPr>
        </p:nvSpPr>
        <p:spPr>
          <a:xfrm>
            <a:off x="563880" y="503396"/>
            <a:ext cx="11064240" cy="724535"/>
          </a:xfrm>
        </p:spPr>
        <p:txBody>
          <a:bodyPr/>
          <a:lstStyle/>
          <a:p>
            <a:r>
              <a:rPr lang="en-US"/>
              <a:t>Microsoft Fabric Architecture</a:t>
            </a:r>
          </a:p>
        </p:txBody>
      </p:sp>
      <p:sp>
        <p:nvSpPr>
          <p:cNvPr id="11" name="Title 2">
            <a:extLst>
              <a:ext uri="{FF2B5EF4-FFF2-40B4-BE49-F238E27FC236}">
                <a16:creationId xmlns:a16="http://schemas.microsoft.com/office/drawing/2014/main" id="{D909CC29-DDA2-5DDF-797D-8963F214A5BF}"/>
              </a:ext>
            </a:extLst>
          </p:cNvPr>
          <p:cNvSpPr txBox="1">
            <a:spLocks/>
          </p:cNvSpPr>
          <p:nvPr/>
        </p:nvSpPr>
        <p:spPr>
          <a:xfrm>
            <a:off x="588263" y="1067356"/>
            <a:ext cx="1101795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CA" sz="2000" b="1"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itchFamily="34" charset="0"/>
            </a:endParaRPr>
          </a:p>
        </p:txBody>
      </p:sp>
      <p:sp>
        <p:nvSpPr>
          <p:cNvPr id="13" name="Rounded Rectangle 12">
            <a:extLst>
              <a:ext uri="{FF2B5EF4-FFF2-40B4-BE49-F238E27FC236}">
                <a16:creationId xmlns:a16="http://schemas.microsoft.com/office/drawing/2014/main" id="{D90248E8-ECA6-A345-5EA9-B2B0B7DE8F66}"/>
              </a:ext>
              <a:ext uri="{C183D7F6-B498-43B3-948B-1728B52AA6E4}">
                <adec:decorative xmlns:adec="http://schemas.microsoft.com/office/drawing/2017/decorative" val="1"/>
              </a:ext>
            </a:extLst>
          </p:cNvPr>
          <p:cNvSpPr/>
          <p:nvPr/>
        </p:nvSpPr>
        <p:spPr bwMode="auto">
          <a:xfrm>
            <a:off x="588263" y="1924889"/>
            <a:ext cx="11017945" cy="4070306"/>
          </a:xfrm>
          <a:prstGeom prst="roundRect">
            <a:avLst>
              <a:gd name="adj" fmla="val 3417"/>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err="1">
              <a:solidFill>
                <a:srgbClr val="091F2C"/>
              </a:solidFill>
              <a:latin typeface="Segoe Sans Text" panose="020F0502020204030204"/>
              <a:cs typeface="Segoe UI" panose="020B0502040204020203" pitchFamily="34" charset="0"/>
            </a:endParaRPr>
          </a:p>
        </p:txBody>
      </p:sp>
      <p:sp>
        <p:nvSpPr>
          <p:cNvPr id="15" name="TextBox 14">
            <a:extLst>
              <a:ext uri="{FF2B5EF4-FFF2-40B4-BE49-F238E27FC236}">
                <a16:creationId xmlns:a16="http://schemas.microsoft.com/office/drawing/2014/main" id="{2D9241D8-5257-4917-8811-64FB9C709AA5}"/>
              </a:ext>
            </a:extLst>
          </p:cNvPr>
          <p:cNvSpPr txBox="1"/>
          <p:nvPr/>
        </p:nvSpPr>
        <p:spPr>
          <a:xfrm>
            <a:off x="899962" y="2436548"/>
            <a:ext cx="2768785" cy="3046988"/>
          </a:xfrm>
          <a:prstGeom prst="rect">
            <a:avLst/>
          </a:prstGeom>
          <a:noFill/>
        </p:spPr>
        <p:txBody>
          <a:bodyPr wrap="square" lIns="0" tIns="0" rIns="0" bIns="0" rtlCol="0">
            <a:spAutoFit/>
          </a:bodyPr>
          <a:lstStyle/>
          <a:p>
            <a:pPr marL="162000" marR="0" lvl="0" indent="-162000" algn="l" defTabSz="914367" rtl="0" eaLnBrk="1" fontAlgn="auto" latinLnBrk="0" hangingPunct="1">
              <a:lnSpc>
                <a:spcPct val="100000"/>
              </a:lnSpc>
              <a:spcBef>
                <a:spcPts val="0"/>
              </a:spcBef>
              <a:spcAft>
                <a:spcPts val="120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Sans Small" pitchFamily="2" charset="0"/>
                <a:cs typeface="Segoe Sans Small" pitchFamily="2" charset="0"/>
              </a:rPr>
              <a:t>Users connect to “Front End Services” and we are using “Entra ID” to authenticate and </a:t>
            </a:r>
            <a:r>
              <a:rPr kumimoji="0" lang="en-US" sz="1400" b="1" i="0" u="none" strike="noStrike" kern="1200" cap="none" spc="0" normalizeH="0" baseline="0" noProof="0">
                <a:ln>
                  <a:noFill/>
                </a:ln>
                <a:solidFill>
                  <a:srgbClr val="000000"/>
                </a:solidFill>
                <a:effectLst/>
                <a:uLnTx/>
                <a:uFillTx/>
                <a:latin typeface="Segoe Sans Small" pitchFamily="2" charset="0"/>
                <a:cs typeface="Segoe Sans Small" pitchFamily="2" charset="0"/>
              </a:rPr>
              <a:t>trust all requests.</a:t>
            </a:r>
          </a:p>
          <a:p>
            <a:pPr marL="162000" marR="0" lvl="0" indent="-162000" algn="l" defTabSz="914367" rtl="0" eaLnBrk="1" fontAlgn="auto" latinLnBrk="0" hangingPunct="1">
              <a:lnSpc>
                <a:spcPct val="100000"/>
              </a:lnSpc>
              <a:spcBef>
                <a:spcPts val="0"/>
              </a:spcBef>
              <a:spcAft>
                <a:spcPts val="120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Sans Small" pitchFamily="2" charset="0"/>
                <a:cs typeface="Segoe Sans Small" pitchFamily="2" charset="0"/>
              </a:rPr>
              <a:t>All the clusters </a:t>
            </a:r>
            <a:r>
              <a:rPr kumimoji="0" lang="en-US" sz="1400" b="1" i="0" u="none" strike="noStrike" kern="1200" cap="none" spc="0" normalizeH="0" baseline="0" noProof="0">
                <a:ln>
                  <a:noFill/>
                </a:ln>
                <a:solidFill>
                  <a:srgbClr val="000000"/>
                </a:solidFill>
                <a:effectLst/>
                <a:uLnTx/>
                <a:uFillTx/>
                <a:latin typeface="Segoe Sans Small" pitchFamily="2" charset="0"/>
                <a:cs typeface="Segoe Sans Small" pitchFamily="2" charset="0"/>
              </a:rPr>
              <a:t>are protected behind “back-end services”</a:t>
            </a:r>
            <a:r>
              <a:rPr kumimoji="0" lang="en-US" sz="1400" b="1" i="0" u="none" strike="noStrike" kern="1200" cap="none" spc="0" normalizeH="0" noProof="0">
                <a:ln>
                  <a:noFill/>
                </a:ln>
                <a:solidFill>
                  <a:srgbClr val="000000"/>
                </a:solidFill>
                <a:effectLst/>
                <a:uLnTx/>
                <a:uFillTx/>
                <a:latin typeface="Segoe Sans Small" pitchFamily="2" charset="0"/>
                <a:cs typeface="Segoe Sans Small" pitchFamily="2" charset="0"/>
              </a:rPr>
              <a:t> </a:t>
            </a:r>
            <a:r>
              <a:rPr kumimoji="0" lang="en-US" sz="1400" b="1" i="0" u="none" strike="noStrike" kern="1200" cap="none" spc="0" normalizeH="0" baseline="0" noProof="0">
                <a:ln>
                  <a:noFill/>
                </a:ln>
                <a:solidFill>
                  <a:srgbClr val="000000"/>
                </a:solidFill>
                <a:effectLst/>
                <a:uLnTx/>
                <a:uFillTx/>
                <a:latin typeface="Segoe Sans Small" pitchFamily="2" charset="0"/>
                <a:cs typeface="Segoe Sans Small" pitchFamily="2" charset="0"/>
              </a:rPr>
              <a:t>and v-nets.</a:t>
            </a:r>
          </a:p>
          <a:p>
            <a:pPr marL="162000" marR="0" lvl="0" indent="-162000" algn="l" defTabSz="914367" rtl="0" eaLnBrk="1" fontAlgn="auto" latinLnBrk="0" hangingPunct="1">
              <a:lnSpc>
                <a:spcPct val="100000"/>
              </a:lnSpc>
              <a:spcBef>
                <a:spcPts val="0"/>
              </a:spcBef>
              <a:spcAft>
                <a:spcPts val="120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Sans Small" pitchFamily="2" charset="0"/>
                <a:cs typeface="Segoe Sans Small" pitchFamily="2" charset="0"/>
              </a:rPr>
              <a:t>Traffic between experiences is </a:t>
            </a:r>
            <a:r>
              <a:rPr kumimoji="0" lang="en-US" sz="1400" b="1" i="0" u="none" strike="noStrike" kern="1200" cap="none" spc="0" normalizeH="0" baseline="0" noProof="0">
                <a:ln>
                  <a:noFill/>
                </a:ln>
                <a:solidFill>
                  <a:srgbClr val="000000"/>
                </a:solidFill>
                <a:effectLst/>
                <a:uLnTx/>
                <a:uFillTx/>
                <a:latin typeface="Segoe Sans Small" pitchFamily="2" charset="0"/>
                <a:cs typeface="Segoe Sans Small" pitchFamily="2" charset="0"/>
              </a:rPr>
              <a:t>going over MS backend network</a:t>
            </a:r>
          </a:p>
          <a:p>
            <a:pPr marL="162000" marR="0" lvl="0" indent="-162000" algn="l" defTabSz="914367" rtl="0" eaLnBrk="1" fontAlgn="auto" latinLnBrk="0" hangingPunct="1">
              <a:lnSpc>
                <a:spcPct val="100000"/>
              </a:lnSpc>
              <a:spcBef>
                <a:spcPts val="0"/>
              </a:spcBef>
              <a:spcAft>
                <a:spcPts val="120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Sans Small" pitchFamily="2" charset="0"/>
                <a:cs typeface="Segoe Sans Small" pitchFamily="2" charset="0"/>
              </a:rPr>
              <a:t>Traffic to Fabric will be using</a:t>
            </a:r>
            <a:br>
              <a:rPr kumimoji="0" lang="en-US" sz="1400" b="0" i="0" u="none" strike="noStrike" kern="1200" cap="none" spc="0" normalizeH="0" baseline="0" noProof="0">
                <a:ln>
                  <a:noFill/>
                </a:ln>
                <a:solidFill>
                  <a:srgbClr val="000000"/>
                </a:solidFill>
                <a:effectLst/>
                <a:uLnTx/>
                <a:uFillTx/>
                <a:latin typeface="Segoe Sans Small" pitchFamily="2" charset="0"/>
                <a:cs typeface="Segoe Sans Small" pitchFamily="2" charset="0"/>
              </a:rPr>
            </a:br>
            <a:r>
              <a:rPr kumimoji="0" lang="en-US" sz="1400" b="0" i="0" u="none" strike="noStrike" kern="1200" cap="none" spc="0" normalizeH="0" baseline="0" noProof="0">
                <a:ln>
                  <a:noFill/>
                </a:ln>
                <a:solidFill>
                  <a:srgbClr val="000000"/>
                </a:solidFill>
                <a:effectLst/>
                <a:uLnTx/>
                <a:uFillTx/>
                <a:latin typeface="Segoe Sans Small" pitchFamily="2" charset="0"/>
                <a:cs typeface="Segoe Sans Small" pitchFamily="2" charset="0"/>
              </a:rPr>
              <a:t>at </a:t>
            </a:r>
            <a:r>
              <a:rPr kumimoji="0" lang="en-US" sz="1400" b="1" i="0" u="none" strike="noStrike" kern="1200" cap="none" spc="0" normalizeH="0" baseline="0" noProof="0">
                <a:ln>
                  <a:noFill/>
                </a:ln>
                <a:solidFill>
                  <a:srgbClr val="000000"/>
                </a:solidFill>
                <a:effectLst/>
                <a:uLnTx/>
                <a:uFillTx/>
                <a:latin typeface="Segoe Sans Small" pitchFamily="2" charset="0"/>
                <a:cs typeface="Segoe Sans Small" pitchFamily="2" charset="0"/>
              </a:rPr>
              <a:t>least TLS 1.2</a:t>
            </a:r>
          </a:p>
        </p:txBody>
      </p:sp>
      <p:cxnSp>
        <p:nvCxnSpPr>
          <p:cNvPr id="21" name="Straight Connector 20">
            <a:extLst>
              <a:ext uri="{FF2B5EF4-FFF2-40B4-BE49-F238E27FC236}">
                <a16:creationId xmlns:a16="http://schemas.microsoft.com/office/drawing/2014/main" id="{0CDB4DB9-6FB9-92FA-2C18-D0C6CA195E89}"/>
              </a:ext>
              <a:ext uri="{C183D7F6-B498-43B3-948B-1728B52AA6E4}">
                <adec:decorative xmlns:adec="http://schemas.microsoft.com/office/drawing/2017/decorative" val="1"/>
              </a:ext>
            </a:extLst>
          </p:cNvPr>
          <p:cNvCxnSpPr>
            <a:cxnSpLocks/>
          </p:cNvCxnSpPr>
          <p:nvPr/>
        </p:nvCxnSpPr>
        <p:spPr>
          <a:xfrm>
            <a:off x="4206240" y="1940268"/>
            <a:ext cx="0" cy="4054927"/>
          </a:xfrm>
          <a:prstGeom prst="line">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pic>
        <p:nvPicPr>
          <p:cNvPr id="12" name="Picture 11" descr="A diagram of a system architecture showing how browser and client applications authenticate via Microsoft Entra ID and interact with the web front end, which connects to both the metadata platform in the tenant home region and the back-end capacity platform in the capacity region.">
            <a:extLst>
              <a:ext uri="{FF2B5EF4-FFF2-40B4-BE49-F238E27FC236}">
                <a16:creationId xmlns:a16="http://schemas.microsoft.com/office/drawing/2014/main" id="{397D3B61-8B83-13E9-EF99-2BCBF1CDFCF6}"/>
              </a:ext>
            </a:extLst>
          </p:cNvPr>
          <p:cNvPicPr>
            <a:picLocks noChangeAspect="1"/>
          </p:cNvPicPr>
          <p:nvPr/>
        </p:nvPicPr>
        <p:blipFill>
          <a:blip r:embed="rId4"/>
          <a:srcRect l="1975" r="4545"/>
          <a:stretch/>
        </p:blipFill>
        <p:spPr>
          <a:xfrm>
            <a:off x="4605455" y="1968898"/>
            <a:ext cx="6615210" cy="2564922"/>
          </a:xfrm>
          <a:prstGeom prst="rect">
            <a:avLst/>
          </a:prstGeom>
        </p:spPr>
      </p:pic>
      <p:sp>
        <p:nvSpPr>
          <p:cNvPr id="22" name="Subtitle 2">
            <a:extLst>
              <a:ext uri="{FF2B5EF4-FFF2-40B4-BE49-F238E27FC236}">
                <a16:creationId xmlns:a16="http://schemas.microsoft.com/office/drawing/2014/main" id="{AC8E064F-E7FA-D682-2459-16BE5CABF43D}"/>
              </a:ext>
            </a:extLst>
          </p:cNvPr>
          <p:cNvSpPr txBox="1">
            <a:spLocks/>
          </p:cNvSpPr>
          <p:nvPr/>
        </p:nvSpPr>
        <p:spPr>
          <a:xfrm>
            <a:off x="563563" y="1223009"/>
            <a:ext cx="11064557" cy="365126"/>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rgbClr val="000000"/>
                </a:solidFill>
                <a:latin typeface="Segoe Sans Text Light" pitchFamily="2" charset="0"/>
                <a:ea typeface="+mn-ea"/>
                <a:cs typeface="Segoe Sans Text Light" pitchFamily="2" charset="0"/>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a:solidFill>
                  <a:schemeClr val="tx1"/>
                </a:solidFill>
                <a:latin typeface="+mn-lt"/>
                <a:ea typeface="+mn-ea"/>
                <a:cs typeface="Segoe UI"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a:solidFill>
                  <a:schemeClr val="tx1"/>
                </a:solidFill>
                <a:latin typeface="+mn-lt"/>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Fabrics is built as a SaaS product </a:t>
            </a:r>
          </a:p>
        </p:txBody>
      </p:sp>
      <p:sp>
        <p:nvSpPr>
          <p:cNvPr id="29" name="Rounded Rectangle 28">
            <a:extLst>
              <a:ext uri="{FF2B5EF4-FFF2-40B4-BE49-F238E27FC236}">
                <a16:creationId xmlns:a16="http://schemas.microsoft.com/office/drawing/2014/main" id="{6CB4F4AC-B480-8A2D-04D0-A06ABBC17324}"/>
              </a:ext>
            </a:extLst>
          </p:cNvPr>
          <p:cNvSpPr/>
          <p:nvPr/>
        </p:nvSpPr>
        <p:spPr>
          <a:xfrm>
            <a:off x="4705815" y="4533820"/>
            <a:ext cx="6501161" cy="1164453"/>
          </a:xfrm>
          <a:prstGeom prst="roundRect">
            <a:avLst>
              <a:gd name="adj" fmla="val 9569"/>
            </a:avLst>
          </a:prstGeom>
          <a:solidFill>
            <a:schemeClr val="bg2">
              <a:lumMod val="95000"/>
            </a:schemeClr>
          </a:solidFill>
          <a:ln w="6350">
            <a:noFill/>
          </a:ln>
        </p:spPr>
        <p:txBody>
          <a:bodyPr wrap="square" lIns="216000" tIns="25718" rIns="216000" bIns="27432" rtlCol="0" anchor="ctr" anchorCtr="0">
            <a:noAutofit/>
          </a:bodyPr>
          <a:lstStyle/>
          <a:p>
            <a:pPr defTabSz="2275850" fontAlgn="base">
              <a:spcBef>
                <a:spcPct val="0"/>
              </a:spcBef>
              <a:spcAft>
                <a:spcPts val="400"/>
              </a:spcAft>
              <a:tabLst>
                <a:tab pos="3701239" algn="l"/>
              </a:tabLst>
            </a:pPr>
            <a:r>
              <a:rPr lang="en-US" sz="1600" b="1">
                <a:ln w="3175">
                  <a:noFill/>
                </a:ln>
                <a:latin typeface="Segoe Sans Display Semibold" pitchFamily="2" charset="0"/>
                <a:cs typeface="Segoe Sans Display Semibold" pitchFamily="2" charset="0"/>
              </a:rPr>
              <a:t>Data in transit</a:t>
            </a:r>
          </a:p>
          <a:p>
            <a:pPr defTabSz="2275850" fontAlgn="base">
              <a:spcBef>
                <a:spcPct val="0"/>
              </a:spcBef>
              <a:spcAft>
                <a:spcPct val="0"/>
              </a:spcAft>
              <a:tabLst>
                <a:tab pos="3701239" algn="l"/>
              </a:tabLst>
            </a:pPr>
            <a:r>
              <a:rPr lang="en-US" sz="1200">
                <a:ln w="3175">
                  <a:noFill/>
                </a:ln>
                <a:cs typeface="Segoe UI" pitchFamily="34" charset="0"/>
              </a:rPr>
              <a:t>Data in transit between Microsoft services is always encrypted with at least TLS 1.2. Fabric negotiates to TLS 1.3 whenever possible. Traffic between Microsoft services always routes over the Microsoft global network. </a:t>
            </a:r>
          </a:p>
        </p:txBody>
      </p:sp>
      <p:sp>
        <p:nvSpPr>
          <p:cNvPr id="3" name="Slide Number Placeholder 2">
            <a:extLst>
              <a:ext uri="{FF2B5EF4-FFF2-40B4-BE49-F238E27FC236}">
                <a16:creationId xmlns:a16="http://schemas.microsoft.com/office/drawing/2014/main" id="{3DFBFA38-6DC0-0984-1809-8A9656A33250}"/>
              </a:ext>
            </a:extLst>
          </p:cNvPr>
          <p:cNvSpPr>
            <a:spLocks noGrp="1"/>
          </p:cNvSpPr>
          <p:nvPr>
            <p:ph type="sldNum" sz="quarter" idx="29"/>
          </p:nvPr>
        </p:nvSpPr>
        <p:spPr/>
        <p:txBody>
          <a:bodyPr/>
          <a:lstStyle/>
          <a:p>
            <a:fld id="{B1356FBF-028C-F74E-A7B4-9B8ED246DD1B}" type="slidenum">
              <a:rPr lang="en-US" smtClean="0"/>
              <a:pPr/>
              <a:t>83</a:t>
            </a:fld>
            <a:endParaRPr lang="en-US"/>
          </a:p>
        </p:txBody>
      </p:sp>
    </p:spTree>
    <p:extLst>
      <p:ext uri="{BB962C8B-B14F-4D97-AF65-F5344CB8AC3E}">
        <p14:creationId xmlns:p14="http://schemas.microsoft.com/office/powerpoint/2010/main" val="65334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0 2.59259E-6 L 0 0.03541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nodePh="1">
                                  <p:stCondLst>
                                    <p:cond delay="0"/>
                                  </p:stCondLst>
                                  <p:endCondLst>
                                    <p:cond evt="begin" delay="0">
                                      <p:tn val="10"/>
                                    </p:cond>
                                  </p:end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nodePh="1">
                                  <p:stCondLst>
                                    <p:cond delay="0"/>
                                  </p:stCondLst>
                                  <p:endCondLst>
                                    <p:cond evt="begin" delay="0">
                                      <p:tn val="13"/>
                                    </p:cond>
                                  </p:endCondLst>
                                  <p:childTnLst>
                                    <p:animMotion origin="layout" path="M -2.08333E-7 7.40741E-7 L -2.08333E-7 0.03542 " pathEditMode="relative" rAng="0" ptsTypes="AA">
                                      <p:cBhvr>
                                        <p:cTn id="14" dur="700" spd="-100000" fill="hold"/>
                                        <p:tgtEl>
                                          <p:spTgt spid="11"/>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grpId="1" nodeType="withEffect">
                                  <p:stCondLst>
                                    <p:cond delay="100"/>
                                  </p:stCondLst>
                                  <p:childTnLst>
                                    <p:animMotion origin="layout" path="M -2.08333E-7 3.7037E-6 L -2.08333E-7 0.03541 " pathEditMode="relative" rAng="0" ptsTypes="AA">
                                      <p:cBhvr>
                                        <p:cTn id="19" dur="700" spd="-100000" fill="hold"/>
                                        <p:tgtEl>
                                          <p:spTgt spid="13"/>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grpId="1" nodeType="withEffect">
                                  <p:stCondLst>
                                    <p:cond delay="100"/>
                                  </p:stCondLst>
                                  <p:childTnLst>
                                    <p:animMotion origin="layout" path="M 2.08333E-7 -4.81481E-6 L 2.08333E-7 0.03542 " pathEditMode="relative" rAng="0" ptsTypes="AA">
                                      <p:cBhvr>
                                        <p:cTn id="24" dur="700" spd="-100000" fill="hold"/>
                                        <p:tgtEl>
                                          <p:spTgt spid="15"/>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nodeType="withEffect">
                                  <p:stCondLst>
                                    <p:cond delay="100"/>
                                  </p:stCondLst>
                                  <p:childTnLst>
                                    <p:animMotion origin="layout" path="M -2.08333E-6 -2.22222E-6 L -2.08333E-6 0.03542 " pathEditMode="relative" rAng="0" ptsTypes="AA">
                                      <p:cBhvr>
                                        <p:cTn id="29" dur="700" spd="-100000" fill="hold"/>
                                        <p:tgtEl>
                                          <p:spTgt spid="21"/>
                                        </p:tgtEl>
                                        <p:attrNameLst>
                                          <p:attrName>ppt_x</p:attrName>
                                          <p:attrName>ppt_y</p:attrName>
                                        </p:attrNameLst>
                                      </p:cBhvr>
                                      <p:rCtr x="0" y="1759"/>
                                    </p:animMotion>
                                  </p:childTnLst>
                                </p:cTn>
                              </p:par>
                              <p:par>
                                <p:cTn id="30" presetID="10" presetClass="entr" presetSubtype="0" fill="hold" nodeType="withEffect">
                                  <p:stCondLst>
                                    <p:cond delay="1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nodeType="withEffect">
                                  <p:stCondLst>
                                    <p:cond delay="100"/>
                                  </p:stCondLst>
                                  <p:childTnLst>
                                    <p:animMotion origin="layout" path="M 1.66667E-6 -4.07407E-6 L 1.66667E-6 0.03542 " pathEditMode="relative" rAng="0" ptsTypes="AA">
                                      <p:cBhvr>
                                        <p:cTn id="34" dur="700" spd="-100000" fill="hold"/>
                                        <p:tgtEl>
                                          <p:spTgt spid="12"/>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42" presetClass="path" presetSubtype="0" decel="100000" fill="hold" grpId="1" nodeType="withEffect">
                                  <p:stCondLst>
                                    <p:cond delay="0"/>
                                  </p:stCondLst>
                                  <p:childTnLst>
                                    <p:animMotion origin="layout" path="M 0 2.59259E-6 L 0 0.03541 " pathEditMode="relative" rAng="0" ptsTypes="AA">
                                      <p:cBhvr>
                                        <p:cTn id="39" dur="700" spd="-100000" fill="hold"/>
                                        <p:tgtEl>
                                          <p:spTgt spid="22"/>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42" presetClass="path" presetSubtype="0" decel="100000" fill="hold" grpId="1" nodeType="withEffect">
                                  <p:stCondLst>
                                    <p:cond delay="100"/>
                                  </p:stCondLst>
                                  <p:childTnLst>
                                    <p:animMotion origin="layout" path="M -2.08333E-7 3.7037E-6 L -2.08333E-7 0.03541 " pathEditMode="relative" rAng="0" ptsTypes="AA">
                                      <p:cBhvr>
                                        <p:cTn id="44" dur="700" spd="-100000" fill="hold"/>
                                        <p:tgtEl>
                                          <p:spTgt spid="25"/>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42" presetClass="path" presetSubtype="0" decel="100000" fill="hold" grpId="1" nodeType="withEffect">
                                  <p:stCondLst>
                                    <p:cond delay="100"/>
                                  </p:stCondLst>
                                  <p:childTnLst>
                                    <p:animMotion origin="layout" path="M -2.08333E-7 3.7037E-6 L -2.08333E-7 0.03541 " pathEditMode="relative" rAng="0" ptsTypes="AA">
                                      <p:cBhvr>
                                        <p:cTn id="49" dur="700" spd="-100000" fill="hold"/>
                                        <p:tgtEl>
                                          <p:spTgt spid="2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7" grpId="0"/>
      <p:bldP spid="7" grpId="1"/>
      <p:bldP spid="11" grpId="0"/>
      <p:bldP spid="11" grpId="1"/>
      <p:bldP spid="13" grpId="0" animBg="1"/>
      <p:bldP spid="13" grpId="1" animBg="1"/>
      <p:bldP spid="15" grpId="0"/>
      <p:bldP spid="15" grpId="1"/>
      <p:bldP spid="22" grpId="0"/>
      <p:bldP spid="22" grpId="1"/>
      <p:bldP spid="29" grpId="0" animBg="1"/>
      <p:bldP spid="29" grpId="1" animBg="1"/>
    </p:bldLst>
  </p:timing>
  <p:extLst>
    <p:ext uri="{6950BFC3-D8DA-4A85-94F7-54DA5524770B}">
      <p188:commentRel xmlns:p188="http://schemas.microsoft.com/office/powerpoint/2018/8/main" r:id="rId3"/>
    </p:ext>
  </p:extLs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FADB1-2B1E-B7B3-E4B3-A821C3C94B88}"/>
            </a:ext>
          </a:extLst>
        </p:cNvPr>
        <p:cNvGrpSpPr/>
        <p:nvPr/>
      </p:nvGrpSpPr>
      <p:grpSpPr>
        <a:xfrm>
          <a:off x="0" y="0"/>
          <a:ext cx="0" cy="0"/>
          <a:chOff x="0" y="0"/>
          <a:chExt cx="0" cy="0"/>
        </a:xfrm>
      </p:grpSpPr>
      <p:sp>
        <p:nvSpPr>
          <p:cNvPr id="3" name="Round Same Side Corner Rectangle 2">
            <a:extLst>
              <a:ext uri="{FF2B5EF4-FFF2-40B4-BE49-F238E27FC236}">
                <a16:creationId xmlns:a16="http://schemas.microsoft.com/office/drawing/2014/main" id="{62041FB9-24F5-01E8-C4A9-99C1F8F6D09A}"/>
              </a:ext>
            </a:extLst>
          </p:cNvPr>
          <p:cNvSpPr/>
          <p:nvPr/>
        </p:nvSpPr>
        <p:spPr>
          <a:xfrm rot="5400000">
            <a:off x="8058640" y="2714068"/>
            <a:ext cx="4432230" cy="2677704"/>
          </a:xfrm>
          <a:prstGeom prst="round2SameRect">
            <a:avLst>
              <a:gd name="adj1" fmla="val 4507"/>
              <a:gd name="adj2" fmla="val 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7028E0F-D2F4-5CF7-72F5-0DF5D6372FA2}"/>
              </a:ext>
            </a:extLst>
          </p:cNvPr>
          <p:cNvSpPr>
            <a:spLocks noGrp="1"/>
          </p:cNvSpPr>
          <p:nvPr>
            <p:ph type="title"/>
          </p:nvPr>
        </p:nvSpPr>
        <p:spPr/>
        <p:txBody>
          <a:bodyPr/>
          <a:lstStyle/>
          <a:p>
            <a:r>
              <a:rPr lang="en-US"/>
              <a:t>Conditional Access Policies</a:t>
            </a:r>
          </a:p>
        </p:txBody>
      </p:sp>
      <p:sp>
        <p:nvSpPr>
          <p:cNvPr id="10" name="Rounded Rectangle 9">
            <a:extLst>
              <a:ext uri="{FF2B5EF4-FFF2-40B4-BE49-F238E27FC236}">
                <a16:creationId xmlns:a16="http://schemas.microsoft.com/office/drawing/2014/main" id="{A81E3732-E8BA-C413-6689-0D8DB765C9D1}"/>
              </a:ext>
              <a:ext uri="{C183D7F6-B498-43B3-948B-1728B52AA6E4}">
                <adec:decorative xmlns:adec="http://schemas.microsoft.com/office/drawing/2017/decorative" val="1"/>
              </a:ext>
            </a:extLst>
          </p:cNvPr>
          <p:cNvSpPr/>
          <p:nvPr/>
        </p:nvSpPr>
        <p:spPr bwMode="auto">
          <a:xfrm>
            <a:off x="588263" y="1828800"/>
            <a:ext cx="11017945" cy="4440238"/>
          </a:xfrm>
          <a:prstGeom prst="roundRect">
            <a:avLst>
              <a:gd name="adj" fmla="val 3329"/>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err="1">
              <a:solidFill>
                <a:srgbClr val="091F2C"/>
              </a:solidFill>
              <a:latin typeface="Segoe Sans Text" panose="020F0502020204030204"/>
              <a:cs typeface="Segoe UI" panose="020B0502040204020203" pitchFamily="34" charset="0"/>
            </a:endParaRPr>
          </a:p>
        </p:txBody>
      </p:sp>
      <p:grpSp>
        <p:nvGrpSpPr>
          <p:cNvPr id="132" name="Group 131" descr="A diagram illustrating how Entra Conditional Access Policies control access to Microsoft Fabric’s OneLake by evaluating multiple factors, including user and group identities, network locations, applications, and devices. These inputs are assessed to determine whether access should be granted, ensuring security and compliance based on predefined policies.">
            <a:extLst>
              <a:ext uri="{FF2B5EF4-FFF2-40B4-BE49-F238E27FC236}">
                <a16:creationId xmlns:a16="http://schemas.microsoft.com/office/drawing/2014/main" id="{33C45D98-2034-7A9A-C3DF-5A82FEF786D3}"/>
              </a:ext>
            </a:extLst>
          </p:cNvPr>
          <p:cNvGrpSpPr/>
          <p:nvPr/>
        </p:nvGrpSpPr>
        <p:grpSpPr>
          <a:xfrm>
            <a:off x="1064349" y="2293237"/>
            <a:ext cx="7084576" cy="3511364"/>
            <a:chOff x="1064349" y="2293237"/>
            <a:chExt cx="7084576" cy="3511364"/>
          </a:xfrm>
        </p:grpSpPr>
        <p:sp>
          <p:nvSpPr>
            <p:cNvPr id="59" name="Rounded Rectangle 14">
              <a:extLst>
                <a:ext uri="{FF2B5EF4-FFF2-40B4-BE49-F238E27FC236}">
                  <a16:creationId xmlns:a16="http://schemas.microsoft.com/office/drawing/2014/main" id="{36AB92CE-25D2-102F-E4E1-D7BAA044AA95}"/>
                </a:ext>
                <a:ext uri="{C183D7F6-B498-43B3-948B-1728B52AA6E4}">
                  <adec:decorative xmlns:adec="http://schemas.microsoft.com/office/drawing/2017/decorative" val="1"/>
                </a:ext>
              </a:extLst>
            </p:cNvPr>
            <p:cNvSpPr>
              <a:spLocks/>
            </p:cNvSpPr>
            <p:nvPr/>
          </p:nvSpPr>
          <p:spPr>
            <a:xfrm>
              <a:off x="1064349" y="2293237"/>
              <a:ext cx="1804289" cy="697140"/>
            </a:xfrm>
            <a:prstGeom prst="roundRect">
              <a:avLst>
                <a:gd name="adj" fmla="val 11035"/>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60" name="Rounded Rectangle 14">
              <a:extLst>
                <a:ext uri="{FF2B5EF4-FFF2-40B4-BE49-F238E27FC236}">
                  <a16:creationId xmlns:a16="http://schemas.microsoft.com/office/drawing/2014/main" id="{DD56E99A-558B-D3EA-2DED-7EB57B645629}"/>
                </a:ext>
                <a:ext uri="{C183D7F6-B498-43B3-948B-1728B52AA6E4}">
                  <adec:decorative xmlns:adec="http://schemas.microsoft.com/office/drawing/2017/decorative" val="1"/>
                </a:ext>
              </a:extLst>
            </p:cNvPr>
            <p:cNvSpPr>
              <a:spLocks/>
            </p:cNvSpPr>
            <p:nvPr/>
          </p:nvSpPr>
          <p:spPr>
            <a:xfrm>
              <a:off x="1834624" y="2472530"/>
              <a:ext cx="1034014" cy="338554"/>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a:ea typeface="+mn-ea"/>
                  <a:cs typeface="+mn-cs"/>
                </a:rPr>
                <a:t>Users</a:t>
              </a:r>
              <a:br>
                <a:rPr kumimoji="0" lang="en-US" sz="1100" b="0" i="0" u="none" strike="noStrike" kern="0" cap="none" spc="0" normalizeH="0" baseline="0" noProof="0">
                  <a:ln>
                    <a:noFill/>
                  </a:ln>
                  <a:solidFill>
                    <a:srgbClr val="000000"/>
                  </a:solidFill>
                  <a:effectLst/>
                  <a:uLnTx/>
                  <a:uFillTx/>
                  <a:latin typeface="Segoe UI Semibold"/>
                  <a:ea typeface="+mn-ea"/>
                  <a:cs typeface="+mn-cs"/>
                </a:rPr>
              </a:br>
              <a:r>
                <a:rPr kumimoji="0" lang="en-US" sz="1100" b="0" i="0" u="none" strike="noStrike" kern="0" cap="none" spc="0" normalizeH="0" baseline="0" noProof="0">
                  <a:ln>
                    <a:noFill/>
                  </a:ln>
                  <a:solidFill>
                    <a:srgbClr val="000000"/>
                  </a:solidFill>
                  <a:effectLst/>
                  <a:uLnTx/>
                  <a:uFillTx/>
                  <a:latin typeface="Segoe UI Semibold"/>
                  <a:ea typeface="+mn-ea"/>
                  <a:cs typeface="+mn-cs"/>
                </a:rPr>
                <a:t>and Groups</a:t>
              </a:r>
            </a:p>
          </p:txBody>
        </p:sp>
        <p:sp>
          <p:nvSpPr>
            <p:cNvPr id="71" name="Rounded Rectangle 14">
              <a:extLst>
                <a:ext uri="{FF2B5EF4-FFF2-40B4-BE49-F238E27FC236}">
                  <a16:creationId xmlns:a16="http://schemas.microsoft.com/office/drawing/2014/main" id="{10CB65DA-28BC-6608-F4CD-FCAEC0B3B879}"/>
                </a:ext>
                <a:ext uri="{C183D7F6-B498-43B3-948B-1728B52AA6E4}">
                  <adec:decorative xmlns:adec="http://schemas.microsoft.com/office/drawing/2017/decorative" val="1"/>
                </a:ext>
              </a:extLst>
            </p:cNvPr>
            <p:cNvSpPr>
              <a:spLocks/>
            </p:cNvSpPr>
            <p:nvPr/>
          </p:nvSpPr>
          <p:spPr>
            <a:xfrm>
              <a:off x="1064349" y="3231312"/>
              <a:ext cx="1804289" cy="697140"/>
            </a:xfrm>
            <a:prstGeom prst="roundRect">
              <a:avLst>
                <a:gd name="adj" fmla="val 11035"/>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72" name="Rounded Rectangle 14">
              <a:extLst>
                <a:ext uri="{FF2B5EF4-FFF2-40B4-BE49-F238E27FC236}">
                  <a16:creationId xmlns:a16="http://schemas.microsoft.com/office/drawing/2014/main" id="{DA56BB19-77F5-2F2F-0022-1E3BD3E8AA89}"/>
                </a:ext>
                <a:ext uri="{C183D7F6-B498-43B3-948B-1728B52AA6E4}">
                  <adec:decorative xmlns:adec="http://schemas.microsoft.com/office/drawing/2017/decorative" val="1"/>
                </a:ext>
              </a:extLst>
            </p:cNvPr>
            <p:cNvSpPr>
              <a:spLocks/>
            </p:cNvSpPr>
            <p:nvPr/>
          </p:nvSpPr>
          <p:spPr>
            <a:xfrm>
              <a:off x="1834624" y="3410605"/>
              <a:ext cx="1034014" cy="338554"/>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a:ea typeface="+mn-ea"/>
                  <a:cs typeface="+mn-cs"/>
                </a:rPr>
                <a:t>Network Location</a:t>
              </a:r>
            </a:p>
          </p:txBody>
        </p:sp>
        <p:sp>
          <p:nvSpPr>
            <p:cNvPr id="74" name="Rounded Rectangle 14">
              <a:extLst>
                <a:ext uri="{FF2B5EF4-FFF2-40B4-BE49-F238E27FC236}">
                  <a16:creationId xmlns:a16="http://schemas.microsoft.com/office/drawing/2014/main" id="{21C7AD44-B91B-F06B-5DBF-FEEC9BD38F07}"/>
                </a:ext>
                <a:ext uri="{C183D7F6-B498-43B3-948B-1728B52AA6E4}">
                  <adec:decorative xmlns:adec="http://schemas.microsoft.com/office/drawing/2017/decorative" val="1"/>
                </a:ext>
              </a:extLst>
            </p:cNvPr>
            <p:cNvSpPr>
              <a:spLocks/>
            </p:cNvSpPr>
            <p:nvPr/>
          </p:nvSpPr>
          <p:spPr>
            <a:xfrm>
              <a:off x="1064349" y="4169387"/>
              <a:ext cx="1804289" cy="697140"/>
            </a:xfrm>
            <a:prstGeom prst="roundRect">
              <a:avLst>
                <a:gd name="adj" fmla="val 11035"/>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75" name="Rounded Rectangle 14">
              <a:extLst>
                <a:ext uri="{FF2B5EF4-FFF2-40B4-BE49-F238E27FC236}">
                  <a16:creationId xmlns:a16="http://schemas.microsoft.com/office/drawing/2014/main" id="{52886A66-BA64-C784-32D8-1CDAC4558E57}"/>
                </a:ext>
                <a:ext uri="{C183D7F6-B498-43B3-948B-1728B52AA6E4}">
                  <adec:decorative xmlns:adec="http://schemas.microsoft.com/office/drawing/2017/decorative" val="1"/>
                </a:ext>
              </a:extLst>
            </p:cNvPr>
            <p:cNvSpPr>
              <a:spLocks/>
            </p:cNvSpPr>
            <p:nvPr/>
          </p:nvSpPr>
          <p:spPr>
            <a:xfrm>
              <a:off x="1834624" y="4433319"/>
              <a:ext cx="1034014" cy="169277"/>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a:ea typeface="+mn-ea"/>
                  <a:cs typeface="+mn-cs"/>
                </a:rPr>
                <a:t>Applications</a:t>
              </a:r>
            </a:p>
          </p:txBody>
        </p:sp>
        <p:sp>
          <p:nvSpPr>
            <p:cNvPr id="77" name="Rounded Rectangle 14">
              <a:extLst>
                <a:ext uri="{FF2B5EF4-FFF2-40B4-BE49-F238E27FC236}">
                  <a16:creationId xmlns:a16="http://schemas.microsoft.com/office/drawing/2014/main" id="{4738C5C3-8D45-B0BA-8BFC-9C3AFBBFCCE1}"/>
                </a:ext>
                <a:ext uri="{C183D7F6-B498-43B3-948B-1728B52AA6E4}">
                  <adec:decorative xmlns:adec="http://schemas.microsoft.com/office/drawing/2017/decorative" val="1"/>
                </a:ext>
              </a:extLst>
            </p:cNvPr>
            <p:cNvSpPr>
              <a:spLocks/>
            </p:cNvSpPr>
            <p:nvPr/>
          </p:nvSpPr>
          <p:spPr>
            <a:xfrm>
              <a:off x="1064349" y="5107461"/>
              <a:ext cx="1804289" cy="697140"/>
            </a:xfrm>
            <a:prstGeom prst="roundRect">
              <a:avLst>
                <a:gd name="adj" fmla="val 11035"/>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78" name="Rounded Rectangle 14">
              <a:extLst>
                <a:ext uri="{FF2B5EF4-FFF2-40B4-BE49-F238E27FC236}">
                  <a16:creationId xmlns:a16="http://schemas.microsoft.com/office/drawing/2014/main" id="{3C2555C2-A4CF-A7E9-D6C2-6847FECD980D}"/>
                </a:ext>
                <a:ext uri="{C183D7F6-B498-43B3-948B-1728B52AA6E4}">
                  <adec:decorative xmlns:adec="http://schemas.microsoft.com/office/drawing/2017/decorative" val="1"/>
                </a:ext>
              </a:extLst>
            </p:cNvPr>
            <p:cNvSpPr>
              <a:spLocks/>
            </p:cNvSpPr>
            <p:nvPr/>
          </p:nvSpPr>
          <p:spPr>
            <a:xfrm>
              <a:off x="1834624" y="5371393"/>
              <a:ext cx="1034014" cy="169277"/>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a:ea typeface="+mn-ea"/>
                  <a:cs typeface="+mn-cs"/>
                </a:rPr>
                <a:t>Devices</a:t>
              </a:r>
            </a:p>
          </p:txBody>
        </p:sp>
        <p:sp>
          <p:nvSpPr>
            <p:cNvPr id="98" name="Graphic 87">
              <a:extLst>
                <a:ext uri="{FF2B5EF4-FFF2-40B4-BE49-F238E27FC236}">
                  <a16:creationId xmlns:a16="http://schemas.microsoft.com/office/drawing/2014/main" id="{47AB926E-5A10-9CD2-4458-E9787DD4A4DB}"/>
                </a:ext>
                <a:ext uri="{C183D7F6-B498-43B3-948B-1728B52AA6E4}">
                  <adec:decorative xmlns:adec="http://schemas.microsoft.com/office/drawing/2017/decorative" val="1"/>
                </a:ext>
              </a:extLst>
            </p:cNvPr>
            <p:cNvSpPr/>
            <p:nvPr/>
          </p:nvSpPr>
          <p:spPr>
            <a:xfrm>
              <a:off x="1274991" y="2480500"/>
              <a:ext cx="358461" cy="322615"/>
            </a:xfrm>
            <a:custGeom>
              <a:avLst/>
              <a:gdLst>
                <a:gd name="connsiteX0" fmla="*/ 228591 w 358461"/>
                <a:gd name="connsiteY0" fmla="*/ 125462 h 322615"/>
                <a:gd name="connsiteX1" fmla="*/ 259956 w 358461"/>
                <a:gd name="connsiteY1" fmla="*/ 156827 h 322615"/>
                <a:gd name="connsiteX2" fmla="*/ 259956 w 358461"/>
                <a:gd name="connsiteY2" fmla="*/ 241944 h 322615"/>
                <a:gd name="connsiteX3" fmla="*/ 179285 w 358461"/>
                <a:gd name="connsiteY3" fmla="*/ 322616 h 322615"/>
                <a:gd name="connsiteX4" fmla="*/ 98613 w 358461"/>
                <a:gd name="connsiteY4" fmla="*/ 241944 h 322615"/>
                <a:gd name="connsiteX5" fmla="*/ 98613 w 358461"/>
                <a:gd name="connsiteY5" fmla="*/ 156827 h 322615"/>
                <a:gd name="connsiteX6" fmla="*/ 129978 w 358461"/>
                <a:gd name="connsiteY6" fmla="*/ 125462 h 322615"/>
                <a:gd name="connsiteX7" fmla="*/ 228591 w 358461"/>
                <a:gd name="connsiteY7" fmla="*/ 125462 h 322615"/>
                <a:gd name="connsiteX8" fmla="*/ 91963 w 358461"/>
                <a:gd name="connsiteY8" fmla="*/ 125462 h 322615"/>
                <a:gd name="connsiteX9" fmla="*/ 80851 w 358461"/>
                <a:gd name="connsiteY9" fmla="*/ 152884 h 322615"/>
                <a:gd name="connsiteX10" fmla="*/ 80672 w 358461"/>
                <a:gd name="connsiteY10" fmla="*/ 156827 h 322615"/>
                <a:gd name="connsiteX11" fmla="*/ 80672 w 358461"/>
                <a:gd name="connsiteY11" fmla="*/ 241944 h 322615"/>
                <a:gd name="connsiteX12" fmla="*/ 90243 w 358461"/>
                <a:gd name="connsiteY12" fmla="*/ 284332 h 322615"/>
                <a:gd name="connsiteX13" fmla="*/ 2436 w 358461"/>
                <a:gd name="connsiteY13" fmla="*/ 233590 h 322615"/>
                <a:gd name="connsiteX14" fmla="*/ 0 w 358461"/>
                <a:gd name="connsiteY14" fmla="*/ 215059 h 322615"/>
                <a:gd name="connsiteX15" fmla="*/ 0 w 358461"/>
                <a:gd name="connsiteY15" fmla="*/ 156827 h 322615"/>
                <a:gd name="connsiteX16" fmla="*/ 28784 w 358461"/>
                <a:gd name="connsiteY16" fmla="*/ 125569 h 322615"/>
                <a:gd name="connsiteX17" fmla="*/ 31365 w 358461"/>
                <a:gd name="connsiteY17" fmla="*/ 125462 h 322615"/>
                <a:gd name="connsiteX18" fmla="*/ 91963 w 358461"/>
                <a:gd name="connsiteY18" fmla="*/ 125462 h 322615"/>
                <a:gd name="connsiteX19" fmla="*/ 266606 w 358461"/>
                <a:gd name="connsiteY19" fmla="*/ 125462 h 322615"/>
                <a:gd name="connsiteX20" fmla="*/ 327096 w 358461"/>
                <a:gd name="connsiteY20" fmla="*/ 125462 h 322615"/>
                <a:gd name="connsiteX21" fmla="*/ 358462 w 358461"/>
                <a:gd name="connsiteY21" fmla="*/ 156827 h 322615"/>
                <a:gd name="connsiteX22" fmla="*/ 358462 w 358461"/>
                <a:gd name="connsiteY22" fmla="*/ 215077 h 322615"/>
                <a:gd name="connsiteX23" fmla="*/ 286785 w 358461"/>
                <a:gd name="connsiteY23" fmla="*/ 286785 h 322615"/>
                <a:gd name="connsiteX24" fmla="*/ 268309 w 358461"/>
                <a:gd name="connsiteY24" fmla="*/ 284368 h 322615"/>
                <a:gd name="connsiteX25" fmla="*/ 277718 w 358461"/>
                <a:gd name="connsiteY25" fmla="*/ 247589 h 322615"/>
                <a:gd name="connsiteX26" fmla="*/ 277879 w 358461"/>
                <a:gd name="connsiteY26" fmla="*/ 241944 h 322615"/>
                <a:gd name="connsiteX27" fmla="*/ 277879 w 358461"/>
                <a:gd name="connsiteY27" fmla="*/ 156827 h 322615"/>
                <a:gd name="connsiteX28" fmla="*/ 266588 w 358461"/>
                <a:gd name="connsiteY28" fmla="*/ 125462 h 322615"/>
                <a:gd name="connsiteX29" fmla="*/ 179231 w 358461"/>
                <a:gd name="connsiteY29" fmla="*/ 0 h 322615"/>
                <a:gd name="connsiteX30" fmla="*/ 233000 w 358461"/>
                <a:gd name="connsiteY30" fmla="*/ 53769 h 322615"/>
                <a:gd name="connsiteX31" fmla="*/ 179231 w 358461"/>
                <a:gd name="connsiteY31" fmla="*/ 107539 h 322615"/>
                <a:gd name="connsiteX32" fmla="*/ 125462 w 358461"/>
                <a:gd name="connsiteY32" fmla="*/ 53769 h 322615"/>
                <a:gd name="connsiteX33" fmla="*/ 179231 w 358461"/>
                <a:gd name="connsiteY33" fmla="*/ 0 h 322615"/>
                <a:gd name="connsiteX34" fmla="*/ 295731 w 358461"/>
                <a:gd name="connsiteY34" fmla="*/ 17923 h 322615"/>
                <a:gd name="connsiteX35" fmla="*/ 340539 w 358461"/>
                <a:gd name="connsiteY35" fmla="*/ 62731 h 322615"/>
                <a:gd name="connsiteX36" fmla="*/ 295731 w 358461"/>
                <a:gd name="connsiteY36" fmla="*/ 107539 h 322615"/>
                <a:gd name="connsiteX37" fmla="*/ 250923 w 358461"/>
                <a:gd name="connsiteY37" fmla="*/ 62731 h 322615"/>
                <a:gd name="connsiteX38" fmla="*/ 295731 w 358461"/>
                <a:gd name="connsiteY38" fmla="*/ 17923 h 322615"/>
                <a:gd name="connsiteX39" fmla="*/ 62731 w 358461"/>
                <a:gd name="connsiteY39" fmla="*/ 17923 h 322615"/>
                <a:gd name="connsiteX40" fmla="*/ 107539 w 358461"/>
                <a:gd name="connsiteY40" fmla="*/ 62731 h 322615"/>
                <a:gd name="connsiteX41" fmla="*/ 62731 w 358461"/>
                <a:gd name="connsiteY41" fmla="*/ 107539 h 322615"/>
                <a:gd name="connsiteX42" fmla="*/ 17923 w 358461"/>
                <a:gd name="connsiteY42" fmla="*/ 62731 h 322615"/>
                <a:gd name="connsiteX43" fmla="*/ 62731 w 358461"/>
                <a:gd name="connsiteY43" fmla="*/ 17923 h 3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58461" h="322615">
                  <a:moveTo>
                    <a:pt x="228591" y="125462"/>
                  </a:moveTo>
                  <a:cubicBezTo>
                    <a:pt x="245905" y="125462"/>
                    <a:pt x="259956" y="139513"/>
                    <a:pt x="259956" y="156827"/>
                  </a:cubicBezTo>
                  <a:lnTo>
                    <a:pt x="259956" y="241944"/>
                  </a:lnTo>
                  <a:cubicBezTo>
                    <a:pt x="259956" y="286497"/>
                    <a:pt x="223838" y="322616"/>
                    <a:pt x="179285" y="322616"/>
                  </a:cubicBezTo>
                  <a:cubicBezTo>
                    <a:pt x="134731" y="322616"/>
                    <a:pt x="98613" y="286497"/>
                    <a:pt x="98613" y="241944"/>
                  </a:cubicBezTo>
                  <a:lnTo>
                    <a:pt x="98613" y="156827"/>
                  </a:lnTo>
                  <a:cubicBezTo>
                    <a:pt x="98613" y="139513"/>
                    <a:pt x="112647" y="125462"/>
                    <a:pt x="129978" y="125462"/>
                  </a:cubicBezTo>
                  <a:lnTo>
                    <a:pt x="228591" y="125462"/>
                  </a:lnTo>
                  <a:close/>
                  <a:moveTo>
                    <a:pt x="91963" y="125462"/>
                  </a:moveTo>
                  <a:cubicBezTo>
                    <a:pt x="85690" y="133025"/>
                    <a:pt x="81658" y="142489"/>
                    <a:pt x="80851" y="152884"/>
                  </a:cubicBezTo>
                  <a:lnTo>
                    <a:pt x="80672" y="156827"/>
                  </a:lnTo>
                  <a:lnTo>
                    <a:pt x="80672" y="241944"/>
                  </a:lnTo>
                  <a:cubicBezTo>
                    <a:pt x="80672" y="257125"/>
                    <a:pt x="84113" y="271499"/>
                    <a:pt x="90243" y="284332"/>
                  </a:cubicBezTo>
                  <a:cubicBezTo>
                    <a:pt x="51984" y="294568"/>
                    <a:pt x="12671" y="271848"/>
                    <a:pt x="2436" y="233590"/>
                  </a:cubicBezTo>
                  <a:cubicBezTo>
                    <a:pt x="819" y="227546"/>
                    <a:pt x="0" y="221316"/>
                    <a:pt x="0" y="215059"/>
                  </a:cubicBezTo>
                  <a:lnTo>
                    <a:pt x="0" y="156827"/>
                  </a:lnTo>
                  <a:cubicBezTo>
                    <a:pt x="1" y="140506"/>
                    <a:pt x="12518" y="126912"/>
                    <a:pt x="28784" y="125569"/>
                  </a:cubicBezTo>
                  <a:lnTo>
                    <a:pt x="31365" y="125462"/>
                  </a:lnTo>
                  <a:lnTo>
                    <a:pt x="91963" y="125462"/>
                  </a:lnTo>
                  <a:close/>
                  <a:moveTo>
                    <a:pt x="266606" y="125462"/>
                  </a:moveTo>
                  <a:lnTo>
                    <a:pt x="327096" y="125462"/>
                  </a:lnTo>
                  <a:cubicBezTo>
                    <a:pt x="344410" y="125462"/>
                    <a:pt x="358462" y="139513"/>
                    <a:pt x="358462" y="156827"/>
                  </a:cubicBezTo>
                  <a:lnTo>
                    <a:pt x="358462" y="215077"/>
                  </a:lnTo>
                  <a:cubicBezTo>
                    <a:pt x="358471" y="254671"/>
                    <a:pt x="326379" y="286777"/>
                    <a:pt x="286785" y="286785"/>
                  </a:cubicBezTo>
                  <a:cubicBezTo>
                    <a:pt x="280548" y="286787"/>
                    <a:pt x="274336" y="285974"/>
                    <a:pt x="268309" y="284368"/>
                  </a:cubicBezTo>
                  <a:cubicBezTo>
                    <a:pt x="273686" y="273112"/>
                    <a:pt x="276983" y="260709"/>
                    <a:pt x="277718" y="247589"/>
                  </a:cubicBezTo>
                  <a:lnTo>
                    <a:pt x="277879" y="241944"/>
                  </a:lnTo>
                  <a:lnTo>
                    <a:pt x="277879" y="156827"/>
                  </a:lnTo>
                  <a:cubicBezTo>
                    <a:pt x="277879" y="144908"/>
                    <a:pt x="273650" y="133975"/>
                    <a:pt x="266588" y="125462"/>
                  </a:cubicBezTo>
                  <a:close/>
                  <a:moveTo>
                    <a:pt x="179231" y="0"/>
                  </a:moveTo>
                  <a:cubicBezTo>
                    <a:pt x="208928" y="0"/>
                    <a:pt x="233000" y="24073"/>
                    <a:pt x="233000" y="53769"/>
                  </a:cubicBezTo>
                  <a:cubicBezTo>
                    <a:pt x="233000" y="83465"/>
                    <a:pt x="208928" y="107539"/>
                    <a:pt x="179231" y="107539"/>
                  </a:cubicBezTo>
                  <a:cubicBezTo>
                    <a:pt x="149534" y="107539"/>
                    <a:pt x="125462" y="83465"/>
                    <a:pt x="125462" y="53769"/>
                  </a:cubicBezTo>
                  <a:cubicBezTo>
                    <a:pt x="125462" y="24073"/>
                    <a:pt x="149534" y="0"/>
                    <a:pt x="179231" y="0"/>
                  </a:cubicBezTo>
                  <a:close/>
                  <a:moveTo>
                    <a:pt x="295731" y="17923"/>
                  </a:moveTo>
                  <a:cubicBezTo>
                    <a:pt x="320477" y="17923"/>
                    <a:pt x="340539" y="37984"/>
                    <a:pt x="340539" y="62731"/>
                  </a:cubicBezTo>
                  <a:cubicBezTo>
                    <a:pt x="340539" y="87477"/>
                    <a:pt x="320477" y="107539"/>
                    <a:pt x="295731" y="107539"/>
                  </a:cubicBezTo>
                  <a:cubicBezTo>
                    <a:pt x="270985" y="107539"/>
                    <a:pt x="250923" y="87477"/>
                    <a:pt x="250923" y="62731"/>
                  </a:cubicBezTo>
                  <a:cubicBezTo>
                    <a:pt x="250923" y="37984"/>
                    <a:pt x="270985" y="17923"/>
                    <a:pt x="295731" y="17923"/>
                  </a:cubicBezTo>
                  <a:close/>
                  <a:moveTo>
                    <a:pt x="62731" y="17923"/>
                  </a:moveTo>
                  <a:cubicBezTo>
                    <a:pt x="87477" y="17923"/>
                    <a:pt x="107539" y="37984"/>
                    <a:pt x="107539" y="62731"/>
                  </a:cubicBezTo>
                  <a:cubicBezTo>
                    <a:pt x="107539" y="87477"/>
                    <a:pt x="87477" y="107539"/>
                    <a:pt x="62731" y="107539"/>
                  </a:cubicBezTo>
                  <a:cubicBezTo>
                    <a:pt x="37984" y="107539"/>
                    <a:pt x="17923" y="87477"/>
                    <a:pt x="17923" y="62731"/>
                  </a:cubicBezTo>
                  <a:cubicBezTo>
                    <a:pt x="17923" y="37984"/>
                    <a:pt x="37984" y="17923"/>
                    <a:pt x="62731" y="17923"/>
                  </a:cubicBezTo>
                  <a:close/>
                </a:path>
              </a:pathLst>
            </a:custGeom>
            <a:gradFill flip="none" rotWithShape="1">
              <a:gsLst>
                <a:gs pos="80000">
                  <a:srgbClr val="0A6BBA"/>
                </a:gs>
                <a:gs pos="0">
                  <a:srgbClr val="318581"/>
                </a:gs>
              </a:gsLst>
              <a:path path="circle">
                <a:fillToRect l="100000" t="100000"/>
              </a:path>
              <a:tileRect r="-100000" b="-100000"/>
            </a:gradFill>
            <a:effectLst/>
          </p:spPr>
          <p:txBody>
            <a:bodyPr rot="0" spcFirstLastPara="0" vertOverflow="overflow" horzOverflow="overflow" vert="horz" wrap="none" lIns="146957" tIns="25718" rIns="146957" bIns="27432" numCol="1" spcCol="0" rtlCol="0" fromWordArt="0" anchor="t" anchorCtr="0" forceAA="0" compatLnSpc="1">
              <a:prstTxWarp prst="textNoShape">
                <a:avLst/>
              </a:prstTxWarp>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96" name="Freeform 95">
              <a:extLst>
                <a:ext uri="{FF2B5EF4-FFF2-40B4-BE49-F238E27FC236}">
                  <a16:creationId xmlns:a16="http://schemas.microsoft.com/office/drawing/2014/main" id="{2928750D-A7C3-CD39-B88C-FCEE4921B2D3}"/>
                </a:ext>
                <a:ext uri="{C183D7F6-B498-43B3-948B-1728B52AA6E4}">
                  <adec:decorative xmlns:adec="http://schemas.microsoft.com/office/drawing/2017/decorative" val="1"/>
                </a:ext>
              </a:extLst>
            </p:cNvPr>
            <p:cNvSpPr/>
            <p:nvPr/>
          </p:nvSpPr>
          <p:spPr>
            <a:xfrm>
              <a:off x="1274949" y="3391709"/>
              <a:ext cx="358544" cy="358407"/>
            </a:xfrm>
            <a:custGeom>
              <a:avLst/>
              <a:gdLst>
                <a:gd name="connsiteX0" fmla="*/ 123791 w 358544"/>
                <a:gd name="connsiteY0" fmla="*/ 259849 h 358407"/>
                <a:gd name="connsiteX1" fmla="*/ 188637 w 358544"/>
                <a:gd name="connsiteY1" fmla="*/ 259849 h 358407"/>
                <a:gd name="connsiteX2" fmla="*/ 188242 w 358544"/>
                <a:gd name="connsiteY2" fmla="*/ 268810 h 358407"/>
                <a:gd name="connsiteX3" fmla="*/ 211041 w 358544"/>
                <a:gd name="connsiteY3" fmla="*/ 331326 h 358407"/>
                <a:gd name="connsiteX4" fmla="*/ 179281 w 358544"/>
                <a:gd name="connsiteY4" fmla="*/ 358408 h 358407"/>
                <a:gd name="connsiteX5" fmla="*/ 124831 w 358544"/>
                <a:gd name="connsiteY5" fmla="*/ 265136 h 358407"/>
                <a:gd name="connsiteX6" fmla="*/ 123791 w 358544"/>
                <a:gd name="connsiteY6" fmla="*/ 259867 h 358407"/>
                <a:gd name="connsiteX7" fmla="*/ 119669 w 358544"/>
                <a:gd name="connsiteY7" fmla="*/ 232964 h 358407"/>
                <a:gd name="connsiteX8" fmla="*/ 194946 w 358544"/>
                <a:gd name="connsiteY8" fmla="*/ 232964 h 358407"/>
                <a:gd name="connsiteX9" fmla="*/ 242030 w 358544"/>
                <a:gd name="connsiteY9" fmla="*/ 180969 h 358407"/>
                <a:gd name="connsiteX10" fmla="*/ 242030 w 358544"/>
                <a:gd name="connsiteY10" fmla="*/ 179213 h 358407"/>
                <a:gd name="connsiteX11" fmla="*/ 240667 w 358544"/>
                <a:gd name="connsiteY11" fmla="*/ 143367 h 358407"/>
                <a:gd name="connsiteX12" fmla="*/ 117894 w 358544"/>
                <a:gd name="connsiteY12" fmla="*/ 143367 h 358407"/>
                <a:gd name="connsiteX13" fmla="*/ 117303 w 358544"/>
                <a:gd name="connsiteY13" fmla="*/ 152113 h 358407"/>
                <a:gd name="connsiteX14" fmla="*/ 119669 w 358544"/>
                <a:gd name="connsiteY14" fmla="*/ 232964 h 358407"/>
                <a:gd name="connsiteX15" fmla="*/ 286819 w 358544"/>
                <a:gd name="connsiteY15" fmla="*/ 170233 h 358407"/>
                <a:gd name="connsiteX16" fmla="*/ 357347 w 358544"/>
                <a:gd name="connsiteY16" fmla="*/ 199950 h 358407"/>
                <a:gd name="connsiteX17" fmla="*/ 354963 w 358544"/>
                <a:gd name="connsiteY17" fmla="*/ 143349 h 358407"/>
                <a:gd name="connsiteX18" fmla="*/ 267677 w 358544"/>
                <a:gd name="connsiteY18" fmla="*/ 143349 h 358407"/>
                <a:gd name="connsiteX19" fmla="*/ 268359 w 358544"/>
                <a:gd name="connsiteY19" fmla="*/ 155124 h 358407"/>
                <a:gd name="connsiteX20" fmla="*/ 268878 w 358544"/>
                <a:gd name="connsiteY20" fmla="*/ 171864 h 358407"/>
                <a:gd name="connsiteX21" fmla="*/ 286819 w 358544"/>
                <a:gd name="connsiteY21" fmla="*/ 170233 h 358407"/>
                <a:gd name="connsiteX22" fmla="*/ 19156 w 358544"/>
                <a:gd name="connsiteY22" fmla="*/ 259867 h 358407"/>
                <a:gd name="connsiteX23" fmla="*/ 96333 w 358544"/>
                <a:gd name="connsiteY23" fmla="*/ 259867 h 358407"/>
                <a:gd name="connsiteX24" fmla="*/ 128451 w 358544"/>
                <a:gd name="connsiteY24" fmla="*/ 351149 h 358407"/>
                <a:gd name="connsiteX25" fmla="*/ 21773 w 358544"/>
                <a:gd name="connsiteY25" fmla="*/ 264867 h 358407"/>
                <a:gd name="connsiteX26" fmla="*/ 19156 w 358544"/>
                <a:gd name="connsiteY26" fmla="*/ 259867 h 358407"/>
                <a:gd name="connsiteX27" fmla="*/ 3617 w 358544"/>
                <a:gd name="connsiteY27" fmla="*/ 143349 h 358407"/>
                <a:gd name="connsiteX28" fmla="*/ 90902 w 358544"/>
                <a:gd name="connsiteY28" fmla="*/ 143349 h 358407"/>
                <a:gd name="connsiteX29" fmla="*/ 91494 w 358544"/>
                <a:gd name="connsiteY29" fmla="*/ 222569 h 358407"/>
                <a:gd name="connsiteX30" fmla="*/ 92515 w 358544"/>
                <a:gd name="connsiteY30" fmla="*/ 232964 h 358407"/>
                <a:gd name="connsiteX31" fmla="*/ 8223 w 358544"/>
                <a:gd name="connsiteY31" fmla="*/ 232964 h 358407"/>
                <a:gd name="connsiteX32" fmla="*/ 3599 w 358544"/>
                <a:gd name="connsiteY32" fmla="*/ 143349 h 358407"/>
                <a:gd name="connsiteX33" fmla="*/ 232046 w 358544"/>
                <a:gd name="connsiteY33" fmla="*/ 10306 h 358407"/>
                <a:gd name="connsiteX34" fmla="*/ 230111 w 358544"/>
                <a:gd name="connsiteY34" fmla="*/ 7259 h 358407"/>
                <a:gd name="connsiteX35" fmla="*/ 347256 w 358544"/>
                <a:gd name="connsiteY35" fmla="*/ 116464 h 358407"/>
                <a:gd name="connsiteX36" fmla="*/ 264989 w 358544"/>
                <a:gd name="connsiteY36" fmla="*/ 116464 h 358407"/>
                <a:gd name="connsiteX37" fmla="*/ 232046 w 358544"/>
                <a:gd name="connsiteY37" fmla="*/ 10306 h 358407"/>
                <a:gd name="connsiteX38" fmla="*/ 126264 w 358544"/>
                <a:gd name="connsiteY38" fmla="*/ 7922 h 358407"/>
                <a:gd name="connsiteX39" fmla="*/ 128451 w 358544"/>
                <a:gd name="connsiteY39" fmla="*/ 7259 h 358407"/>
                <a:gd name="connsiteX40" fmla="*/ 94684 w 358544"/>
                <a:gd name="connsiteY40" fmla="*/ 108578 h 358407"/>
                <a:gd name="connsiteX41" fmla="*/ 93573 w 358544"/>
                <a:gd name="connsiteY41" fmla="*/ 116464 h 358407"/>
                <a:gd name="connsiteX42" fmla="*/ 11342 w 358544"/>
                <a:gd name="connsiteY42" fmla="*/ 116464 h 358407"/>
                <a:gd name="connsiteX43" fmla="*/ 126282 w 358544"/>
                <a:gd name="connsiteY43" fmla="*/ 7904 h 358407"/>
                <a:gd name="connsiteX44" fmla="*/ 179281 w 358544"/>
                <a:gd name="connsiteY44" fmla="*/ 0 h 358407"/>
                <a:gd name="connsiteX45" fmla="*/ 236886 w 358544"/>
                <a:gd name="connsiteY45" fmla="*/ 110818 h 358407"/>
                <a:gd name="connsiteX46" fmla="*/ 237728 w 358544"/>
                <a:gd name="connsiteY46" fmla="*/ 116464 h 358407"/>
                <a:gd name="connsiteX47" fmla="*/ 120834 w 358544"/>
                <a:gd name="connsiteY47" fmla="*/ 116464 h 358407"/>
                <a:gd name="connsiteX48" fmla="*/ 179281 w 358544"/>
                <a:gd name="connsiteY48" fmla="*/ 0 h 35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58544" h="358407">
                  <a:moveTo>
                    <a:pt x="123791" y="259849"/>
                  </a:moveTo>
                  <a:lnTo>
                    <a:pt x="188637" y="259849"/>
                  </a:lnTo>
                  <a:cubicBezTo>
                    <a:pt x="188386" y="262806"/>
                    <a:pt x="188242" y="265799"/>
                    <a:pt x="188242" y="268810"/>
                  </a:cubicBezTo>
                  <a:cubicBezTo>
                    <a:pt x="188242" y="290336"/>
                    <a:pt x="196433" y="311127"/>
                    <a:pt x="211041" y="331326"/>
                  </a:cubicBezTo>
                  <a:cubicBezTo>
                    <a:pt x="201362" y="348514"/>
                    <a:pt x="190304" y="358408"/>
                    <a:pt x="179281" y="358408"/>
                  </a:cubicBezTo>
                  <a:cubicBezTo>
                    <a:pt x="157827" y="358408"/>
                    <a:pt x="136265" y="320877"/>
                    <a:pt x="124831" y="265136"/>
                  </a:cubicBezTo>
                  <a:lnTo>
                    <a:pt x="123791" y="259867"/>
                  </a:lnTo>
                  <a:close/>
                  <a:moveTo>
                    <a:pt x="119669" y="232964"/>
                  </a:moveTo>
                  <a:lnTo>
                    <a:pt x="194946" y="232964"/>
                  </a:lnTo>
                  <a:cubicBezTo>
                    <a:pt x="203764" y="210464"/>
                    <a:pt x="220511" y="191969"/>
                    <a:pt x="242030" y="180969"/>
                  </a:cubicBezTo>
                  <a:lnTo>
                    <a:pt x="242030" y="179213"/>
                  </a:lnTo>
                  <a:cubicBezTo>
                    <a:pt x="242030" y="166918"/>
                    <a:pt x="241564" y="154927"/>
                    <a:pt x="240667" y="143367"/>
                  </a:cubicBezTo>
                  <a:lnTo>
                    <a:pt x="117894" y="143367"/>
                  </a:lnTo>
                  <a:lnTo>
                    <a:pt x="117303" y="152113"/>
                  </a:lnTo>
                  <a:cubicBezTo>
                    <a:pt x="115745" y="179080"/>
                    <a:pt x="116537" y="206133"/>
                    <a:pt x="119669" y="232964"/>
                  </a:cubicBezTo>
                  <a:close/>
                  <a:moveTo>
                    <a:pt x="286819" y="170233"/>
                  </a:moveTo>
                  <a:cubicBezTo>
                    <a:pt x="314475" y="170233"/>
                    <a:pt x="339459" y="181615"/>
                    <a:pt x="357347" y="199950"/>
                  </a:cubicBezTo>
                  <a:cubicBezTo>
                    <a:pt x="359530" y="181075"/>
                    <a:pt x="358725" y="161974"/>
                    <a:pt x="354963" y="143349"/>
                  </a:cubicBezTo>
                  <a:lnTo>
                    <a:pt x="267677" y="143349"/>
                  </a:lnTo>
                  <a:lnTo>
                    <a:pt x="268359" y="155124"/>
                  </a:lnTo>
                  <a:cubicBezTo>
                    <a:pt x="268627" y="160645"/>
                    <a:pt x="268789" y="166237"/>
                    <a:pt x="268878" y="171864"/>
                  </a:cubicBezTo>
                  <a:cubicBezTo>
                    <a:pt x="274685" y="170789"/>
                    <a:pt x="280708" y="170233"/>
                    <a:pt x="286819" y="170233"/>
                  </a:cubicBezTo>
                  <a:close/>
                  <a:moveTo>
                    <a:pt x="19156" y="259867"/>
                  </a:moveTo>
                  <a:lnTo>
                    <a:pt x="96333" y="259867"/>
                  </a:lnTo>
                  <a:cubicBezTo>
                    <a:pt x="102857" y="297183"/>
                    <a:pt x="113951" y="328942"/>
                    <a:pt x="128451" y="351149"/>
                  </a:cubicBezTo>
                  <a:cubicBezTo>
                    <a:pt x="82882" y="337624"/>
                    <a:pt x="44525" y="306601"/>
                    <a:pt x="21773" y="264867"/>
                  </a:cubicBezTo>
                  <a:lnTo>
                    <a:pt x="19156" y="259867"/>
                  </a:lnTo>
                  <a:close/>
                  <a:moveTo>
                    <a:pt x="3617" y="143349"/>
                  </a:moveTo>
                  <a:lnTo>
                    <a:pt x="90902" y="143349"/>
                  </a:lnTo>
                  <a:cubicBezTo>
                    <a:pt x="89027" y="169730"/>
                    <a:pt x="89225" y="196218"/>
                    <a:pt x="91494" y="222569"/>
                  </a:cubicBezTo>
                  <a:lnTo>
                    <a:pt x="92515" y="232964"/>
                  </a:lnTo>
                  <a:lnTo>
                    <a:pt x="8223" y="232964"/>
                  </a:lnTo>
                  <a:cubicBezTo>
                    <a:pt x="-856" y="203961"/>
                    <a:pt x="-2447" y="173132"/>
                    <a:pt x="3599" y="143349"/>
                  </a:cubicBezTo>
                  <a:close/>
                  <a:moveTo>
                    <a:pt x="232046" y="10306"/>
                  </a:moveTo>
                  <a:lnTo>
                    <a:pt x="230111" y="7259"/>
                  </a:lnTo>
                  <a:cubicBezTo>
                    <a:pt x="284117" y="23288"/>
                    <a:pt x="327481" y="63714"/>
                    <a:pt x="347256" y="116464"/>
                  </a:cubicBezTo>
                  <a:lnTo>
                    <a:pt x="264989" y="116464"/>
                  </a:lnTo>
                  <a:cubicBezTo>
                    <a:pt x="259325" y="73162"/>
                    <a:pt x="247837" y="35954"/>
                    <a:pt x="232046" y="10306"/>
                  </a:cubicBezTo>
                  <a:close/>
                  <a:moveTo>
                    <a:pt x="126264" y="7922"/>
                  </a:moveTo>
                  <a:lnTo>
                    <a:pt x="128451" y="7259"/>
                  </a:lnTo>
                  <a:cubicBezTo>
                    <a:pt x="112661" y="31455"/>
                    <a:pt x="100921" y="66925"/>
                    <a:pt x="94684" y="108578"/>
                  </a:cubicBezTo>
                  <a:lnTo>
                    <a:pt x="93573" y="116464"/>
                  </a:lnTo>
                  <a:lnTo>
                    <a:pt x="11342" y="116464"/>
                  </a:lnTo>
                  <a:cubicBezTo>
                    <a:pt x="30827" y="64464"/>
                    <a:pt x="73255" y="24392"/>
                    <a:pt x="126282" y="7904"/>
                  </a:cubicBezTo>
                  <a:close/>
                  <a:moveTo>
                    <a:pt x="179281" y="0"/>
                  </a:moveTo>
                  <a:cubicBezTo>
                    <a:pt x="202921" y="0"/>
                    <a:pt x="226705" y="45560"/>
                    <a:pt x="236886" y="110818"/>
                  </a:cubicBezTo>
                  <a:lnTo>
                    <a:pt x="237728" y="116464"/>
                  </a:lnTo>
                  <a:lnTo>
                    <a:pt x="120834" y="116464"/>
                  </a:lnTo>
                  <a:cubicBezTo>
                    <a:pt x="130530" y="48195"/>
                    <a:pt x="154977" y="0"/>
                    <a:pt x="179281" y="0"/>
                  </a:cubicBezTo>
                  <a:close/>
                </a:path>
              </a:pathLst>
            </a:cu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97" name="Freeform 96">
              <a:extLst>
                <a:ext uri="{FF2B5EF4-FFF2-40B4-BE49-F238E27FC236}">
                  <a16:creationId xmlns:a16="http://schemas.microsoft.com/office/drawing/2014/main" id="{7DBB8B48-6F2D-8BF9-CD9A-4CCC3F6595EC}"/>
                </a:ext>
                <a:ext uri="{C183D7F6-B498-43B3-948B-1728B52AA6E4}">
                  <adec:decorative xmlns:adec="http://schemas.microsoft.com/office/drawing/2017/decorative" val="1"/>
                </a:ext>
              </a:extLst>
            </p:cNvPr>
            <p:cNvSpPr/>
            <p:nvPr/>
          </p:nvSpPr>
          <p:spPr>
            <a:xfrm>
              <a:off x="1478903" y="3579865"/>
              <a:ext cx="161307" cy="188191"/>
            </a:xfrm>
            <a:custGeom>
              <a:avLst/>
              <a:gdLst>
                <a:gd name="connsiteX0" fmla="*/ 161308 w 161307"/>
                <a:gd name="connsiteY0" fmla="*/ 80654 h 188191"/>
                <a:gd name="connsiteX1" fmla="*/ 80654 w 161307"/>
                <a:gd name="connsiteY1" fmla="*/ 0 h 188191"/>
                <a:gd name="connsiteX2" fmla="*/ 0 w 161307"/>
                <a:gd name="connsiteY2" fmla="*/ 80654 h 188191"/>
                <a:gd name="connsiteX3" fmla="*/ 75277 w 161307"/>
                <a:gd name="connsiteY3" fmla="*/ 186400 h 188191"/>
                <a:gd name="connsiteX4" fmla="*/ 86031 w 161307"/>
                <a:gd name="connsiteY4" fmla="*/ 186400 h 188191"/>
                <a:gd name="connsiteX5" fmla="*/ 161308 w 161307"/>
                <a:gd name="connsiteY5" fmla="*/ 80654 h 188191"/>
                <a:gd name="connsiteX6" fmla="*/ 53769 w 161307"/>
                <a:gd name="connsiteY6" fmla="*/ 80654 h 188191"/>
                <a:gd name="connsiteX7" fmla="*/ 80654 w 161307"/>
                <a:gd name="connsiteY7" fmla="*/ 53769 h 188191"/>
                <a:gd name="connsiteX8" fmla="*/ 107539 w 161307"/>
                <a:gd name="connsiteY8" fmla="*/ 80654 h 188191"/>
                <a:gd name="connsiteX9" fmla="*/ 80654 w 161307"/>
                <a:gd name="connsiteY9" fmla="*/ 107539 h 188191"/>
                <a:gd name="connsiteX10" fmla="*/ 53769 w 161307"/>
                <a:gd name="connsiteY10" fmla="*/ 80654 h 18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307" h="188191">
                  <a:moveTo>
                    <a:pt x="161308" y="80654"/>
                  </a:moveTo>
                  <a:cubicBezTo>
                    <a:pt x="161308" y="36110"/>
                    <a:pt x="125198" y="0"/>
                    <a:pt x="80654" y="0"/>
                  </a:cubicBezTo>
                  <a:cubicBezTo>
                    <a:pt x="36110" y="0"/>
                    <a:pt x="0" y="36110"/>
                    <a:pt x="0" y="80654"/>
                  </a:cubicBezTo>
                  <a:cubicBezTo>
                    <a:pt x="0" y="114045"/>
                    <a:pt x="25451" y="149030"/>
                    <a:pt x="75277" y="186400"/>
                  </a:cubicBezTo>
                  <a:cubicBezTo>
                    <a:pt x="78464" y="188789"/>
                    <a:pt x="82844" y="188789"/>
                    <a:pt x="86031" y="186400"/>
                  </a:cubicBezTo>
                  <a:cubicBezTo>
                    <a:pt x="135857" y="149030"/>
                    <a:pt x="161308" y="114045"/>
                    <a:pt x="161308" y="80654"/>
                  </a:cubicBezTo>
                  <a:close/>
                  <a:moveTo>
                    <a:pt x="53769" y="80654"/>
                  </a:moveTo>
                  <a:cubicBezTo>
                    <a:pt x="53769" y="65806"/>
                    <a:pt x="65806" y="53769"/>
                    <a:pt x="80654" y="53769"/>
                  </a:cubicBezTo>
                  <a:cubicBezTo>
                    <a:pt x="95501" y="53769"/>
                    <a:pt x="107539" y="65806"/>
                    <a:pt x="107539" y="80654"/>
                  </a:cubicBezTo>
                  <a:cubicBezTo>
                    <a:pt x="107539" y="95501"/>
                    <a:pt x="95501" y="107539"/>
                    <a:pt x="80654" y="107539"/>
                  </a:cubicBezTo>
                  <a:cubicBezTo>
                    <a:pt x="65806" y="107539"/>
                    <a:pt x="53769" y="95501"/>
                    <a:pt x="53769" y="80654"/>
                  </a:cubicBezTo>
                  <a:close/>
                </a:path>
              </a:pathLst>
            </a:cu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99" name="Graphic 91">
              <a:extLst>
                <a:ext uri="{FF2B5EF4-FFF2-40B4-BE49-F238E27FC236}">
                  <a16:creationId xmlns:a16="http://schemas.microsoft.com/office/drawing/2014/main" id="{BE13A639-E928-616F-5B80-F08E99379AC2}"/>
                </a:ext>
                <a:ext uri="{C183D7F6-B498-43B3-948B-1728B52AA6E4}">
                  <adec:decorative xmlns:adec="http://schemas.microsoft.com/office/drawing/2017/decorative" val="1"/>
                </a:ext>
              </a:extLst>
            </p:cNvPr>
            <p:cNvSpPr/>
            <p:nvPr/>
          </p:nvSpPr>
          <p:spPr>
            <a:xfrm>
              <a:off x="1286424" y="4343212"/>
              <a:ext cx="335595" cy="349490"/>
            </a:xfrm>
            <a:custGeom>
              <a:avLst/>
              <a:gdLst>
                <a:gd name="connsiteX0" fmla="*/ 167986 w 335595"/>
                <a:gd name="connsiteY0" fmla="*/ 0 h 349490"/>
                <a:gd name="connsiteX1" fmla="*/ 207094 w 335595"/>
                <a:gd name="connsiteY1" fmla="*/ 4535 h 349490"/>
                <a:gd name="connsiteX2" fmla="*/ 217526 w 335595"/>
                <a:gd name="connsiteY2" fmla="*/ 16167 h 349490"/>
                <a:gd name="connsiteX3" fmla="*/ 220572 w 335595"/>
                <a:gd name="connsiteY3" fmla="*/ 43535 h 349490"/>
                <a:gd name="connsiteX4" fmla="*/ 247973 w 335595"/>
                <a:gd name="connsiteY4" fmla="*/ 65439 h 349490"/>
                <a:gd name="connsiteX5" fmla="*/ 255110 w 335595"/>
                <a:gd name="connsiteY5" fmla="*/ 63537 h 349490"/>
                <a:gd name="connsiteX6" fmla="*/ 280220 w 335595"/>
                <a:gd name="connsiteY6" fmla="*/ 52515 h 349490"/>
                <a:gd name="connsiteX7" fmla="*/ 295455 w 335595"/>
                <a:gd name="connsiteY7" fmla="*/ 55633 h 349490"/>
                <a:gd name="connsiteX8" fmla="*/ 334958 w 335595"/>
                <a:gd name="connsiteY8" fmla="*/ 123598 h 349490"/>
                <a:gd name="connsiteX9" fmla="*/ 330100 w 335595"/>
                <a:gd name="connsiteY9" fmla="*/ 138384 h 349490"/>
                <a:gd name="connsiteX10" fmla="*/ 307840 w 335595"/>
                <a:gd name="connsiteY10" fmla="*/ 154802 h 349490"/>
                <a:gd name="connsiteX11" fmla="*/ 302545 w 335595"/>
                <a:gd name="connsiteY11" fmla="*/ 189404 h 349490"/>
                <a:gd name="connsiteX12" fmla="*/ 307840 w 335595"/>
                <a:gd name="connsiteY12" fmla="*/ 194698 h 349490"/>
                <a:gd name="connsiteX13" fmla="*/ 330118 w 335595"/>
                <a:gd name="connsiteY13" fmla="*/ 211098 h 349490"/>
                <a:gd name="connsiteX14" fmla="*/ 334993 w 335595"/>
                <a:gd name="connsiteY14" fmla="*/ 225903 h 349490"/>
                <a:gd name="connsiteX15" fmla="*/ 295491 w 335595"/>
                <a:gd name="connsiteY15" fmla="*/ 293867 h 349490"/>
                <a:gd name="connsiteX16" fmla="*/ 280292 w 335595"/>
                <a:gd name="connsiteY16" fmla="*/ 297003 h 349490"/>
                <a:gd name="connsiteX17" fmla="*/ 255074 w 335595"/>
                <a:gd name="connsiteY17" fmla="*/ 285945 h 349490"/>
                <a:gd name="connsiteX18" fmla="*/ 222490 w 335595"/>
                <a:gd name="connsiteY18" fmla="*/ 298665 h 349490"/>
                <a:gd name="connsiteX19" fmla="*/ 220555 w 335595"/>
                <a:gd name="connsiteY19" fmla="*/ 305911 h 349490"/>
                <a:gd name="connsiteX20" fmla="*/ 217526 w 335595"/>
                <a:gd name="connsiteY20" fmla="*/ 333262 h 349490"/>
                <a:gd name="connsiteX21" fmla="*/ 207274 w 335595"/>
                <a:gd name="connsiteY21" fmla="*/ 344858 h 349490"/>
                <a:gd name="connsiteX22" fmla="*/ 128304 w 335595"/>
                <a:gd name="connsiteY22" fmla="*/ 344858 h 349490"/>
                <a:gd name="connsiteX23" fmla="*/ 118052 w 335595"/>
                <a:gd name="connsiteY23" fmla="*/ 333262 h 349490"/>
                <a:gd name="connsiteX24" fmla="*/ 115041 w 335595"/>
                <a:gd name="connsiteY24" fmla="*/ 305947 h 349490"/>
                <a:gd name="connsiteX25" fmla="*/ 87625 w 335595"/>
                <a:gd name="connsiteY25" fmla="*/ 284144 h 349490"/>
                <a:gd name="connsiteX26" fmla="*/ 80521 w 335595"/>
                <a:gd name="connsiteY26" fmla="*/ 286052 h 349490"/>
                <a:gd name="connsiteX27" fmla="*/ 55322 w 335595"/>
                <a:gd name="connsiteY27" fmla="*/ 297093 h 349490"/>
                <a:gd name="connsiteX28" fmla="*/ 40105 w 335595"/>
                <a:gd name="connsiteY28" fmla="*/ 293956 h 349490"/>
                <a:gd name="connsiteX29" fmla="*/ 602 w 335595"/>
                <a:gd name="connsiteY29" fmla="*/ 225920 h 349490"/>
                <a:gd name="connsiteX30" fmla="*/ 5478 w 335595"/>
                <a:gd name="connsiteY30" fmla="*/ 211116 h 349490"/>
                <a:gd name="connsiteX31" fmla="*/ 27756 w 335595"/>
                <a:gd name="connsiteY31" fmla="*/ 194698 h 349490"/>
                <a:gd name="connsiteX32" fmla="*/ 33082 w 335595"/>
                <a:gd name="connsiteY32" fmla="*/ 160127 h 349490"/>
                <a:gd name="connsiteX33" fmla="*/ 27756 w 335595"/>
                <a:gd name="connsiteY33" fmla="*/ 154802 h 349490"/>
                <a:gd name="connsiteX34" fmla="*/ 5478 w 335595"/>
                <a:gd name="connsiteY34" fmla="*/ 138420 h 349490"/>
                <a:gd name="connsiteX35" fmla="*/ 620 w 335595"/>
                <a:gd name="connsiteY35" fmla="*/ 123616 h 349490"/>
                <a:gd name="connsiteX36" fmla="*/ 40123 w 335595"/>
                <a:gd name="connsiteY36" fmla="*/ 55651 h 349490"/>
                <a:gd name="connsiteX37" fmla="*/ 55357 w 335595"/>
                <a:gd name="connsiteY37" fmla="*/ 52533 h 349490"/>
                <a:gd name="connsiteX38" fmla="*/ 80450 w 335595"/>
                <a:gd name="connsiteY38" fmla="*/ 63555 h 349490"/>
                <a:gd name="connsiteX39" fmla="*/ 113145 w 335595"/>
                <a:gd name="connsiteY39" fmla="*/ 50634 h 349490"/>
                <a:gd name="connsiteX40" fmla="*/ 115041 w 335595"/>
                <a:gd name="connsiteY40" fmla="*/ 43517 h 349490"/>
                <a:gd name="connsiteX41" fmla="*/ 118088 w 335595"/>
                <a:gd name="connsiteY41" fmla="*/ 16167 h 349490"/>
                <a:gd name="connsiteX42" fmla="*/ 128537 w 335595"/>
                <a:gd name="connsiteY42" fmla="*/ 4517 h 349490"/>
                <a:gd name="connsiteX43" fmla="*/ 167986 w 335595"/>
                <a:gd name="connsiteY43" fmla="*/ 0 h 349490"/>
                <a:gd name="connsiteX44" fmla="*/ 167771 w 335595"/>
                <a:gd name="connsiteY44" fmla="*/ 120981 h 349490"/>
                <a:gd name="connsiteX45" fmla="*/ 114002 w 335595"/>
                <a:gd name="connsiteY45" fmla="*/ 174750 h 349490"/>
                <a:gd name="connsiteX46" fmla="*/ 167771 w 335595"/>
                <a:gd name="connsiteY46" fmla="*/ 228519 h 349490"/>
                <a:gd name="connsiteX47" fmla="*/ 221540 w 335595"/>
                <a:gd name="connsiteY47" fmla="*/ 174750 h 349490"/>
                <a:gd name="connsiteX48" fmla="*/ 167771 w 335595"/>
                <a:gd name="connsiteY48" fmla="*/ 120981 h 349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35595" h="349490">
                  <a:moveTo>
                    <a:pt x="167986" y="0"/>
                  </a:moveTo>
                  <a:cubicBezTo>
                    <a:pt x="181142" y="143"/>
                    <a:pt x="194243" y="1667"/>
                    <a:pt x="207094" y="4535"/>
                  </a:cubicBezTo>
                  <a:cubicBezTo>
                    <a:pt x="212699" y="5786"/>
                    <a:pt x="216889" y="10459"/>
                    <a:pt x="217526" y="16167"/>
                  </a:cubicBezTo>
                  <a:lnTo>
                    <a:pt x="220572" y="43535"/>
                  </a:lnTo>
                  <a:cubicBezTo>
                    <a:pt x="222091" y="57150"/>
                    <a:pt x="234359" y="66957"/>
                    <a:pt x="247973" y="65439"/>
                  </a:cubicBezTo>
                  <a:cubicBezTo>
                    <a:pt x="250434" y="65165"/>
                    <a:pt x="252839" y="64524"/>
                    <a:pt x="255110" y="63537"/>
                  </a:cubicBezTo>
                  <a:lnTo>
                    <a:pt x="280220" y="52515"/>
                  </a:lnTo>
                  <a:cubicBezTo>
                    <a:pt x="285445" y="50213"/>
                    <a:pt x="291555" y="51464"/>
                    <a:pt x="295455" y="55633"/>
                  </a:cubicBezTo>
                  <a:cubicBezTo>
                    <a:pt x="313591" y="75010"/>
                    <a:pt x="327098" y="98247"/>
                    <a:pt x="334958" y="123598"/>
                  </a:cubicBezTo>
                  <a:cubicBezTo>
                    <a:pt x="336646" y="129058"/>
                    <a:pt x="334698" y="134989"/>
                    <a:pt x="330100" y="138384"/>
                  </a:cubicBezTo>
                  <a:lnTo>
                    <a:pt x="307840" y="154802"/>
                  </a:lnTo>
                  <a:cubicBezTo>
                    <a:pt x="296823" y="162894"/>
                    <a:pt x="294451" y="178387"/>
                    <a:pt x="302545" y="189404"/>
                  </a:cubicBezTo>
                  <a:cubicBezTo>
                    <a:pt x="304031" y="191426"/>
                    <a:pt x="305816" y="193213"/>
                    <a:pt x="307840" y="194698"/>
                  </a:cubicBezTo>
                  <a:lnTo>
                    <a:pt x="330118" y="211098"/>
                  </a:lnTo>
                  <a:cubicBezTo>
                    <a:pt x="334730" y="214491"/>
                    <a:pt x="336687" y="220432"/>
                    <a:pt x="334993" y="225903"/>
                  </a:cubicBezTo>
                  <a:cubicBezTo>
                    <a:pt x="327131" y="251251"/>
                    <a:pt x="313626" y="274488"/>
                    <a:pt x="295491" y="293867"/>
                  </a:cubicBezTo>
                  <a:cubicBezTo>
                    <a:pt x="291600" y="298027"/>
                    <a:pt x="285511" y="299283"/>
                    <a:pt x="280292" y="297003"/>
                  </a:cubicBezTo>
                  <a:lnTo>
                    <a:pt x="255074" y="285945"/>
                  </a:lnTo>
                  <a:cubicBezTo>
                    <a:pt x="242564" y="280459"/>
                    <a:pt x="227975" y="286155"/>
                    <a:pt x="222490" y="298665"/>
                  </a:cubicBezTo>
                  <a:cubicBezTo>
                    <a:pt x="221481" y="300968"/>
                    <a:pt x="220827" y="303411"/>
                    <a:pt x="220555" y="305911"/>
                  </a:cubicBezTo>
                  <a:lnTo>
                    <a:pt x="217526" y="333262"/>
                  </a:lnTo>
                  <a:cubicBezTo>
                    <a:pt x="216900" y="338904"/>
                    <a:pt x="212797" y="343546"/>
                    <a:pt x="207274" y="344858"/>
                  </a:cubicBezTo>
                  <a:cubicBezTo>
                    <a:pt x="181312" y="351034"/>
                    <a:pt x="154266" y="351034"/>
                    <a:pt x="128304" y="344858"/>
                  </a:cubicBezTo>
                  <a:cubicBezTo>
                    <a:pt x="122781" y="343546"/>
                    <a:pt x="118678" y="338904"/>
                    <a:pt x="118052" y="333262"/>
                  </a:cubicBezTo>
                  <a:lnTo>
                    <a:pt x="115041" y="305947"/>
                  </a:lnTo>
                  <a:cubicBezTo>
                    <a:pt x="113491" y="292356"/>
                    <a:pt x="101217" y="282593"/>
                    <a:pt x="87625" y="284144"/>
                  </a:cubicBezTo>
                  <a:cubicBezTo>
                    <a:pt x="85175" y="284423"/>
                    <a:pt x="82781" y="285067"/>
                    <a:pt x="80521" y="286052"/>
                  </a:cubicBezTo>
                  <a:lnTo>
                    <a:pt x="55322" y="297093"/>
                  </a:lnTo>
                  <a:cubicBezTo>
                    <a:pt x="50098" y="299382"/>
                    <a:pt x="43998" y="298124"/>
                    <a:pt x="40105" y="293956"/>
                  </a:cubicBezTo>
                  <a:cubicBezTo>
                    <a:pt x="21962" y="274557"/>
                    <a:pt x="8455" y="251294"/>
                    <a:pt x="602" y="225920"/>
                  </a:cubicBezTo>
                  <a:cubicBezTo>
                    <a:pt x="-1091" y="220450"/>
                    <a:pt x="865" y="214509"/>
                    <a:pt x="5478" y="211116"/>
                  </a:cubicBezTo>
                  <a:lnTo>
                    <a:pt x="27756" y="194698"/>
                  </a:lnTo>
                  <a:cubicBezTo>
                    <a:pt x="38773" y="186622"/>
                    <a:pt x="41158" y="171144"/>
                    <a:pt x="33082" y="160127"/>
                  </a:cubicBezTo>
                  <a:cubicBezTo>
                    <a:pt x="31589" y="158091"/>
                    <a:pt x="29793" y="156295"/>
                    <a:pt x="27756" y="154802"/>
                  </a:cubicBezTo>
                  <a:lnTo>
                    <a:pt x="5478" y="138420"/>
                  </a:lnTo>
                  <a:cubicBezTo>
                    <a:pt x="872" y="135022"/>
                    <a:pt x="-1077" y="129081"/>
                    <a:pt x="620" y="123616"/>
                  </a:cubicBezTo>
                  <a:cubicBezTo>
                    <a:pt x="8480" y="98265"/>
                    <a:pt x="21986" y="75028"/>
                    <a:pt x="40123" y="55651"/>
                  </a:cubicBezTo>
                  <a:cubicBezTo>
                    <a:pt x="44023" y="51482"/>
                    <a:pt x="50132" y="50231"/>
                    <a:pt x="55357" y="52533"/>
                  </a:cubicBezTo>
                  <a:lnTo>
                    <a:pt x="80450" y="63555"/>
                  </a:lnTo>
                  <a:cubicBezTo>
                    <a:pt x="93047" y="69016"/>
                    <a:pt x="107685" y="63231"/>
                    <a:pt x="113145" y="50634"/>
                  </a:cubicBezTo>
                  <a:cubicBezTo>
                    <a:pt x="114127" y="48369"/>
                    <a:pt x="114766" y="45970"/>
                    <a:pt x="115041" y="43517"/>
                  </a:cubicBezTo>
                  <a:lnTo>
                    <a:pt x="118088" y="16167"/>
                  </a:lnTo>
                  <a:cubicBezTo>
                    <a:pt x="118719" y="10447"/>
                    <a:pt x="122920" y="5763"/>
                    <a:pt x="128537" y="4517"/>
                  </a:cubicBezTo>
                  <a:cubicBezTo>
                    <a:pt x="141388" y="1667"/>
                    <a:pt x="154526" y="161"/>
                    <a:pt x="167986" y="0"/>
                  </a:cubicBezTo>
                  <a:close/>
                  <a:moveTo>
                    <a:pt x="167771" y="120981"/>
                  </a:moveTo>
                  <a:cubicBezTo>
                    <a:pt x="138074" y="120981"/>
                    <a:pt x="114002" y="145053"/>
                    <a:pt x="114002" y="174750"/>
                  </a:cubicBezTo>
                  <a:cubicBezTo>
                    <a:pt x="114002" y="204447"/>
                    <a:pt x="138074" y="228519"/>
                    <a:pt x="167771" y="228519"/>
                  </a:cubicBezTo>
                  <a:cubicBezTo>
                    <a:pt x="197468" y="228519"/>
                    <a:pt x="221540" y="204447"/>
                    <a:pt x="221540" y="174750"/>
                  </a:cubicBezTo>
                  <a:cubicBezTo>
                    <a:pt x="221540" y="145053"/>
                    <a:pt x="197468" y="120981"/>
                    <a:pt x="167771" y="120981"/>
                  </a:cubicBezTo>
                  <a:close/>
                </a:path>
              </a:pathLst>
            </a:custGeom>
            <a:gradFill flip="none" rotWithShape="1">
              <a:gsLst>
                <a:gs pos="80000">
                  <a:srgbClr val="0A6BBA"/>
                </a:gs>
                <a:gs pos="0">
                  <a:srgbClr val="318581"/>
                </a:gs>
              </a:gsLst>
              <a:path path="circle">
                <a:fillToRect l="100000" t="100000"/>
              </a:path>
              <a:tileRect r="-100000" b="-100000"/>
            </a:gradFill>
            <a:effectLst/>
          </p:spPr>
          <p:txBody>
            <a:bodyPr rot="0" spcFirstLastPara="0" vertOverflow="overflow" horzOverflow="overflow" vert="horz" wrap="none" lIns="146957" tIns="25718" rIns="146957" bIns="27432" numCol="1" spcCol="0" rtlCol="0" fromWordArt="0" anchor="t" anchorCtr="0" forceAA="0" compatLnSpc="1">
              <a:prstTxWarp prst="textNoShape">
                <a:avLst/>
              </a:prstTxWarp>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00" name="Graphic 93">
              <a:extLst>
                <a:ext uri="{FF2B5EF4-FFF2-40B4-BE49-F238E27FC236}">
                  <a16:creationId xmlns:a16="http://schemas.microsoft.com/office/drawing/2014/main" id="{CB5F2226-CD5F-5798-2DAA-442E77E30259}"/>
                </a:ext>
                <a:ext uri="{C183D7F6-B498-43B3-948B-1728B52AA6E4}">
                  <adec:decorative xmlns:adec="http://schemas.microsoft.com/office/drawing/2017/decorative" val="1"/>
                </a:ext>
              </a:extLst>
            </p:cNvPr>
            <p:cNvSpPr/>
            <p:nvPr/>
          </p:nvSpPr>
          <p:spPr>
            <a:xfrm>
              <a:off x="1274992" y="5312620"/>
              <a:ext cx="358458" cy="286823"/>
            </a:xfrm>
            <a:custGeom>
              <a:avLst/>
              <a:gdLst>
                <a:gd name="connsiteX0" fmla="*/ 112091 w 358458"/>
                <a:gd name="connsiteY0" fmla="*/ 53823 h 286823"/>
                <a:gd name="connsiteX1" fmla="*/ 143456 w 358458"/>
                <a:gd name="connsiteY1" fmla="*/ 85188 h 286823"/>
                <a:gd name="connsiteX2" fmla="*/ 143456 w 358458"/>
                <a:gd name="connsiteY2" fmla="*/ 255458 h 286823"/>
                <a:gd name="connsiteX3" fmla="*/ 112091 w 358458"/>
                <a:gd name="connsiteY3" fmla="*/ 286823 h 286823"/>
                <a:gd name="connsiteX4" fmla="*/ 31365 w 358458"/>
                <a:gd name="connsiteY4" fmla="*/ 286823 h 286823"/>
                <a:gd name="connsiteX5" fmla="*/ 0 w 358458"/>
                <a:gd name="connsiteY5" fmla="*/ 255458 h 286823"/>
                <a:gd name="connsiteX6" fmla="*/ 0 w 358458"/>
                <a:gd name="connsiteY6" fmla="*/ 85188 h 286823"/>
                <a:gd name="connsiteX7" fmla="*/ 31365 w 358458"/>
                <a:gd name="connsiteY7" fmla="*/ 53823 h 286823"/>
                <a:gd name="connsiteX8" fmla="*/ 112091 w 358458"/>
                <a:gd name="connsiteY8" fmla="*/ 53823 h 286823"/>
                <a:gd name="connsiteX9" fmla="*/ 76209 w 358458"/>
                <a:gd name="connsiteY9" fmla="*/ 224003 h 286823"/>
                <a:gd name="connsiteX10" fmla="*/ 67247 w 358458"/>
                <a:gd name="connsiteY10" fmla="*/ 224003 h 286823"/>
                <a:gd name="connsiteX11" fmla="*/ 53805 w 358458"/>
                <a:gd name="connsiteY11" fmla="*/ 237445 h 286823"/>
                <a:gd name="connsiteX12" fmla="*/ 67247 w 358458"/>
                <a:gd name="connsiteY12" fmla="*/ 250887 h 286823"/>
                <a:gd name="connsiteX13" fmla="*/ 76209 w 358458"/>
                <a:gd name="connsiteY13" fmla="*/ 250887 h 286823"/>
                <a:gd name="connsiteX14" fmla="*/ 89651 w 358458"/>
                <a:gd name="connsiteY14" fmla="*/ 237445 h 286823"/>
                <a:gd name="connsiteX15" fmla="*/ 76209 w 358458"/>
                <a:gd name="connsiteY15" fmla="*/ 224003 h 286823"/>
                <a:gd name="connsiteX16" fmla="*/ 345019 w 358458"/>
                <a:gd name="connsiteY16" fmla="*/ 206115 h 286823"/>
                <a:gd name="connsiteX17" fmla="*/ 358458 w 358458"/>
                <a:gd name="connsiteY17" fmla="*/ 219561 h 286823"/>
                <a:gd name="connsiteX18" fmla="*/ 346848 w 358458"/>
                <a:gd name="connsiteY18" fmla="*/ 232875 h 286823"/>
                <a:gd name="connsiteX19" fmla="*/ 345019 w 358458"/>
                <a:gd name="connsiteY19" fmla="*/ 233000 h 286823"/>
                <a:gd name="connsiteX20" fmla="*/ 161308 w 358458"/>
                <a:gd name="connsiteY20" fmla="*/ 233000 h 286823"/>
                <a:gd name="connsiteX21" fmla="*/ 161308 w 358458"/>
                <a:gd name="connsiteY21" fmla="*/ 206115 h 286823"/>
                <a:gd name="connsiteX22" fmla="*/ 345019 w 358458"/>
                <a:gd name="connsiteY22" fmla="*/ 206115 h 286823"/>
                <a:gd name="connsiteX23" fmla="*/ 291250 w 358458"/>
                <a:gd name="connsiteY23" fmla="*/ 0 h 286823"/>
                <a:gd name="connsiteX24" fmla="*/ 322616 w 358458"/>
                <a:gd name="connsiteY24" fmla="*/ 31365 h 286823"/>
                <a:gd name="connsiteX25" fmla="*/ 322616 w 358458"/>
                <a:gd name="connsiteY25" fmla="*/ 165789 h 286823"/>
                <a:gd name="connsiteX26" fmla="*/ 291250 w 358458"/>
                <a:gd name="connsiteY26" fmla="*/ 197154 h 286823"/>
                <a:gd name="connsiteX27" fmla="*/ 161308 w 358458"/>
                <a:gd name="connsiteY27" fmla="*/ 197154 h 286823"/>
                <a:gd name="connsiteX28" fmla="*/ 161308 w 358458"/>
                <a:gd name="connsiteY28" fmla="*/ 71692 h 286823"/>
                <a:gd name="connsiteX29" fmla="*/ 128150 w 358458"/>
                <a:gd name="connsiteY29" fmla="*/ 35954 h 286823"/>
                <a:gd name="connsiteX30" fmla="*/ 125462 w 358458"/>
                <a:gd name="connsiteY30" fmla="*/ 35846 h 286823"/>
                <a:gd name="connsiteX31" fmla="*/ 35846 w 358458"/>
                <a:gd name="connsiteY31" fmla="*/ 35846 h 286823"/>
                <a:gd name="connsiteX32" fmla="*/ 35846 w 358458"/>
                <a:gd name="connsiteY32" fmla="*/ 31365 h 286823"/>
                <a:gd name="connsiteX33" fmla="*/ 67212 w 358458"/>
                <a:gd name="connsiteY33" fmla="*/ 0 h 286823"/>
                <a:gd name="connsiteX34" fmla="*/ 291250 w 358458"/>
                <a:gd name="connsiteY34" fmla="*/ 0 h 28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8458" h="286823">
                  <a:moveTo>
                    <a:pt x="112091" y="53823"/>
                  </a:moveTo>
                  <a:cubicBezTo>
                    <a:pt x="129423" y="53823"/>
                    <a:pt x="143456" y="67875"/>
                    <a:pt x="143456" y="85188"/>
                  </a:cubicBezTo>
                  <a:lnTo>
                    <a:pt x="143456" y="255458"/>
                  </a:lnTo>
                  <a:cubicBezTo>
                    <a:pt x="143456" y="272780"/>
                    <a:pt x="129414" y="286823"/>
                    <a:pt x="112091" y="286823"/>
                  </a:cubicBezTo>
                  <a:lnTo>
                    <a:pt x="31365" y="286823"/>
                  </a:lnTo>
                  <a:cubicBezTo>
                    <a:pt x="14043" y="286823"/>
                    <a:pt x="0" y="272780"/>
                    <a:pt x="0" y="255458"/>
                  </a:cubicBezTo>
                  <a:lnTo>
                    <a:pt x="0" y="85188"/>
                  </a:lnTo>
                  <a:cubicBezTo>
                    <a:pt x="0" y="67875"/>
                    <a:pt x="14052" y="53823"/>
                    <a:pt x="31365" y="53823"/>
                  </a:cubicBezTo>
                  <a:lnTo>
                    <a:pt x="112091" y="53823"/>
                  </a:lnTo>
                  <a:close/>
                  <a:moveTo>
                    <a:pt x="76209" y="224003"/>
                  </a:moveTo>
                  <a:lnTo>
                    <a:pt x="67247" y="224003"/>
                  </a:lnTo>
                  <a:cubicBezTo>
                    <a:pt x="59823" y="224003"/>
                    <a:pt x="53805" y="230021"/>
                    <a:pt x="53805" y="237445"/>
                  </a:cubicBezTo>
                  <a:cubicBezTo>
                    <a:pt x="53805" y="244869"/>
                    <a:pt x="59823" y="250887"/>
                    <a:pt x="67247" y="250887"/>
                  </a:cubicBezTo>
                  <a:lnTo>
                    <a:pt x="76209" y="250887"/>
                  </a:lnTo>
                  <a:cubicBezTo>
                    <a:pt x="83633" y="250887"/>
                    <a:pt x="89651" y="244869"/>
                    <a:pt x="89651" y="237445"/>
                  </a:cubicBezTo>
                  <a:cubicBezTo>
                    <a:pt x="89651" y="230021"/>
                    <a:pt x="83633" y="224003"/>
                    <a:pt x="76209" y="224003"/>
                  </a:cubicBezTo>
                  <a:close/>
                  <a:moveTo>
                    <a:pt x="345019" y="206115"/>
                  </a:moveTo>
                  <a:cubicBezTo>
                    <a:pt x="352443" y="206117"/>
                    <a:pt x="358460" y="212138"/>
                    <a:pt x="358458" y="219561"/>
                  </a:cubicBezTo>
                  <a:cubicBezTo>
                    <a:pt x="358456" y="226277"/>
                    <a:pt x="353499" y="231959"/>
                    <a:pt x="346848" y="232875"/>
                  </a:cubicBezTo>
                  <a:lnTo>
                    <a:pt x="345019" y="233000"/>
                  </a:lnTo>
                  <a:lnTo>
                    <a:pt x="161308" y="233000"/>
                  </a:lnTo>
                  <a:lnTo>
                    <a:pt x="161308" y="206115"/>
                  </a:lnTo>
                  <a:lnTo>
                    <a:pt x="345019" y="206115"/>
                  </a:lnTo>
                  <a:close/>
                  <a:moveTo>
                    <a:pt x="291250" y="0"/>
                  </a:moveTo>
                  <a:cubicBezTo>
                    <a:pt x="308564" y="0"/>
                    <a:pt x="322616" y="14052"/>
                    <a:pt x="322616" y="31365"/>
                  </a:cubicBezTo>
                  <a:lnTo>
                    <a:pt x="322616" y="165789"/>
                  </a:lnTo>
                  <a:cubicBezTo>
                    <a:pt x="322616" y="183111"/>
                    <a:pt x="308573" y="197154"/>
                    <a:pt x="291250" y="197154"/>
                  </a:cubicBezTo>
                  <a:lnTo>
                    <a:pt x="161308" y="197154"/>
                  </a:lnTo>
                  <a:lnTo>
                    <a:pt x="161308" y="71692"/>
                  </a:lnTo>
                  <a:cubicBezTo>
                    <a:pt x="161304" y="52940"/>
                    <a:pt x="146849" y="37360"/>
                    <a:pt x="128150" y="35954"/>
                  </a:cubicBezTo>
                  <a:lnTo>
                    <a:pt x="125462" y="35846"/>
                  </a:lnTo>
                  <a:lnTo>
                    <a:pt x="35846" y="35846"/>
                  </a:lnTo>
                  <a:lnTo>
                    <a:pt x="35846" y="31365"/>
                  </a:lnTo>
                  <a:cubicBezTo>
                    <a:pt x="35846" y="14052"/>
                    <a:pt x="49898" y="0"/>
                    <a:pt x="67212" y="0"/>
                  </a:cubicBezTo>
                  <a:lnTo>
                    <a:pt x="291250" y="0"/>
                  </a:lnTo>
                  <a:close/>
                </a:path>
              </a:pathLst>
            </a:custGeom>
            <a:gradFill flip="none" rotWithShape="1">
              <a:gsLst>
                <a:gs pos="80000">
                  <a:srgbClr val="0A6BBA"/>
                </a:gs>
                <a:gs pos="0">
                  <a:srgbClr val="318581"/>
                </a:gs>
              </a:gsLst>
              <a:path path="circle">
                <a:fillToRect l="100000" t="100000"/>
              </a:path>
              <a:tileRect r="-100000" b="-100000"/>
            </a:gradFill>
            <a:effectLst/>
          </p:spPr>
          <p:txBody>
            <a:bodyPr rot="0" spcFirstLastPara="0" vertOverflow="overflow" horzOverflow="overflow" vert="horz" wrap="none" lIns="146957" tIns="25718" rIns="146957" bIns="27432" numCol="1" spcCol="0" rtlCol="0" fromWordArt="0" anchor="t" anchorCtr="0" forceAA="0" compatLnSpc="1">
              <a:prstTxWarp prst="textNoShape">
                <a:avLst/>
              </a:prstTxWarp>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cxnSp>
          <p:nvCxnSpPr>
            <p:cNvPr id="103" name="Straight Connector 102">
              <a:extLst>
                <a:ext uri="{FF2B5EF4-FFF2-40B4-BE49-F238E27FC236}">
                  <a16:creationId xmlns:a16="http://schemas.microsoft.com/office/drawing/2014/main" id="{FDDBBE27-5248-424C-2F8C-BF1954B67206}"/>
                </a:ext>
                <a:ext uri="{C183D7F6-B498-43B3-948B-1728B52AA6E4}">
                  <adec:decorative xmlns:adec="http://schemas.microsoft.com/office/drawing/2017/decorative" val="1"/>
                </a:ext>
              </a:extLst>
            </p:cNvPr>
            <p:cNvCxnSpPr>
              <a:cxnSpLocks/>
            </p:cNvCxnSpPr>
            <p:nvPr/>
          </p:nvCxnSpPr>
          <p:spPr>
            <a:xfrm>
              <a:off x="3331028" y="2641807"/>
              <a:ext cx="0" cy="2814225"/>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1" name="Oval 50">
              <a:extLst>
                <a:ext uri="{FF2B5EF4-FFF2-40B4-BE49-F238E27FC236}">
                  <a16:creationId xmlns:a16="http://schemas.microsoft.com/office/drawing/2014/main" id="{83E8A704-E841-0D86-8D43-69B1AA410831}"/>
                </a:ext>
                <a:ext uri="{C183D7F6-B498-43B3-948B-1728B52AA6E4}">
                  <adec:decorative xmlns:adec="http://schemas.microsoft.com/office/drawing/2017/decorative" val="1"/>
                </a:ext>
              </a:extLst>
            </p:cNvPr>
            <p:cNvSpPr/>
            <p:nvPr/>
          </p:nvSpPr>
          <p:spPr bwMode="auto">
            <a:xfrm>
              <a:off x="3744841" y="3687617"/>
              <a:ext cx="770800" cy="770800"/>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50" name="Graphic 65">
              <a:extLst>
                <a:ext uri="{FF2B5EF4-FFF2-40B4-BE49-F238E27FC236}">
                  <a16:creationId xmlns:a16="http://schemas.microsoft.com/office/drawing/2014/main" id="{D5087F83-5096-11A0-2A68-7DA8F44D14AA}"/>
                </a:ext>
                <a:ext uri="{C183D7F6-B498-43B3-948B-1728B52AA6E4}">
                  <adec:decorative xmlns:adec="http://schemas.microsoft.com/office/drawing/2017/decorative" val="1"/>
                </a:ext>
              </a:extLst>
            </p:cNvPr>
            <p:cNvSpPr/>
            <p:nvPr/>
          </p:nvSpPr>
          <p:spPr>
            <a:xfrm>
              <a:off x="3982098" y="3887886"/>
              <a:ext cx="296286" cy="370263"/>
            </a:xfrm>
            <a:custGeom>
              <a:avLst/>
              <a:gdLst>
                <a:gd name="connsiteX0" fmla="*/ 396538 w 461421"/>
                <a:gd name="connsiteY0" fmla="*/ 345929 h 576625"/>
                <a:gd name="connsiteX1" fmla="*/ 461422 w 461421"/>
                <a:gd name="connsiteY1" fmla="*/ 410755 h 576625"/>
                <a:gd name="connsiteX2" fmla="*/ 461422 w 461421"/>
                <a:gd name="connsiteY2" fmla="*/ 410784 h 576625"/>
                <a:gd name="connsiteX3" fmla="*/ 461422 w 461421"/>
                <a:gd name="connsiteY3" fmla="*/ 437256 h 576625"/>
                <a:gd name="connsiteX4" fmla="*/ 446628 w 461421"/>
                <a:gd name="connsiteY4" fmla="*/ 483367 h 576625"/>
                <a:gd name="connsiteX5" fmla="*/ 230610 w 461421"/>
                <a:gd name="connsiteY5" fmla="*/ 576626 h 576625"/>
                <a:gd name="connsiteX6" fmla="*/ 14707 w 461421"/>
                <a:gd name="connsiteY6" fmla="*/ 483280 h 576625"/>
                <a:gd name="connsiteX7" fmla="*/ 0 w 461421"/>
                <a:gd name="connsiteY7" fmla="*/ 437285 h 576625"/>
                <a:gd name="connsiteX8" fmla="*/ 0 w 461421"/>
                <a:gd name="connsiteY8" fmla="*/ 410755 h 576625"/>
                <a:gd name="connsiteX9" fmla="*/ 64826 w 461421"/>
                <a:gd name="connsiteY9" fmla="*/ 345871 h 576625"/>
                <a:gd name="connsiteX10" fmla="*/ 64855 w 461421"/>
                <a:gd name="connsiteY10" fmla="*/ 345871 h 576625"/>
                <a:gd name="connsiteX11" fmla="*/ 396509 w 461421"/>
                <a:gd name="connsiteY11" fmla="*/ 345872 h 576625"/>
                <a:gd name="connsiteX12" fmla="*/ 230610 w 461421"/>
                <a:gd name="connsiteY12" fmla="*/ 0 h 576625"/>
                <a:gd name="connsiteX13" fmla="*/ 374795 w 461421"/>
                <a:gd name="connsiteY13" fmla="*/ 144185 h 576625"/>
                <a:gd name="connsiteX14" fmla="*/ 230610 w 461421"/>
                <a:gd name="connsiteY14" fmla="*/ 288370 h 576625"/>
                <a:gd name="connsiteX15" fmla="*/ 86425 w 461421"/>
                <a:gd name="connsiteY15" fmla="*/ 144185 h 576625"/>
                <a:gd name="connsiteX16" fmla="*/ 230610 w 461421"/>
                <a:gd name="connsiteY16" fmla="*/ 0 h 57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1421" h="576625">
                  <a:moveTo>
                    <a:pt x="396538" y="345929"/>
                  </a:moveTo>
                  <a:cubicBezTo>
                    <a:pt x="432356" y="345913"/>
                    <a:pt x="461406" y="374937"/>
                    <a:pt x="461422" y="410755"/>
                  </a:cubicBezTo>
                  <a:cubicBezTo>
                    <a:pt x="461422" y="410764"/>
                    <a:pt x="461422" y="410774"/>
                    <a:pt x="461422" y="410784"/>
                  </a:cubicBezTo>
                  <a:lnTo>
                    <a:pt x="461422" y="437256"/>
                  </a:lnTo>
                  <a:cubicBezTo>
                    <a:pt x="461419" y="453793"/>
                    <a:pt x="456246" y="469915"/>
                    <a:pt x="446628" y="483367"/>
                  </a:cubicBezTo>
                  <a:cubicBezTo>
                    <a:pt x="402046" y="545741"/>
                    <a:pt x="329233" y="576626"/>
                    <a:pt x="230610" y="576626"/>
                  </a:cubicBezTo>
                  <a:cubicBezTo>
                    <a:pt x="131929" y="576626"/>
                    <a:pt x="59174" y="545712"/>
                    <a:pt x="14707" y="483280"/>
                  </a:cubicBezTo>
                  <a:cubicBezTo>
                    <a:pt x="5142" y="469850"/>
                    <a:pt x="2" y="453773"/>
                    <a:pt x="0" y="437285"/>
                  </a:cubicBezTo>
                  <a:lnTo>
                    <a:pt x="0" y="410755"/>
                  </a:lnTo>
                  <a:cubicBezTo>
                    <a:pt x="-16" y="374937"/>
                    <a:pt x="29008" y="345887"/>
                    <a:pt x="64826" y="345871"/>
                  </a:cubicBezTo>
                  <a:cubicBezTo>
                    <a:pt x="64835" y="345871"/>
                    <a:pt x="64845" y="345871"/>
                    <a:pt x="64855" y="345871"/>
                  </a:cubicBezTo>
                  <a:lnTo>
                    <a:pt x="396509" y="345872"/>
                  </a:lnTo>
                  <a:close/>
                  <a:moveTo>
                    <a:pt x="230610" y="0"/>
                  </a:moveTo>
                  <a:cubicBezTo>
                    <a:pt x="310241" y="0"/>
                    <a:pt x="374795" y="64554"/>
                    <a:pt x="374795" y="144185"/>
                  </a:cubicBezTo>
                  <a:cubicBezTo>
                    <a:pt x="374795" y="223817"/>
                    <a:pt x="310241" y="288370"/>
                    <a:pt x="230610" y="288370"/>
                  </a:cubicBezTo>
                  <a:cubicBezTo>
                    <a:pt x="150979" y="288370"/>
                    <a:pt x="86425" y="223817"/>
                    <a:pt x="86425" y="144185"/>
                  </a:cubicBezTo>
                  <a:cubicBezTo>
                    <a:pt x="86425" y="64554"/>
                    <a:pt x="150979" y="0"/>
                    <a:pt x="230610" y="0"/>
                  </a:cubicBezTo>
                  <a:close/>
                </a:path>
              </a:pathLst>
            </a:custGeom>
            <a:solidFill>
              <a:schemeClr val="bg1"/>
            </a:soli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53" name="Title 1">
              <a:extLst>
                <a:ext uri="{FF2B5EF4-FFF2-40B4-BE49-F238E27FC236}">
                  <a16:creationId xmlns:a16="http://schemas.microsoft.com/office/drawing/2014/main" id="{7770451B-0C8A-F30B-A8D9-3965723108E9}"/>
                </a:ext>
                <a:ext uri="{C183D7F6-B498-43B3-948B-1728B52AA6E4}">
                  <adec:decorative xmlns:adec="http://schemas.microsoft.com/office/drawing/2017/decorative" val="1"/>
                </a:ext>
              </a:extLst>
            </p:cNvPr>
            <p:cNvSpPr txBox="1">
              <a:spLocks/>
            </p:cNvSpPr>
            <p:nvPr/>
          </p:nvSpPr>
          <p:spPr>
            <a:xfrm>
              <a:off x="4641309" y="3639422"/>
              <a:ext cx="1721438" cy="376770"/>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612"/>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a:ea typeface="+mn-ea"/>
                  <a:cs typeface="Segoe UI" pitchFamily="34" charset="0"/>
                </a:rPr>
                <a:t>Entra Conditional </a:t>
              </a:r>
              <a:br>
                <a:rPr kumimoji="0" lang="en-US" sz="1200" b="0" i="0" u="none" strike="noStrike" kern="1200" cap="none" spc="0" normalizeH="0" baseline="0" noProof="0">
                  <a:ln w="3175">
                    <a:noFill/>
                  </a:ln>
                  <a:solidFill>
                    <a:srgbClr val="000000"/>
                  </a:solidFill>
                  <a:effectLst/>
                  <a:uLnTx/>
                  <a:uFillTx/>
                  <a:latin typeface="Segoe UI Semibold"/>
                  <a:ea typeface="+mn-ea"/>
                  <a:cs typeface="Segoe UI" pitchFamily="34" charset="0"/>
                </a:rPr>
              </a:br>
              <a:r>
                <a:rPr kumimoji="0" lang="en-US" sz="1200" b="0" i="0" u="none" strike="noStrike" kern="1200" cap="none" spc="0" normalizeH="0" baseline="0" noProof="0">
                  <a:ln w="3175">
                    <a:noFill/>
                  </a:ln>
                  <a:solidFill>
                    <a:srgbClr val="000000"/>
                  </a:solidFill>
                  <a:effectLst/>
                  <a:uLnTx/>
                  <a:uFillTx/>
                  <a:latin typeface="Segoe UI Semibold"/>
                  <a:ea typeface="+mn-ea"/>
                  <a:cs typeface="Segoe UI" pitchFamily="34" charset="0"/>
                </a:rPr>
                <a:t>Access Policies</a:t>
              </a:r>
            </a:p>
          </p:txBody>
        </p:sp>
        <p:cxnSp>
          <p:nvCxnSpPr>
            <p:cNvPr id="54" name="Straight Arrow Connector 53">
              <a:extLst>
                <a:ext uri="{FF2B5EF4-FFF2-40B4-BE49-F238E27FC236}">
                  <a16:creationId xmlns:a16="http://schemas.microsoft.com/office/drawing/2014/main" id="{B8023D14-374E-5321-5267-260B6EACD5FE}"/>
                </a:ext>
                <a:ext uri="{C183D7F6-B498-43B3-948B-1728B52AA6E4}">
                  <adec:decorative xmlns:adec="http://schemas.microsoft.com/office/drawing/2017/decorative" val="1"/>
                </a:ext>
              </a:extLst>
            </p:cNvPr>
            <p:cNvCxnSpPr>
              <a:cxnSpLocks/>
              <a:stCxn id="51" idx="6"/>
            </p:cNvCxnSpPr>
            <p:nvPr/>
          </p:nvCxnSpPr>
          <p:spPr>
            <a:xfrm>
              <a:off x="4515641" y="4073017"/>
              <a:ext cx="2170999"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55" name="Title 1">
              <a:extLst>
                <a:ext uri="{FF2B5EF4-FFF2-40B4-BE49-F238E27FC236}">
                  <a16:creationId xmlns:a16="http://schemas.microsoft.com/office/drawing/2014/main" id="{0F9ADA79-1DD8-BD58-FC73-3D9E274570DC}"/>
                </a:ext>
                <a:ext uri="{C183D7F6-B498-43B3-948B-1728B52AA6E4}">
                  <adec:decorative xmlns:adec="http://schemas.microsoft.com/office/drawing/2017/decorative" val="1"/>
                </a:ext>
              </a:extLst>
            </p:cNvPr>
            <p:cNvSpPr txBox="1">
              <a:spLocks/>
            </p:cNvSpPr>
            <p:nvPr/>
          </p:nvSpPr>
          <p:spPr>
            <a:xfrm>
              <a:off x="4641309" y="4126742"/>
              <a:ext cx="1721438" cy="15388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612"/>
                </a:spcAft>
                <a:buClrTx/>
                <a:buSzTx/>
                <a:buFontTx/>
                <a:buNone/>
                <a:tabLst/>
                <a:defRPr/>
              </a:pPr>
              <a:r>
                <a:rPr kumimoji="0" lang="en-US" sz="1000" b="1" i="0" u="none" strike="noStrike" kern="1200" cap="none" spc="0" normalizeH="0" baseline="0" noProof="0">
                  <a:ln w="3175">
                    <a:noFill/>
                  </a:ln>
                  <a:solidFill>
                    <a:srgbClr val="0078D4"/>
                  </a:solidFill>
                  <a:effectLst/>
                  <a:uLnTx/>
                  <a:uFillTx/>
                  <a:latin typeface="Segoe UI Semibold"/>
                  <a:ea typeface="+mn-ea"/>
                  <a:cs typeface="Segoe UI" pitchFamily="34" charset="0"/>
                </a:rPr>
                <a:t>Inbound</a:t>
              </a:r>
            </a:p>
          </p:txBody>
        </p:sp>
        <p:cxnSp>
          <p:nvCxnSpPr>
            <p:cNvPr id="104" name="Straight Arrow Connector 103">
              <a:extLst>
                <a:ext uri="{FF2B5EF4-FFF2-40B4-BE49-F238E27FC236}">
                  <a16:creationId xmlns:a16="http://schemas.microsoft.com/office/drawing/2014/main" id="{637ED3E2-535A-8A43-AE7C-B6E31D7EDBC8}"/>
                </a:ext>
                <a:ext uri="{C183D7F6-B498-43B3-948B-1728B52AA6E4}">
                  <adec:decorative xmlns:adec="http://schemas.microsoft.com/office/drawing/2017/decorative" val="1"/>
                </a:ext>
              </a:extLst>
            </p:cNvPr>
            <p:cNvCxnSpPr>
              <a:cxnSpLocks/>
            </p:cNvCxnSpPr>
            <p:nvPr/>
          </p:nvCxnSpPr>
          <p:spPr>
            <a:xfrm>
              <a:off x="3331028" y="4073017"/>
              <a:ext cx="413813"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DA912CDF-7ACE-5DAF-0150-411117A9D728}"/>
                </a:ext>
                <a:ext uri="{C183D7F6-B498-43B3-948B-1728B52AA6E4}">
                  <adec:decorative xmlns:adec="http://schemas.microsoft.com/office/drawing/2017/decorative" val="1"/>
                </a:ext>
              </a:extLst>
            </p:cNvPr>
            <p:cNvCxnSpPr>
              <a:cxnSpLocks/>
            </p:cNvCxnSpPr>
            <p:nvPr/>
          </p:nvCxnSpPr>
          <p:spPr>
            <a:xfrm>
              <a:off x="2868638" y="5456031"/>
              <a:ext cx="462390" cy="0"/>
            </a:xfrm>
            <a:prstGeom prst="straightConnector1">
              <a:avLst/>
            </a:prstGeom>
            <a:ln w="12700" cap="rnd">
              <a:solidFill>
                <a:schemeClr val="tx1"/>
              </a:solidFill>
              <a:headEnd type="oval" w="med" len="med"/>
              <a:tailEnd type="none" w="lg" len="sm"/>
            </a:ln>
            <a:effectLst/>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A41E3329-46FE-F9D0-D3ED-A48FF0F0BEB3}"/>
                </a:ext>
                <a:ext uri="{C183D7F6-B498-43B3-948B-1728B52AA6E4}">
                  <adec:decorative xmlns:adec="http://schemas.microsoft.com/office/drawing/2017/decorative" val="1"/>
                </a:ext>
              </a:extLst>
            </p:cNvPr>
            <p:cNvCxnSpPr>
              <a:cxnSpLocks/>
            </p:cNvCxnSpPr>
            <p:nvPr/>
          </p:nvCxnSpPr>
          <p:spPr>
            <a:xfrm>
              <a:off x="2868638" y="4517957"/>
              <a:ext cx="462390" cy="0"/>
            </a:xfrm>
            <a:prstGeom prst="straightConnector1">
              <a:avLst/>
            </a:prstGeom>
            <a:ln w="12700" cap="rnd">
              <a:solidFill>
                <a:schemeClr val="tx1"/>
              </a:solidFill>
              <a:headEnd type="oval" w="med" len="med"/>
              <a:tailEnd type="none" w="lg" len="sm"/>
            </a:ln>
            <a:effectLst/>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B853D7E-DFCD-336E-9C59-5EBD1C64EE75}"/>
                </a:ext>
                <a:ext uri="{C183D7F6-B498-43B3-948B-1728B52AA6E4}">
                  <adec:decorative xmlns:adec="http://schemas.microsoft.com/office/drawing/2017/decorative" val="1"/>
                </a:ext>
              </a:extLst>
            </p:cNvPr>
            <p:cNvCxnSpPr>
              <a:cxnSpLocks/>
            </p:cNvCxnSpPr>
            <p:nvPr/>
          </p:nvCxnSpPr>
          <p:spPr>
            <a:xfrm>
              <a:off x="2868638" y="3579882"/>
              <a:ext cx="462390" cy="0"/>
            </a:xfrm>
            <a:prstGeom prst="straightConnector1">
              <a:avLst/>
            </a:prstGeom>
            <a:ln w="12700" cap="rnd">
              <a:solidFill>
                <a:schemeClr val="tx1"/>
              </a:solidFill>
              <a:headEnd type="oval" w="med" len="med"/>
              <a:tailEnd type="none" w="lg" len="sm"/>
            </a:ln>
            <a:effectLst/>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5FF0AF47-3ED0-D363-2AB6-99001A920750}"/>
                </a:ext>
                <a:ext uri="{C183D7F6-B498-43B3-948B-1728B52AA6E4}">
                  <adec:decorative xmlns:adec="http://schemas.microsoft.com/office/drawing/2017/decorative" val="1"/>
                </a:ext>
              </a:extLst>
            </p:cNvPr>
            <p:cNvCxnSpPr>
              <a:cxnSpLocks/>
            </p:cNvCxnSpPr>
            <p:nvPr/>
          </p:nvCxnSpPr>
          <p:spPr>
            <a:xfrm>
              <a:off x="2868638" y="2641807"/>
              <a:ext cx="462390" cy="0"/>
            </a:xfrm>
            <a:prstGeom prst="straightConnector1">
              <a:avLst/>
            </a:prstGeom>
            <a:ln w="12700" cap="rnd">
              <a:solidFill>
                <a:schemeClr val="tx1"/>
              </a:solidFill>
              <a:headEnd type="oval" w="med" len="med"/>
              <a:tailEnd type="none" w="lg" len="sm"/>
            </a:ln>
            <a:effectLst/>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CC3EDE82-F8C9-EF4D-FCE6-2FC228D30B28}"/>
                </a:ext>
                <a:ext uri="{C183D7F6-B498-43B3-948B-1728B52AA6E4}">
                  <adec:decorative xmlns:adec="http://schemas.microsoft.com/office/drawing/2017/decorative" val="1"/>
                </a:ext>
              </a:extLst>
            </p:cNvPr>
            <p:cNvSpPr txBox="1">
              <a:spLocks/>
            </p:cNvSpPr>
            <p:nvPr/>
          </p:nvSpPr>
          <p:spPr>
            <a:xfrm>
              <a:off x="6686641" y="4492423"/>
              <a:ext cx="1454120" cy="413815"/>
            </a:xfrm>
            <a:prstGeom prst="roundRect">
              <a:avLst>
                <a:gd name="adj" fmla="val 35587"/>
              </a:avLst>
            </a:prstGeom>
            <a:gradFill flip="none" rotWithShape="1">
              <a:gsLst>
                <a:gs pos="80000">
                  <a:srgbClr val="0A6BBA"/>
                </a:gs>
                <a:gs pos="0">
                  <a:srgbClr val="318581"/>
                </a:gs>
              </a:gsLst>
              <a:path path="circle">
                <a:fillToRect l="100000" t="100000"/>
              </a:path>
              <a:tileRect r="-100000" b="-100000"/>
            </a:gradFill>
            <a:effectLst/>
          </p:spPr>
          <p:txBody>
            <a:bodyPr wrap="squar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OneLake</a:t>
              </a: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pic>
          <p:nvPicPr>
            <p:cNvPr id="123" name="Graphic 122">
              <a:extLst>
                <a:ext uri="{FF2B5EF4-FFF2-40B4-BE49-F238E27FC236}">
                  <a16:creationId xmlns:a16="http://schemas.microsoft.com/office/drawing/2014/main" id="{78D0DB35-EBCB-B0D8-9454-DB29270643F4}"/>
                </a:ext>
                <a:ext uri="{C183D7F6-B498-43B3-948B-1728B52AA6E4}">
                  <adec:decorative xmlns:adec="http://schemas.microsoft.com/office/drawing/2017/decorative" val="1"/>
                </a:ext>
              </a:extLst>
            </p:cNvPr>
            <p:cNvPicPr>
              <a:picLocks/>
            </p:cNvPicPr>
            <p:nvPr/>
          </p:nvPicPr>
          <p:blipFill rotWithShape="1">
            <a:blip r:embed="rId3">
              <a:extLst>
                <a:ext uri="{96DAC541-7B7A-43D3-8B79-37D633B846F1}">
                  <asvg:svgBlip xmlns:asvg="http://schemas.microsoft.com/office/drawing/2016/SVG/main" r:embed="rId4"/>
                </a:ext>
              </a:extLst>
            </a:blip>
            <a:srcRect l="-5296" r="-5296"/>
            <a:stretch/>
          </p:blipFill>
          <p:spPr>
            <a:xfrm>
              <a:off x="7454668" y="3950753"/>
              <a:ext cx="421169" cy="380829"/>
            </a:xfrm>
            <a:prstGeom prst="rect">
              <a:avLst/>
            </a:prstGeom>
            <a:effectLst/>
          </p:spPr>
        </p:pic>
        <p:pic>
          <p:nvPicPr>
            <p:cNvPr id="124" name="Graphic 123">
              <a:extLst>
                <a:ext uri="{FF2B5EF4-FFF2-40B4-BE49-F238E27FC236}">
                  <a16:creationId xmlns:a16="http://schemas.microsoft.com/office/drawing/2014/main" id="{5D7BF7B5-D054-AE16-5669-7D63A16BFB92}"/>
                </a:ext>
                <a:ext uri="{C183D7F6-B498-43B3-948B-1728B52AA6E4}">
                  <adec:decorative xmlns:adec="http://schemas.microsoft.com/office/drawing/2017/decorative" val="1"/>
                </a:ext>
              </a:extLst>
            </p:cNvPr>
            <p:cNvPicPr>
              <a:picLocks/>
            </p:cNvPicPr>
            <p:nvPr/>
          </p:nvPicPr>
          <p:blipFill rotWithShape="1">
            <a:blip r:embed="rId5">
              <a:extLst>
                <a:ext uri="{96DAC541-7B7A-43D3-8B79-37D633B846F1}">
                  <asvg:svgBlip xmlns:asvg="http://schemas.microsoft.com/office/drawing/2016/SVG/main" r:embed="rId6"/>
                </a:ext>
              </a:extLst>
            </a:blip>
            <a:srcRect l="-5296" r="-5296"/>
            <a:stretch/>
          </p:blipFill>
          <p:spPr>
            <a:xfrm>
              <a:off x="6941897" y="3471520"/>
              <a:ext cx="445202" cy="402561"/>
            </a:xfrm>
            <a:prstGeom prst="rect">
              <a:avLst/>
            </a:prstGeom>
            <a:effectLst/>
          </p:spPr>
        </p:pic>
        <p:pic>
          <p:nvPicPr>
            <p:cNvPr id="125" name="Graphic 124">
              <a:extLst>
                <a:ext uri="{FF2B5EF4-FFF2-40B4-BE49-F238E27FC236}">
                  <a16:creationId xmlns:a16="http://schemas.microsoft.com/office/drawing/2014/main" id="{F4E6874E-4106-D9A9-D4A5-40FC1CAD479B}"/>
                </a:ext>
                <a:ext uri="{C183D7F6-B498-43B3-948B-1728B52AA6E4}">
                  <adec:decorative xmlns:adec="http://schemas.microsoft.com/office/drawing/2017/decorative" val="1"/>
                </a:ext>
              </a:extLst>
            </p:cNvPr>
            <p:cNvPicPr>
              <a:picLocks/>
            </p:cNvPicPr>
            <p:nvPr/>
          </p:nvPicPr>
          <p:blipFill rotWithShape="1">
            <a:blip r:embed="rId7">
              <a:extLst>
                <a:ext uri="{96DAC541-7B7A-43D3-8B79-37D633B846F1}">
                  <asvg:svgBlip xmlns:asvg="http://schemas.microsoft.com/office/drawing/2016/SVG/main" r:embed="rId8"/>
                </a:ext>
              </a:extLst>
            </a:blip>
            <a:srcRect l="-5296" r="-5296"/>
            <a:stretch/>
          </p:blipFill>
          <p:spPr>
            <a:xfrm>
              <a:off x="7444999" y="3473643"/>
              <a:ext cx="440507" cy="398315"/>
            </a:xfrm>
            <a:prstGeom prst="rect">
              <a:avLst/>
            </a:prstGeom>
            <a:effectLst/>
          </p:spPr>
        </p:pic>
        <p:pic>
          <p:nvPicPr>
            <p:cNvPr id="126" name="Graphic 125">
              <a:extLst>
                <a:ext uri="{FF2B5EF4-FFF2-40B4-BE49-F238E27FC236}">
                  <a16:creationId xmlns:a16="http://schemas.microsoft.com/office/drawing/2014/main" id="{13B2840B-3ACE-8943-3D56-FF941DA155A8}"/>
                </a:ext>
                <a:ext uri="{C183D7F6-B498-43B3-948B-1728B52AA6E4}">
                  <adec:decorative xmlns:adec="http://schemas.microsoft.com/office/drawing/2017/decorative" val="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5296" r="-5296"/>
            <a:stretch/>
          </p:blipFill>
          <p:spPr>
            <a:xfrm>
              <a:off x="6953913" y="3950752"/>
              <a:ext cx="421171" cy="380831"/>
            </a:xfrm>
            <a:prstGeom prst="rect">
              <a:avLst/>
            </a:prstGeom>
            <a:effectLst/>
          </p:spPr>
        </p:pic>
        <p:sp>
          <p:nvSpPr>
            <p:cNvPr id="120" name="Rounded Rectangle 14">
              <a:extLst>
                <a:ext uri="{FF2B5EF4-FFF2-40B4-BE49-F238E27FC236}">
                  <a16:creationId xmlns:a16="http://schemas.microsoft.com/office/drawing/2014/main" id="{42A8EFA2-7711-C1AD-D1C0-AAF31416F04E}"/>
                </a:ext>
                <a:ext uri="{C183D7F6-B498-43B3-948B-1728B52AA6E4}">
                  <adec:decorative xmlns:adec="http://schemas.microsoft.com/office/drawing/2017/decorative" val="1"/>
                </a:ext>
              </a:extLst>
            </p:cNvPr>
            <p:cNvSpPr>
              <a:spLocks/>
            </p:cNvSpPr>
            <p:nvPr/>
          </p:nvSpPr>
          <p:spPr>
            <a:xfrm>
              <a:off x="6686640" y="3239796"/>
              <a:ext cx="1454108" cy="1666441"/>
            </a:xfrm>
            <a:prstGeom prst="roundRect">
              <a:avLst>
                <a:gd name="adj" fmla="val 1038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30" name="Title 1">
              <a:extLst>
                <a:ext uri="{FF2B5EF4-FFF2-40B4-BE49-F238E27FC236}">
                  <a16:creationId xmlns:a16="http://schemas.microsoft.com/office/drawing/2014/main" id="{9261D4B4-A299-048A-E1AE-00A6AD1D4AEC}"/>
                </a:ext>
                <a:ext uri="{C183D7F6-B498-43B3-948B-1728B52AA6E4}">
                  <adec:decorative xmlns:adec="http://schemas.microsoft.com/office/drawing/2017/decorative" val="1"/>
                </a:ext>
              </a:extLst>
            </p:cNvPr>
            <p:cNvSpPr txBox="1">
              <a:spLocks/>
            </p:cNvSpPr>
            <p:nvPr/>
          </p:nvSpPr>
          <p:spPr>
            <a:xfrm>
              <a:off x="6686641" y="4986898"/>
              <a:ext cx="1462284" cy="183526"/>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612"/>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rPr>
                <a:t>Microsoft Fabric</a:t>
              </a:r>
            </a:p>
          </p:txBody>
        </p:sp>
      </p:grpSp>
      <p:cxnSp>
        <p:nvCxnSpPr>
          <p:cNvPr id="35" name="Straight Connector 34">
            <a:extLst>
              <a:ext uri="{FF2B5EF4-FFF2-40B4-BE49-F238E27FC236}">
                <a16:creationId xmlns:a16="http://schemas.microsoft.com/office/drawing/2014/main" id="{EED8F8F3-8754-DFB2-8CA6-8A8A890B66C6}"/>
              </a:ext>
              <a:ext uri="{C183D7F6-B498-43B3-948B-1728B52AA6E4}">
                <adec:decorative xmlns:adec="http://schemas.microsoft.com/office/drawing/2017/decorative" val="1"/>
              </a:ext>
            </a:extLst>
          </p:cNvPr>
          <p:cNvCxnSpPr>
            <a:cxnSpLocks/>
          </p:cNvCxnSpPr>
          <p:nvPr/>
        </p:nvCxnSpPr>
        <p:spPr>
          <a:xfrm>
            <a:off x="8935903" y="1828800"/>
            <a:ext cx="0" cy="4440238"/>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33" name="Group 132" descr="A flowchart illustrating the decision-making process for access control, where signals from different sources such as devices, networks, and applications are analyzed. Based on these inputs, the system makes a decision to allow full access, restrict access with limitations, or block access entirely, followed by enforcement measures to protect data and resources.">
            <a:extLst>
              <a:ext uri="{FF2B5EF4-FFF2-40B4-BE49-F238E27FC236}">
                <a16:creationId xmlns:a16="http://schemas.microsoft.com/office/drawing/2014/main" id="{C3F06692-2248-7C36-62EF-1C3858AA5912}"/>
              </a:ext>
            </a:extLst>
          </p:cNvPr>
          <p:cNvGrpSpPr/>
          <p:nvPr/>
        </p:nvGrpSpPr>
        <p:grpSpPr>
          <a:xfrm>
            <a:off x="9654218" y="2190389"/>
            <a:ext cx="1409291" cy="3872706"/>
            <a:chOff x="9611187" y="2006054"/>
            <a:chExt cx="1375311" cy="3963542"/>
          </a:xfrm>
        </p:grpSpPr>
        <p:pic>
          <p:nvPicPr>
            <p:cNvPr id="40" name="Picture 2">
              <a:extLst>
                <a:ext uri="{FF2B5EF4-FFF2-40B4-BE49-F238E27FC236}">
                  <a16:creationId xmlns:a16="http://schemas.microsoft.com/office/drawing/2014/main" id="{A5C06849-97D0-3A12-D5FF-4799CF1DA0DB}"/>
                </a:ext>
                <a:ext uri="{C183D7F6-B498-43B3-948B-1728B52AA6E4}">
                  <adec:decorative xmlns:adec="http://schemas.microsoft.com/office/drawing/2017/decorative" val="1"/>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441" t="3331" r="70498" b="2586"/>
            <a:stretch/>
          </p:blipFill>
          <p:spPr bwMode="auto">
            <a:xfrm>
              <a:off x="9661634" y="2006054"/>
              <a:ext cx="1274416" cy="112385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1" name="Picture 2">
              <a:extLst>
                <a:ext uri="{FF2B5EF4-FFF2-40B4-BE49-F238E27FC236}">
                  <a16:creationId xmlns:a16="http://schemas.microsoft.com/office/drawing/2014/main" id="{06E14292-CE04-201F-86B9-880A9C0860BC}"/>
                </a:ext>
                <a:ext uri="{C183D7F6-B498-43B3-948B-1728B52AA6E4}">
                  <adec:decorative xmlns:adec="http://schemas.microsoft.com/office/drawing/2017/decorative" val="1"/>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7220" t="3331" r="32498" b="2586"/>
            <a:stretch/>
          </p:blipFill>
          <p:spPr bwMode="auto">
            <a:xfrm>
              <a:off x="9611187" y="3531623"/>
              <a:ext cx="1375311" cy="112385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a:extLst>
                <a:ext uri="{FF2B5EF4-FFF2-40B4-BE49-F238E27FC236}">
                  <a16:creationId xmlns:a16="http://schemas.microsoft.com/office/drawing/2014/main" id="{C85E720B-0D0D-6E7D-5BA8-7D6569B6B417}"/>
                </a:ext>
                <a:ext uri="{C183D7F6-B498-43B3-948B-1728B52AA6E4}">
                  <adec:decorative xmlns:adec="http://schemas.microsoft.com/office/drawing/2017/decorative" val="1"/>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4400" t="21032" r="2684" b="2586"/>
            <a:stretch/>
          </p:blipFill>
          <p:spPr bwMode="auto">
            <a:xfrm>
              <a:off x="9778454" y="5057192"/>
              <a:ext cx="1040776" cy="91240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43" name="Straight Arrow Connector 42">
              <a:extLst>
                <a:ext uri="{FF2B5EF4-FFF2-40B4-BE49-F238E27FC236}">
                  <a16:creationId xmlns:a16="http://schemas.microsoft.com/office/drawing/2014/main" id="{9111A084-1075-4168-199D-59FEB7AC21B2}"/>
                </a:ext>
                <a:ext uri="{C183D7F6-B498-43B3-948B-1728B52AA6E4}">
                  <adec:decorative xmlns:adec="http://schemas.microsoft.com/office/drawing/2017/decorative" val="1"/>
                </a:ext>
              </a:extLst>
            </p:cNvPr>
            <p:cNvCxnSpPr>
              <a:cxnSpLocks/>
            </p:cNvCxnSpPr>
            <p:nvPr/>
          </p:nvCxnSpPr>
          <p:spPr>
            <a:xfrm>
              <a:off x="10298842" y="4726983"/>
              <a:ext cx="0" cy="256592"/>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4BB770B-E7CB-496C-59E0-272079B2CE15}"/>
                </a:ext>
                <a:ext uri="{C183D7F6-B498-43B3-948B-1728B52AA6E4}">
                  <adec:decorative xmlns:adec="http://schemas.microsoft.com/office/drawing/2017/decorative" val="1"/>
                </a:ext>
              </a:extLst>
            </p:cNvPr>
            <p:cNvCxnSpPr>
              <a:cxnSpLocks/>
            </p:cNvCxnSpPr>
            <p:nvPr/>
          </p:nvCxnSpPr>
          <p:spPr>
            <a:xfrm>
              <a:off x="10298842" y="3208149"/>
              <a:ext cx="0" cy="256592"/>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grpSp>
      <p:sp>
        <p:nvSpPr>
          <p:cNvPr id="2" name="Subtitle 2">
            <a:extLst>
              <a:ext uri="{FF2B5EF4-FFF2-40B4-BE49-F238E27FC236}">
                <a16:creationId xmlns:a16="http://schemas.microsoft.com/office/drawing/2014/main" id="{FCA4B21D-D378-AD16-3294-AB05521AE761}"/>
              </a:ext>
            </a:extLst>
          </p:cNvPr>
          <p:cNvSpPr txBox="1">
            <a:spLocks/>
          </p:cNvSpPr>
          <p:nvPr/>
        </p:nvSpPr>
        <p:spPr>
          <a:xfrm>
            <a:off x="563563" y="1223009"/>
            <a:ext cx="11064557" cy="365126"/>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rgbClr val="000000"/>
                </a:solidFill>
                <a:latin typeface="Segoe Sans Text Light" pitchFamily="2" charset="0"/>
                <a:ea typeface="+mn-ea"/>
                <a:cs typeface="Segoe Sans Text Light" pitchFamily="2" charset="0"/>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a:solidFill>
                  <a:schemeClr val="tx1"/>
                </a:solidFill>
                <a:latin typeface="+mn-lt"/>
                <a:ea typeface="+mn-ea"/>
                <a:cs typeface="Segoe UI"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a:solidFill>
                  <a:schemeClr val="tx1"/>
                </a:solidFill>
                <a:latin typeface="+mn-lt"/>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Common Decisions – Block, Grant, Require MFA</a:t>
            </a:r>
          </a:p>
        </p:txBody>
      </p:sp>
      <p:sp>
        <p:nvSpPr>
          <p:cNvPr id="7" name="Slide Number Placeholder 6">
            <a:extLst>
              <a:ext uri="{FF2B5EF4-FFF2-40B4-BE49-F238E27FC236}">
                <a16:creationId xmlns:a16="http://schemas.microsoft.com/office/drawing/2014/main" id="{59085B95-CCFD-DB0B-E2BC-4595CCE2C343}"/>
              </a:ext>
            </a:extLst>
          </p:cNvPr>
          <p:cNvSpPr>
            <a:spLocks noGrp="1"/>
          </p:cNvSpPr>
          <p:nvPr>
            <p:ph type="sldNum" sz="quarter" idx="11"/>
          </p:nvPr>
        </p:nvSpPr>
        <p:spPr/>
        <p:txBody>
          <a:bodyPr/>
          <a:lstStyle/>
          <a:p>
            <a:fld id="{B1356FBF-028C-F74E-A7B4-9B8ED246DD1B}" type="slidenum">
              <a:rPr lang="en-US" smtClean="0"/>
              <a:pPr/>
              <a:t>84</a:t>
            </a:fld>
            <a:endParaRPr lang="en-US"/>
          </a:p>
        </p:txBody>
      </p:sp>
    </p:spTree>
    <p:extLst>
      <p:ext uri="{BB962C8B-B14F-4D97-AF65-F5344CB8AC3E}">
        <p14:creationId xmlns:p14="http://schemas.microsoft.com/office/powerpoint/2010/main" val="229558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2.59259E-6 L 0 0.03541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100"/>
                                  </p:stCondLst>
                                  <p:childTnLst>
                                    <p:animMotion origin="layout" path="M -2.08333E-7 2.22222E-6 L -2.08333E-7 0.03541 " pathEditMode="relative" rAng="0" ptsTypes="AA">
                                      <p:cBhvr>
                                        <p:cTn id="14" dur="700" spd="-100000" fill="hold"/>
                                        <p:tgtEl>
                                          <p:spTgt spid="10"/>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132"/>
                                        </p:tgtEl>
                                        <p:attrNameLst>
                                          <p:attrName>style.visibility</p:attrName>
                                        </p:attrNameLst>
                                      </p:cBhvr>
                                      <p:to>
                                        <p:strVal val="visible"/>
                                      </p:to>
                                    </p:set>
                                    <p:animEffect transition="in" filter="fade">
                                      <p:cBhvr>
                                        <p:cTn id="17" dur="500"/>
                                        <p:tgtEl>
                                          <p:spTgt spid="132"/>
                                        </p:tgtEl>
                                      </p:cBhvr>
                                    </p:animEffect>
                                  </p:childTnLst>
                                </p:cTn>
                              </p:par>
                              <p:par>
                                <p:cTn id="18" presetID="42" presetClass="path" presetSubtype="0" decel="100000" fill="hold" nodeType="withEffect">
                                  <p:stCondLst>
                                    <p:cond delay="200"/>
                                  </p:stCondLst>
                                  <p:childTnLst>
                                    <p:animMotion origin="layout" path="M -4.375E-6 2.22222E-6 L -4.375E-6 0.03541 " pathEditMode="relative" rAng="0" ptsTypes="AA">
                                      <p:cBhvr>
                                        <p:cTn id="19" dur="700" spd="-100000" fill="hold"/>
                                        <p:tgtEl>
                                          <p:spTgt spid="132"/>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133"/>
                                        </p:tgtEl>
                                        <p:attrNameLst>
                                          <p:attrName>style.visibility</p:attrName>
                                        </p:attrNameLst>
                                      </p:cBhvr>
                                      <p:to>
                                        <p:strVal val="visible"/>
                                      </p:to>
                                    </p:set>
                                    <p:animEffect transition="in" filter="fade">
                                      <p:cBhvr>
                                        <p:cTn id="22" dur="500"/>
                                        <p:tgtEl>
                                          <p:spTgt spid="133"/>
                                        </p:tgtEl>
                                      </p:cBhvr>
                                    </p:animEffect>
                                  </p:childTnLst>
                                </p:cTn>
                              </p:par>
                              <p:par>
                                <p:cTn id="23" presetID="42" presetClass="path" presetSubtype="0" decel="100000" fill="hold" nodeType="withEffect">
                                  <p:stCondLst>
                                    <p:cond delay="200"/>
                                  </p:stCondLst>
                                  <p:childTnLst>
                                    <p:animMotion origin="layout" path="M 6.25E-7 -3.7037E-7 L 6.25E-7 0.03542 " pathEditMode="relative" rAng="0" ptsTypes="AA">
                                      <p:cBhvr>
                                        <p:cTn id="24" dur="700" spd="-100000" fill="hold"/>
                                        <p:tgtEl>
                                          <p:spTgt spid="133"/>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42" presetClass="path" presetSubtype="0" decel="100000" fill="hold" grpId="1" nodeType="withEffect">
                                  <p:stCondLst>
                                    <p:cond delay="0"/>
                                  </p:stCondLst>
                                  <p:childTnLst>
                                    <p:animMotion origin="layout" path="M 0 2.59259E-6 L 0 0.03541 " pathEditMode="relative" rAng="0" ptsTypes="AA">
                                      <p:cBhvr>
                                        <p:cTn id="29" dur="700" spd="-100000" fill="hold"/>
                                        <p:tgtEl>
                                          <p:spTgt spid="2"/>
                                        </p:tgtEl>
                                        <p:attrNameLst>
                                          <p:attrName>ppt_x</p:attrName>
                                          <p:attrName>ppt_y</p:attrName>
                                        </p:attrNameLst>
                                      </p:cBhvr>
                                      <p:rCtr x="0" y="1759"/>
                                    </p:animMotion>
                                  </p:childTnLst>
                                </p:cTn>
                              </p:par>
                              <p:par>
                                <p:cTn id="30" presetID="10" presetClass="entr" presetSubtype="0" fill="hold" nodeType="withEffect">
                                  <p:stCondLst>
                                    <p:cond delay="10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42" presetClass="path" presetSubtype="0" decel="100000" fill="hold" nodeType="withEffect">
                                  <p:stCondLst>
                                    <p:cond delay="100"/>
                                  </p:stCondLst>
                                  <p:childTnLst>
                                    <p:animMotion origin="layout" path="M -8.33333E-7 -2.96296E-6 L -8.33333E-7 0.03542 " pathEditMode="relative" rAng="0" ptsTypes="AA">
                                      <p:cBhvr>
                                        <p:cTn id="34" dur="700" spd="-100000" fill="hold"/>
                                        <p:tgtEl>
                                          <p:spTgt spid="35"/>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par>
                                <p:cTn id="38" presetID="42" presetClass="path" presetSubtype="0" decel="100000" fill="hold" grpId="1" nodeType="withEffect">
                                  <p:stCondLst>
                                    <p:cond delay="100"/>
                                  </p:stCondLst>
                                  <p:childTnLst>
                                    <p:animMotion origin="layout" path="M -8.33333E-7 -2.96296E-6 L -8.33333E-7 0.03542 " pathEditMode="relative" rAng="0" ptsTypes="AA">
                                      <p:cBhvr>
                                        <p:cTn id="3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p:bldP spid="5" grpId="1"/>
      <p:bldP spid="10" grpId="0" animBg="1"/>
      <p:bldP spid="10" grpId="1" animBg="1"/>
      <p:bldP spid="2" grpId="0"/>
      <p:bldP spid="2"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0189A-0AC8-A2D7-9AF6-425AE3467667}"/>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162FF1E5-0441-82AB-689F-E15EF1401CCD}"/>
              </a:ext>
            </a:extLst>
          </p:cNvPr>
          <p:cNvSpPr>
            <a:spLocks noGrp="1"/>
          </p:cNvSpPr>
          <p:nvPr>
            <p:ph type="title"/>
          </p:nvPr>
        </p:nvSpPr>
        <p:spPr/>
        <p:txBody>
          <a:bodyPr/>
          <a:lstStyle/>
          <a:p>
            <a:r>
              <a:rPr lang="en-US"/>
              <a:t>Tenant level Private Link for Fabric</a:t>
            </a:r>
          </a:p>
        </p:txBody>
      </p:sp>
      <p:sp>
        <p:nvSpPr>
          <p:cNvPr id="20" name="Rounded Rectangle 19">
            <a:extLst>
              <a:ext uri="{FF2B5EF4-FFF2-40B4-BE49-F238E27FC236}">
                <a16:creationId xmlns:a16="http://schemas.microsoft.com/office/drawing/2014/main" id="{2ED70EEC-61F5-DA88-6003-3462BB9A038F}"/>
              </a:ext>
              <a:ext uri="{C183D7F6-B498-43B3-948B-1728B52AA6E4}">
                <adec:decorative xmlns:adec="http://schemas.microsoft.com/office/drawing/2017/decorative" val="1"/>
              </a:ext>
            </a:extLst>
          </p:cNvPr>
          <p:cNvSpPr/>
          <p:nvPr/>
        </p:nvSpPr>
        <p:spPr bwMode="auto">
          <a:xfrm>
            <a:off x="588264" y="1715678"/>
            <a:ext cx="6596761" cy="4553360"/>
          </a:xfrm>
          <a:prstGeom prst="roundRect">
            <a:avLst>
              <a:gd name="adj" fmla="val 349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err="1">
              <a:solidFill>
                <a:srgbClr val="091F2C"/>
              </a:solidFill>
              <a:latin typeface="Segoe Sans Text" panose="020F0502020204030204"/>
              <a:cs typeface="Segoe UI" panose="020B0502040204020203" pitchFamily="34" charset="0"/>
            </a:endParaRPr>
          </a:p>
        </p:txBody>
      </p:sp>
      <p:grpSp>
        <p:nvGrpSpPr>
          <p:cNvPr id="42" name="Group 41" descr="A diagram of a network architecture showing how a private endpoint connects to Microsoft Fabric's OneLake Shortcuts via Azure Private Link, with security policies applied through Entra Conditional Access.">
            <a:extLst>
              <a:ext uri="{FF2B5EF4-FFF2-40B4-BE49-F238E27FC236}">
                <a16:creationId xmlns:a16="http://schemas.microsoft.com/office/drawing/2014/main" id="{3A0D4B41-0368-437A-9CE4-3C4C8137295D}"/>
              </a:ext>
            </a:extLst>
          </p:cNvPr>
          <p:cNvGrpSpPr/>
          <p:nvPr/>
        </p:nvGrpSpPr>
        <p:grpSpPr>
          <a:xfrm>
            <a:off x="1126720" y="1950890"/>
            <a:ext cx="5519847" cy="4082936"/>
            <a:chOff x="1098941" y="1950890"/>
            <a:chExt cx="5519847" cy="4082936"/>
          </a:xfrm>
        </p:grpSpPr>
        <p:pic>
          <p:nvPicPr>
            <p:cNvPr id="18" name="Picture 17">
              <a:extLst>
                <a:ext uri="{FF2B5EF4-FFF2-40B4-BE49-F238E27FC236}">
                  <a16:creationId xmlns:a16="http://schemas.microsoft.com/office/drawing/2014/main" id="{D7D20622-3364-4D05-DCFB-4561E3D3DD5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098941" y="2703242"/>
              <a:ext cx="5519847" cy="3330584"/>
            </a:xfrm>
            <a:prstGeom prst="rect">
              <a:avLst/>
            </a:prstGeom>
          </p:spPr>
        </p:pic>
        <p:pic>
          <p:nvPicPr>
            <p:cNvPr id="19" name="Picture 18">
              <a:extLst>
                <a:ext uri="{FF2B5EF4-FFF2-40B4-BE49-F238E27FC236}">
                  <a16:creationId xmlns:a16="http://schemas.microsoft.com/office/drawing/2014/main" id="{62642B7E-91FB-5385-19A9-6AC8E25B857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098941" y="1950890"/>
              <a:ext cx="1580077" cy="854557"/>
            </a:xfrm>
            <a:prstGeom prst="rect">
              <a:avLst/>
            </a:prstGeom>
          </p:spPr>
        </p:pic>
      </p:grpSp>
      <p:sp>
        <p:nvSpPr>
          <p:cNvPr id="25" name="TextBox 24" descr="On click: What it means:&#10;">
            <a:extLst>
              <a:ext uri="{FF2B5EF4-FFF2-40B4-BE49-F238E27FC236}">
                <a16:creationId xmlns:a16="http://schemas.microsoft.com/office/drawing/2014/main" id="{0BA7D9EF-DC58-9DF2-9BF8-5AB5C0619374}"/>
              </a:ext>
            </a:extLst>
          </p:cNvPr>
          <p:cNvSpPr txBox="1">
            <a:spLocks/>
          </p:cNvSpPr>
          <p:nvPr/>
        </p:nvSpPr>
        <p:spPr>
          <a:xfrm>
            <a:off x="7810394" y="1715678"/>
            <a:ext cx="1572012" cy="336781"/>
          </a:xfrm>
          <a:prstGeom prst="roundRect">
            <a:avLst>
              <a:gd name="adj" fmla="val 35587"/>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What it means:</a:t>
            </a:r>
          </a:p>
        </p:txBody>
      </p:sp>
      <p:sp>
        <p:nvSpPr>
          <p:cNvPr id="37" name="TextBox 36" descr="Number 1">
            <a:extLst>
              <a:ext uri="{FF2B5EF4-FFF2-40B4-BE49-F238E27FC236}">
                <a16:creationId xmlns:a16="http://schemas.microsoft.com/office/drawing/2014/main" id="{E57CCCB1-1598-F3B6-B39A-80B70F3122EC}"/>
              </a:ext>
            </a:extLst>
          </p:cNvPr>
          <p:cNvSpPr txBox="1"/>
          <p:nvPr/>
        </p:nvSpPr>
        <p:spPr>
          <a:xfrm>
            <a:off x="7810393" y="2305071"/>
            <a:ext cx="237600" cy="238036"/>
          </a:xfrm>
          <a:prstGeom prst="ellipse">
            <a:avLst/>
          </a:prstGeom>
          <a:solidFill>
            <a:schemeClr val="tx1"/>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2"/>
                </a:solidFill>
                <a:effectLst/>
                <a:uLnTx/>
                <a:uFillTx/>
                <a:latin typeface="+mj-lt"/>
                <a:ea typeface="+mn-ea"/>
                <a:cs typeface="+mn-cs"/>
              </a:rPr>
              <a:t>1</a:t>
            </a:r>
          </a:p>
        </p:txBody>
      </p:sp>
      <p:sp>
        <p:nvSpPr>
          <p:cNvPr id="28" name="TextBox 27">
            <a:extLst>
              <a:ext uri="{FF2B5EF4-FFF2-40B4-BE49-F238E27FC236}">
                <a16:creationId xmlns:a16="http://schemas.microsoft.com/office/drawing/2014/main" id="{C0B42D00-0F90-B33E-6D4A-FC1FA7E6F9E5}"/>
              </a:ext>
            </a:extLst>
          </p:cNvPr>
          <p:cNvSpPr txBox="1"/>
          <p:nvPr/>
        </p:nvSpPr>
        <p:spPr>
          <a:xfrm>
            <a:off x="8141547" y="2307045"/>
            <a:ext cx="3462189"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j-lt"/>
                <a:ea typeface="+mn-ea"/>
                <a:cs typeface="+mn-cs"/>
              </a:rPr>
              <a:t>Fabric is disconnected from</a:t>
            </a:r>
            <a:br>
              <a:rPr kumimoji="0" lang="en-US" sz="1600" b="0" i="0" u="none" strike="noStrike" kern="1200" cap="none" spc="0" normalizeH="0" baseline="0" noProof="0">
                <a:ln>
                  <a:noFill/>
                </a:ln>
                <a:solidFill>
                  <a:srgbClr val="000000"/>
                </a:solidFill>
                <a:effectLst/>
                <a:uLnTx/>
                <a:uFillTx/>
                <a:latin typeface="+mj-lt"/>
                <a:ea typeface="+mn-ea"/>
                <a:cs typeface="+mn-cs"/>
              </a:rPr>
            </a:br>
            <a:r>
              <a:rPr kumimoji="0" lang="en-US" sz="1600" b="0" i="0" u="none" strike="noStrike" kern="1200" cap="none" spc="0" normalizeH="0" baseline="0" noProof="0">
                <a:ln>
                  <a:noFill/>
                </a:ln>
                <a:solidFill>
                  <a:srgbClr val="000000"/>
                </a:solidFill>
                <a:effectLst/>
                <a:uLnTx/>
                <a:uFillTx/>
                <a:latin typeface="+mj-lt"/>
                <a:ea typeface="+mn-ea"/>
                <a:cs typeface="+mn-cs"/>
              </a:rPr>
              <a:t>the public internet</a:t>
            </a:r>
          </a:p>
        </p:txBody>
      </p:sp>
      <p:sp>
        <p:nvSpPr>
          <p:cNvPr id="38" name="TextBox 37" descr="On click: Number 2">
            <a:extLst>
              <a:ext uri="{FF2B5EF4-FFF2-40B4-BE49-F238E27FC236}">
                <a16:creationId xmlns:a16="http://schemas.microsoft.com/office/drawing/2014/main" id="{B8C8C639-BD61-E1C0-798A-4F91CE6DFDA4}"/>
              </a:ext>
            </a:extLst>
          </p:cNvPr>
          <p:cNvSpPr txBox="1"/>
          <p:nvPr/>
        </p:nvSpPr>
        <p:spPr>
          <a:xfrm>
            <a:off x="7810393" y="3052100"/>
            <a:ext cx="237600" cy="238036"/>
          </a:xfrm>
          <a:prstGeom prst="ellipse">
            <a:avLst/>
          </a:prstGeom>
          <a:solidFill>
            <a:schemeClr val="tx1"/>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2"/>
                </a:solidFill>
                <a:effectLst/>
                <a:uLnTx/>
                <a:uFillTx/>
                <a:latin typeface="+mj-lt"/>
                <a:ea typeface="+mn-ea"/>
                <a:cs typeface="+mn-cs"/>
              </a:rPr>
              <a:t>2</a:t>
            </a:r>
          </a:p>
        </p:txBody>
      </p:sp>
      <p:sp>
        <p:nvSpPr>
          <p:cNvPr id="29" name="TextBox 28">
            <a:extLst>
              <a:ext uri="{FF2B5EF4-FFF2-40B4-BE49-F238E27FC236}">
                <a16:creationId xmlns:a16="http://schemas.microsoft.com/office/drawing/2014/main" id="{243A6647-4726-6B06-4765-9EDC74D94AA2}"/>
              </a:ext>
            </a:extLst>
          </p:cNvPr>
          <p:cNvSpPr txBox="1"/>
          <p:nvPr/>
        </p:nvSpPr>
        <p:spPr>
          <a:xfrm>
            <a:off x="8141547" y="3054074"/>
            <a:ext cx="3462189"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j-lt"/>
                <a:ea typeface="+mn-ea"/>
                <a:cs typeface="+mn-cs"/>
              </a:rPr>
              <a:t>Every users needs to connect to</a:t>
            </a:r>
            <a:br>
              <a:rPr kumimoji="0" lang="en-US" sz="1600" b="0" i="0" u="none" strike="noStrike" kern="1200" cap="none" spc="0" normalizeH="0" baseline="0" noProof="0">
                <a:ln>
                  <a:noFill/>
                </a:ln>
                <a:solidFill>
                  <a:srgbClr val="000000"/>
                </a:solidFill>
                <a:effectLst/>
                <a:uLnTx/>
                <a:uFillTx/>
                <a:latin typeface="+mj-lt"/>
                <a:ea typeface="+mn-ea"/>
                <a:cs typeface="+mn-cs"/>
              </a:rPr>
            </a:br>
            <a:r>
              <a:rPr kumimoji="0" lang="en-US" sz="1600" b="0" i="0" u="none" strike="noStrike" kern="1200" cap="none" spc="0" normalizeH="0" baseline="0" noProof="0">
                <a:ln>
                  <a:noFill/>
                </a:ln>
                <a:solidFill>
                  <a:srgbClr val="000000"/>
                </a:solidFill>
                <a:effectLst/>
                <a:uLnTx/>
                <a:uFillTx/>
                <a:latin typeface="+mj-lt"/>
                <a:ea typeface="+mn-ea"/>
                <a:cs typeface="+mn-cs"/>
              </a:rPr>
              <a:t>the private network to get access</a:t>
            </a:r>
            <a:br>
              <a:rPr kumimoji="0" lang="en-US" sz="1600" b="0" i="0" u="none" strike="noStrike" kern="1200" cap="none" spc="0" normalizeH="0" baseline="0" noProof="0">
                <a:ln>
                  <a:noFill/>
                </a:ln>
                <a:solidFill>
                  <a:srgbClr val="000000"/>
                </a:solidFill>
                <a:effectLst/>
                <a:uLnTx/>
                <a:uFillTx/>
                <a:latin typeface="+mj-lt"/>
                <a:ea typeface="+mn-ea"/>
                <a:cs typeface="+mn-cs"/>
              </a:rPr>
            </a:br>
            <a:r>
              <a:rPr kumimoji="0" lang="en-US" sz="1600" b="0" i="0" u="none" strike="noStrike" kern="1200" cap="none" spc="0" normalizeH="0" baseline="0" noProof="0">
                <a:ln>
                  <a:noFill/>
                </a:ln>
                <a:solidFill>
                  <a:srgbClr val="000000"/>
                </a:solidFill>
                <a:effectLst/>
                <a:uLnTx/>
                <a:uFillTx/>
                <a:latin typeface="+mj-lt"/>
                <a:ea typeface="+mn-ea"/>
                <a:cs typeface="+mn-cs"/>
              </a:rPr>
              <a:t>on every device</a:t>
            </a:r>
          </a:p>
        </p:txBody>
      </p:sp>
      <p:sp>
        <p:nvSpPr>
          <p:cNvPr id="39" name="TextBox 38" descr="On click: Number 3">
            <a:extLst>
              <a:ext uri="{FF2B5EF4-FFF2-40B4-BE49-F238E27FC236}">
                <a16:creationId xmlns:a16="http://schemas.microsoft.com/office/drawing/2014/main" id="{C2A59DAA-6A7C-9230-645F-06C5A3637627}"/>
              </a:ext>
            </a:extLst>
          </p:cNvPr>
          <p:cNvSpPr txBox="1"/>
          <p:nvPr/>
        </p:nvSpPr>
        <p:spPr>
          <a:xfrm>
            <a:off x="7810393" y="4045350"/>
            <a:ext cx="237600" cy="238036"/>
          </a:xfrm>
          <a:prstGeom prst="ellipse">
            <a:avLst/>
          </a:prstGeom>
          <a:solidFill>
            <a:schemeClr val="tx1"/>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2"/>
                </a:solidFill>
                <a:effectLst/>
                <a:uLnTx/>
                <a:uFillTx/>
                <a:latin typeface="+mj-lt"/>
                <a:ea typeface="+mn-ea"/>
                <a:cs typeface="+mn-cs"/>
              </a:rPr>
              <a:t>3</a:t>
            </a:r>
          </a:p>
        </p:txBody>
      </p:sp>
      <p:sp>
        <p:nvSpPr>
          <p:cNvPr id="30" name="TextBox 29">
            <a:extLst>
              <a:ext uri="{FF2B5EF4-FFF2-40B4-BE49-F238E27FC236}">
                <a16:creationId xmlns:a16="http://schemas.microsoft.com/office/drawing/2014/main" id="{CF6A8947-AAD5-2DB6-8C27-FA556D7D600D}"/>
              </a:ext>
            </a:extLst>
          </p:cNvPr>
          <p:cNvSpPr txBox="1"/>
          <p:nvPr/>
        </p:nvSpPr>
        <p:spPr>
          <a:xfrm>
            <a:off x="8141547" y="4047324"/>
            <a:ext cx="3462189"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j-lt"/>
                <a:ea typeface="+mn-ea"/>
                <a:cs typeface="+mn-cs"/>
              </a:rPr>
              <a:t>No longer able to load resources locally (slower reports)</a:t>
            </a:r>
          </a:p>
        </p:txBody>
      </p:sp>
      <p:sp>
        <p:nvSpPr>
          <p:cNvPr id="40" name="TextBox 39" descr="On click: Number 4">
            <a:extLst>
              <a:ext uri="{FF2B5EF4-FFF2-40B4-BE49-F238E27FC236}">
                <a16:creationId xmlns:a16="http://schemas.microsoft.com/office/drawing/2014/main" id="{FFFE85CF-D69A-CA37-903C-4E46CB8A0B74}"/>
              </a:ext>
            </a:extLst>
          </p:cNvPr>
          <p:cNvSpPr txBox="1"/>
          <p:nvPr/>
        </p:nvSpPr>
        <p:spPr>
          <a:xfrm>
            <a:off x="7810393" y="4792379"/>
            <a:ext cx="237600" cy="238036"/>
          </a:xfrm>
          <a:prstGeom prst="ellipse">
            <a:avLst/>
          </a:prstGeom>
          <a:solidFill>
            <a:schemeClr val="tx1"/>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2"/>
                </a:solidFill>
                <a:effectLst/>
                <a:uLnTx/>
                <a:uFillTx/>
                <a:latin typeface="+mj-lt"/>
                <a:ea typeface="+mn-ea"/>
                <a:cs typeface="+mn-cs"/>
              </a:rPr>
              <a:t>4</a:t>
            </a:r>
          </a:p>
        </p:txBody>
      </p:sp>
      <p:sp>
        <p:nvSpPr>
          <p:cNvPr id="31" name="TextBox 30">
            <a:extLst>
              <a:ext uri="{FF2B5EF4-FFF2-40B4-BE49-F238E27FC236}">
                <a16:creationId xmlns:a16="http://schemas.microsoft.com/office/drawing/2014/main" id="{74E566E5-3F6F-6F0A-A86A-6DF7C0119C5C}"/>
              </a:ext>
            </a:extLst>
          </p:cNvPr>
          <p:cNvSpPr txBox="1"/>
          <p:nvPr/>
        </p:nvSpPr>
        <p:spPr>
          <a:xfrm>
            <a:off x="8141547" y="4794353"/>
            <a:ext cx="3462189"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j-lt"/>
                <a:ea typeface="+mn-ea"/>
                <a:cs typeface="+mn-cs"/>
              </a:rPr>
              <a:t>Increases ExpressRoute bandwidth </a:t>
            </a:r>
            <a:br>
              <a:rPr kumimoji="0" lang="en-US" sz="1600" b="0" i="0" u="none" strike="noStrike" kern="1200" cap="none" spc="0" normalizeH="0" baseline="0" noProof="0">
                <a:ln>
                  <a:noFill/>
                </a:ln>
                <a:solidFill>
                  <a:srgbClr val="000000"/>
                </a:solidFill>
                <a:effectLst/>
                <a:uLnTx/>
                <a:uFillTx/>
                <a:latin typeface="+mj-lt"/>
                <a:ea typeface="+mn-ea"/>
                <a:cs typeface="+mn-cs"/>
              </a:rPr>
            </a:br>
            <a:r>
              <a:rPr kumimoji="0" lang="en-US" sz="1600" b="0" i="0" u="none" strike="noStrike" kern="1200" cap="none" spc="0" normalizeH="0" baseline="0" noProof="0">
                <a:ln>
                  <a:noFill/>
                </a:ln>
                <a:solidFill>
                  <a:srgbClr val="000000"/>
                </a:solidFill>
                <a:effectLst/>
                <a:uLnTx/>
                <a:uFillTx/>
                <a:latin typeface="+mj-lt"/>
                <a:ea typeface="+mn-ea"/>
                <a:cs typeface="+mn-cs"/>
              </a:rPr>
              <a:t>and added costs for Private Links</a:t>
            </a:r>
          </a:p>
        </p:txBody>
      </p:sp>
      <p:sp>
        <p:nvSpPr>
          <p:cNvPr id="41" name="TextBox 40" descr="On click: Number 5">
            <a:extLst>
              <a:ext uri="{FF2B5EF4-FFF2-40B4-BE49-F238E27FC236}">
                <a16:creationId xmlns:a16="http://schemas.microsoft.com/office/drawing/2014/main" id="{FFB12942-8F8D-A5D3-83E9-AFA5DA4581D5}"/>
              </a:ext>
            </a:extLst>
          </p:cNvPr>
          <p:cNvSpPr txBox="1"/>
          <p:nvPr/>
        </p:nvSpPr>
        <p:spPr>
          <a:xfrm>
            <a:off x="7810393" y="5539409"/>
            <a:ext cx="237600" cy="238036"/>
          </a:xfrm>
          <a:prstGeom prst="ellipse">
            <a:avLst/>
          </a:prstGeom>
          <a:solidFill>
            <a:schemeClr val="tx1"/>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2"/>
                </a:solidFill>
                <a:effectLst/>
                <a:uLnTx/>
                <a:uFillTx/>
                <a:latin typeface="+mj-lt"/>
                <a:ea typeface="+mn-ea"/>
                <a:cs typeface="+mn-cs"/>
              </a:rPr>
              <a:t>5</a:t>
            </a:r>
          </a:p>
        </p:txBody>
      </p:sp>
      <p:sp>
        <p:nvSpPr>
          <p:cNvPr id="32" name="TextBox 31">
            <a:extLst>
              <a:ext uri="{FF2B5EF4-FFF2-40B4-BE49-F238E27FC236}">
                <a16:creationId xmlns:a16="http://schemas.microsoft.com/office/drawing/2014/main" id="{1867DB95-8CCC-4099-F596-C3A07F445EF2}"/>
              </a:ext>
            </a:extLst>
          </p:cNvPr>
          <p:cNvSpPr txBox="1"/>
          <p:nvPr/>
        </p:nvSpPr>
        <p:spPr>
          <a:xfrm>
            <a:off x="8141547" y="5541383"/>
            <a:ext cx="3462189"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j-lt"/>
                <a:ea typeface="+mn-ea"/>
                <a:cs typeface="+mn-cs"/>
              </a:rPr>
              <a:t>Several product limitations </a:t>
            </a:r>
            <a:br>
              <a:rPr kumimoji="0" lang="en-US" sz="1600" b="0" i="0" u="none" strike="noStrike" kern="1200" cap="none" spc="0" normalizeH="0" baseline="0" noProof="0">
                <a:ln>
                  <a:noFill/>
                </a:ln>
                <a:solidFill>
                  <a:srgbClr val="000000"/>
                </a:solidFill>
                <a:effectLst/>
                <a:uLnTx/>
                <a:uFillTx/>
                <a:latin typeface="+mj-lt"/>
                <a:ea typeface="+mn-ea"/>
                <a:cs typeface="+mn-cs"/>
              </a:rPr>
            </a:br>
            <a:r>
              <a:rPr kumimoji="0" lang="en-US" sz="1600" b="0" i="0" u="none" strike="noStrike" kern="1200" cap="none" spc="0" normalizeH="0" baseline="0" noProof="0">
                <a:ln>
                  <a:noFill/>
                </a:ln>
                <a:solidFill>
                  <a:srgbClr val="000000"/>
                </a:solidFill>
                <a:effectLst/>
                <a:uLnTx/>
                <a:uFillTx/>
                <a:latin typeface="+mj-lt"/>
                <a:ea typeface="+mn-ea"/>
                <a:cs typeface="+mn-cs"/>
              </a:rPr>
              <a:t>(like on-prem data gateway)</a:t>
            </a:r>
          </a:p>
        </p:txBody>
      </p:sp>
      <p:sp>
        <p:nvSpPr>
          <p:cNvPr id="2" name="Subtitle 2">
            <a:extLst>
              <a:ext uri="{FF2B5EF4-FFF2-40B4-BE49-F238E27FC236}">
                <a16:creationId xmlns:a16="http://schemas.microsoft.com/office/drawing/2014/main" id="{58921766-1C51-D518-9BA4-2DC4D2350821}"/>
              </a:ext>
            </a:extLst>
          </p:cNvPr>
          <p:cNvSpPr txBox="1">
            <a:spLocks/>
          </p:cNvSpPr>
          <p:nvPr/>
        </p:nvSpPr>
        <p:spPr>
          <a:xfrm>
            <a:off x="563563" y="1223009"/>
            <a:ext cx="11064557" cy="365126"/>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rgbClr val="000000"/>
                </a:solidFill>
                <a:latin typeface="Segoe Sans Text Light" pitchFamily="2" charset="0"/>
                <a:ea typeface="+mn-ea"/>
                <a:cs typeface="Segoe Sans Text Light" pitchFamily="2" charset="0"/>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a:solidFill>
                  <a:schemeClr val="tx1"/>
                </a:solidFill>
                <a:latin typeface="+mn-lt"/>
                <a:ea typeface="+mn-ea"/>
                <a:cs typeface="Segoe UI"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a:solidFill>
                  <a:schemeClr val="tx1"/>
                </a:solidFill>
                <a:latin typeface="+mn-lt"/>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Perimeter Network Security for your tenant </a:t>
            </a:r>
          </a:p>
        </p:txBody>
      </p:sp>
      <p:sp>
        <p:nvSpPr>
          <p:cNvPr id="5" name="Slide Number Placeholder 4">
            <a:extLst>
              <a:ext uri="{FF2B5EF4-FFF2-40B4-BE49-F238E27FC236}">
                <a16:creationId xmlns:a16="http://schemas.microsoft.com/office/drawing/2014/main" id="{C227B7CC-6408-A4A2-355C-D3364722EB7D}"/>
              </a:ext>
            </a:extLst>
          </p:cNvPr>
          <p:cNvSpPr>
            <a:spLocks noGrp="1"/>
          </p:cNvSpPr>
          <p:nvPr>
            <p:ph type="sldNum" sz="quarter" idx="11"/>
          </p:nvPr>
        </p:nvSpPr>
        <p:spPr/>
        <p:txBody>
          <a:bodyPr/>
          <a:lstStyle/>
          <a:p>
            <a:fld id="{B1356FBF-028C-F74E-A7B4-9B8ED246DD1B}" type="slidenum">
              <a:rPr lang="en-US" smtClean="0"/>
              <a:pPr/>
              <a:t>85</a:t>
            </a:fld>
            <a:endParaRPr lang="en-US"/>
          </a:p>
        </p:txBody>
      </p:sp>
    </p:spTree>
    <p:extLst>
      <p:ext uri="{BB962C8B-B14F-4D97-AF65-F5344CB8AC3E}">
        <p14:creationId xmlns:p14="http://schemas.microsoft.com/office/powerpoint/2010/main" val="368914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0 2.59259E-6 L 0 0.03541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grpId="1" nodeType="withEffect">
                                  <p:stCondLst>
                                    <p:cond delay="100"/>
                                  </p:stCondLst>
                                  <p:childTnLst>
                                    <p:animMotion origin="layout" path="M -8.33333E-7 -2.96296E-6 L -8.33333E-7 0.03542 " pathEditMode="relative" rAng="0" ptsTypes="AA">
                                      <p:cBhvr>
                                        <p:cTn id="14" dur="700" spd="-100000" fill="hold"/>
                                        <p:tgtEl>
                                          <p:spTgt spid="20"/>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42" presetClass="path" presetSubtype="0" decel="100000" fill="hold" nodeType="withEffect">
                                  <p:stCondLst>
                                    <p:cond delay="100"/>
                                  </p:stCondLst>
                                  <p:childTnLst>
                                    <p:animMotion origin="layout" path="M 0 4.07407E-6 L 0 0.03541 " pathEditMode="relative" rAng="0" ptsTypes="AA">
                                      <p:cBhvr>
                                        <p:cTn id="19" dur="700" spd="-100000" fill="hold"/>
                                        <p:tgtEl>
                                          <p:spTgt spid="42"/>
                                        </p:tgtEl>
                                        <p:attrNameLst>
                                          <p:attrName>ppt_x</p:attrName>
                                          <p:attrName>ppt_y</p:attrName>
                                        </p:attrNameLst>
                                      </p:cBhvr>
                                      <p:rCtr x="0" y="1759"/>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42" presetClass="path" presetSubtype="0" decel="100000" fill="hold" grpId="1" nodeType="withEffect">
                                  <p:stCondLst>
                                    <p:cond delay="0"/>
                                  </p:stCondLst>
                                  <p:childTnLst>
                                    <p:animMotion origin="layout" path="M 1.875E-6 1.48148E-6 L 1.875E-6 0.03542 " pathEditMode="relative" rAng="0" ptsTypes="AA">
                                      <p:cBhvr>
                                        <p:cTn id="26" dur="700" spd="-100000" fill="hold"/>
                                        <p:tgtEl>
                                          <p:spTgt spid="25"/>
                                        </p:tgtEl>
                                        <p:attrNameLst>
                                          <p:attrName>ppt_x</p:attrName>
                                          <p:attrName>ppt_y</p:attrName>
                                        </p:attrNameLst>
                                      </p:cBhvr>
                                      <p:rCtr x="0" y="1759"/>
                                    </p:animMotion>
                                  </p:childTnLst>
                                </p:cTn>
                              </p:par>
                              <p:par>
                                <p:cTn id="27" presetID="10"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42" presetClass="path" presetSubtype="0" decel="100000" fill="hold" grpId="1" nodeType="withEffect">
                                  <p:stCondLst>
                                    <p:cond delay="0"/>
                                  </p:stCondLst>
                                  <p:childTnLst>
                                    <p:animMotion origin="layout" path="M -6.25E-7 -2.22222E-6 L -6.25E-7 0.03542 " pathEditMode="relative" rAng="0" ptsTypes="AA">
                                      <p:cBhvr>
                                        <p:cTn id="31" dur="700" spd="-100000" fill="hold"/>
                                        <p:tgtEl>
                                          <p:spTgt spid="37"/>
                                        </p:tgtEl>
                                        <p:attrNameLst>
                                          <p:attrName>ppt_x</p:attrName>
                                          <p:attrName>ppt_y</p:attrName>
                                        </p:attrNameLst>
                                      </p:cBhvr>
                                      <p:rCtr x="0" y="1759"/>
                                    </p:animMotion>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42" presetClass="path" presetSubtype="0" decel="100000" fill="hold" grpId="1" nodeType="withEffect">
                                  <p:stCondLst>
                                    <p:cond delay="0"/>
                                  </p:stCondLst>
                                  <p:childTnLst>
                                    <p:animMotion origin="layout" path="M 4.375E-6 -2.22222E-6 L 4.375E-6 0.03542 " pathEditMode="relative" rAng="0" ptsTypes="AA">
                                      <p:cBhvr>
                                        <p:cTn id="36" dur="700" spd="-100000" fill="hold"/>
                                        <p:tgtEl>
                                          <p:spTgt spid="28"/>
                                        </p:tgtEl>
                                        <p:attrNameLst>
                                          <p:attrName>ppt_x</p:attrName>
                                          <p:attrName>ppt_y</p:attrName>
                                        </p:attrNameLst>
                                      </p:cBhvr>
                                      <p:rCtr x="0" y="1759"/>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par>
                                <p:cTn id="42" presetID="42" presetClass="path" presetSubtype="0" decel="100000" fill="hold" grpId="1" nodeType="withEffect">
                                  <p:stCondLst>
                                    <p:cond delay="0"/>
                                  </p:stCondLst>
                                  <p:childTnLst>
                                    <p:animMotion origin="layout" path="M -6.25E-7 0 L -6.25E-7 0.03542 " pathEditMode="relative" rAng="0" ptsTypes="AA">
                                      <p:cBhvr>
                                        <p:cTn id="43" dur="700" spd="-100000" fill="hold"/>
                                        <p:tgtEl>
                                          <p:spTgt spid="38"/>
                                        </p:tgtEl>
                                        <p:attrNameLst>
                                          <p:attrName>ppt_x</p:attrName>
                                          <p:attrName>ppt_y</p:attrName>
                                        </p:attrNameLst>
                                      </p:cBhvr>
                                      <p:rCtr x="0" y="1759"/>
                                    </p:animMotion>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42" presetClass="path" presetSubtype="0" decel="100000" fill="hold" grpId="1" nodeType="withEffect">
                                  <p:stCondLst>
                                    <p:cond delay="0"/>
                                  </p:stCondLst>
                                  <p:childTnLst>
                                    <p:animMotion origin="layout" path="M 4.375E-6 -4.07407E-6 L 4.375E-6 0.03542 " pathEditMode="relative" rAng="0" ptsTypes="AA">
                                      <p:cBhvr>
                                        <p:cTn id="48" dur="700" spd="-100000" fill="hold"/>
                                        <p:tgtEl>
                                          <p:spTgt spid="29"/>
                                        </p:tgtEl>
                                        <p:attrNameLst>
                                          <p:attrName>ppt_x</p:attrName>
                                          <p:attrName>ppt_y</p:attrName>
                                        </p:attrNameLst>
                                      </p:cBhvr>
                                      <p:rCtr x="0" y="175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par>
                                <p:cTn id="54" presetID="42" presetClass="path" presetSubtype="0" decel="100000" fill="hold" grpId="1" nodeType="withEffect">
                                  <p:stCondLst>
                                    <p:cond delay="0"/>
                                  </p:stCondLst>
                                  <p:childTnLst>
                                    <p:animMotion origin="layout" path="M -6.25E-7 4.07407E-6 L -6.25E-7 0.03541 " pathEditMode="relative" rAng="0" ptsTypes="AA">
                                      <p:cBhvr>
                                        <p:cTn id="55" dur="700" spd="-100000" fill="hold"/>
                                        <p:tgtEl>
                                          <p:spTgt spid="39"/>
                                        </p:tgtEl>
                                        <p:attrNameLst>
                                          <p:attrName>ppt_x</p:attrName>
                                          <p:attrName>ppt_y</p:attrName>
                                        </p:attrNameLst>
                                      </p:cBhvr>
                                      <p:rCtr x="0" y="1759"/>
                                    </p:animMotion>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42" presetClass="path" presetSubtype="0" decel="100000" fill="hold" grpId="1" nodeType="withEffect">
                                  <p:stCondLst>
                                    <p:cond delay="0"/>
                                  </p:stCondLst>
                                  <p:childTnLst>
                                    <p:animMotion origin="layout" path="M -8.33333E-7 -2.96296E-6 L -8.33333E-7 0.03542 " pathEditMode="relative" rAng="0" ptsTypes="AA">
                                      <p:cBhvr>
                                        <p:cTn id="60" dur="700" spd="-100000" fill="hold"/>
                                        <p:tgtEl>
                                          <p:spTgt spid="30"/>
                                        </p:tgtEl>
                                        <p:attrNameLst>
                                          <p:attrName>ppt_x</p:attrName>
                                          <p:attrName>ppt_y</p:attrName>
                                        </p:attrNameLst>
                                      </p:cBhvr>
                                      <p:rCtr x="0" y="1759"/>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par>
                                <p:cTn id="66" presetID="42" presetClass="path" presetSubtype="0" decel="100000" fill="hold" grpId="1" nodeType="withEffect">
                                  <p:stCondLst>
                                    <p:cond delay="0"/>
                                  </p:stCondLst>
                                  <p:childTnLst>
                                    <p:animMotion origin="layout" path="M -6.25E-7 -3.7037E-6 L -6.25E-7 0.03542 " pathEditMode="relative" rAng="0" ptsTypes="AA">
                                      <p:cBhvr>
                                        <p:cTn id="67" dur="700" spd="-100000" fill="hold"/>
                                        <p:tgtEl>
                                          <p:spTgt spid="40"/>
                                        </p:tgtEl>
                                        <p:attrNameLst>
                                          <p:attrName>ppt_x</p:attrName>
                                          <p:attrName>ppt_y</p:attrName>
                                        </p:attrNameLst>
                                      </p:cBhvr>
                                      <p:rCtr x="0" y="1759"/>
                                    </p:animMotion>
                                  </p:childTnLst>
                                </p:cTn>
                              </p:par>
                              <p:par>
                                <p:cTn id="68" presetID="10" presetClass="entr" presetSubtype="0" fill="hold" grpId="0" nodeType="with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par>
                                <p:cTn id="71" presetID="42" presetClass="path" presetSubtype="0" decel="100000" fill="hold" grpId="1" nodeType="withEffect">
                                  <p:stCondLst>
                                    <p:cond delay="0"/>
                                  </p:stCondLst>
                                  <p:childTnLst>
                                    <p:animMotion origin="layout" path="M -8.33333E-7 -2.96296E-6 L -8.33333E-7 0.03542 " pathEditMode="relative" rAng="0" ptsTypes="AA">
                                      <p:cBhvr>
                                        <p:cTn id="72" dur="700" spd="-100000" fill="hold"/>
                                        <p:tgtEl>
                                          <p:spTgt spid="31"/>
                                        </p:tgtEl>
                                        <p:attrNameLst>
                                          <p:attrName>ppt_x</p:attrName>
                                          <p:attrName>ppt_y</p:attrName>
                                        </p:attrNameLst>
                                      </p:cBhvr>
                                      <p:rCtr x="0" y="1759"/>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par>
                                <p:cTn id="78" presetID="42" presetClass="path" presetSubtype="0" decel="100000" fill="hold" grpId="1" nodeType="withEffect">
                                  <p:stCondLst>
                                    <p:cond delay="0"/>
                                  </p:stCondLst>
                                  <p:childTnLst>
                                    <p:animMotion origin="layout" path="M -6.25E-7 -1.11022E-16 L -6.25E-7 0.03542 " pathEditMode="relative" rAng="0" ptsTypes="AA">
                                      <p:cBhvr>
                                        <p:cTn id="79" dur="700" spd="-100000" fill="hold"/>
                                        <p:tgtEl>
                                          <p:spTgt spid="41"/>
                                        </p:tgtEl>
                                        <p:attrNameLst>
                                          <p:attrName>ppt_x</p:attrName>
                                          <p:attrName>ppt_y</p:attrName>
                                        </p:attrNameLst>
                                      </p:cBhvr>
                                      <p:rCtr x="0" y="1759"/>
                                    </p:animMotion>
                                  </p:childTnLst>
                                </p:cTn>
                              </p:par>
                              <p:par>
                                <p:cTn id="80" presetID="10"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500"/>
                                        <p:tgtEl>
                                          <p:spTgt spid="32"/>
                                        </p:tgtEl>
                                      </p:cBhvr>
                                    </p:animEffect>
                                  </p:childTnLst>
                                </p:cTn>
                              </p:par>
                              <p:par>
                                <p:cTn id="83" presetID="42" presetClass="path" presetSubtype="0" decel="100000" fill="hold" grpId="1" nodeType="withEffect">
                                  <p:stCondLst>
                                    <p:cond delay="0"/>
                                  </p:stCondLst>
                                  <p:childTnLst>
                                    <p:animMotion origin="layout" path="M -8.33333E-7 -2.96296E-6 L -8.33333E-7 0.03542 " pathEditMode="relative" rAng="0" ptsTypes="AA">
                                      <p:cBhvr>
                                        <p:cTn id="84" dur="700" spd="-100000" fill="hold"/>
                                        <p:tgtEl>
                                          <p:spTgt spid="32"/>
                                        </p:tgtEl>
                                        <p:attrNameLst>
                                          <p:attrName>ppt_x</p:attrName>
                                          <p:attrName>ppt_y</p:attrName>
                                        </p:attrNameLst>
                                      </p:cBhvr>
                                      <p:rCtr x="0" y="1759"/>
                                    </p:animMotion>
                                  </p:childTnLst>
                                </p:cTn>
                              </p:par>
                              <p:par>
                                <p:cTn id="85" presetID="10" presetClass="entr" presetSubtype="0" fill="hold" grpId="0" nodeType="withEffect">
                                  <p:stCondLst>
                                    <p:cond delay="0"/>
                                  </p:stCondLst>
                                  <p:childTnLst>
                                    <p:set>
                                      <p:cBhvr>
                                        <p:cTn id="86" dur="1" fill="hold">
                                          <p:stCondLst>
                                            <p:cond delay="0"/>
                                          </p:stCondLst>
                                        </p:cTn>
                                        <p:tgtEl>
                                          <p:spTgt spid="2"/>
                                        </p:tgtEl>
                                        <p:attrNameLst>
                                          <p:attrName>style.visibility</p:attrName>
                                        </p:attrNameLst>
                                      </p:cBhvr>
                                      <p:to>
                                        <p:strVal val="visible"/>
                                      </p:to>
                                    </p:set>
                                    <p:animEffect transition="in" filter="fade">
                                      <p:cBhvr>
                                        <p:cTn id="87" dur="500"/>
                                        <p:tgtEl>
                                          <p:spTgt spid="2"/>
                                        </p:tgtEl>
                                      </p:cBhvr>
                                    </p:animEffect>
                                  </p:childTnLst>
                                </p:cTn>
                              </p:par>
                              <p:par>
                                <p:cTn id="88" presetID="42" presetClass="path" presetSubtype="0" decel="100000" fill="hold" grpId="1" nodeType="withEffect">
                                  <p:stCondLst>
                                    <p:cond delay="0"/>
                                  </p:stCondLst>
                                  <p:childTnLst>
                                    <p:animMotion origin="layout" path="M 0 2.59259E-6 L 0 0.03541 " pathEditMode="relative" rAng="0" ptsTypes="AA">
                                      <p:cBhvr>
                                        <p:cTn id="89"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0" grpId="0" animBg="1"/>
      <p:bldP spid="20" grpId="1" animBg="1"/>
      <p:bldP spid="25" grpId="0" animBg="1"/>
      <p:bldP spid="25" grpId="1" animBg="1"/>
      <p:bldP spid="37" grpId="0" animBg="1"/>
      <p:bldP spid="37" grpId="1" animBg="1"/>
      <p:bldP spid="28" grpId="0"/>
      <p:bldP spid="28" grpId="1"/>
      <p:bldP spid="38" grpId="0" animBg="1"/>
      <p:bldP spid="38" grpId="1" animBg="1"/>
      <p:bldP spid="29" grpId="0"/>
      <p:bldP spid="29" grpId="1"/>
      <p:bldP spid="39" grpId="0" animBg="1"/>
      <p:bldP spid="39" grpId="1" animBg="1"/>
      <p:bldP spid="30" grpId="0"/>
      <p:bldP spid="30" grpId="1"/>
      <p:bldP spid="40" grpId="0" animBg="1"/>
      <p:bldP spid="40" grpId="1" animBg="1"/>
      <p:bldP spid="31" grpId="0"/>
      <p:bldP spid="31" grpId="1"/>
      <p:bldP spid="41" grpId="0" animBg="1"/>
      <p:bldP spid="41" grpId="1" animBg="1"/>
      <p:bldP spid="32" grpId="0"/>
      <p:bldP spid="32" grpId="1"/>
      <p:bldP spid="2" grpId="0"/>
      <p:bldP spid="2" grpId="1"/>
    </p:bldLst>
  </p:timing>
  <p:extLst>
    <p:ext uri="{6950BFC3-D8DA-4A85-94F7-54DA5524770B}">
      <p188:commentRel xmlns:p188="http://schemas.microsoft.com/office/powerpoint/2018/8/main" r:id="rId3"/>
    </p:ext>
  </p:extLs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D8D91-EB19-951B-F73C-7F9E05450331}"/>
            </a:ext>
          </a:extLst>
        </p:cNvPr>
        <p:cNvGrpSpPr/>
        <p:nvPr/>
      </p:nvGrpSpPr>
      <p:grpSpPr>
        <a:xfrm>
          <a:off x="0" y="0"/>
          <a:ext cx="0" cy="0"/>
          <a:chOff x="0" y="0"/>
          <a:chExt cx="0" cy="0"/>
        </a:xfrm>
      </p:grpSpPr>
      <p:sp>
        <p:nvSpPr>
          <p:cNvPr id="75" name="Title 74">
            <a:extLst>
              <a:ext uri="{FF2B5EF4-FFF2-40B4-BE49-F238E27FC236}">
                <a16:creationId xmlns:a16="http://schemas.microsoft.com/office/drawing/2014/main" id="{7F2E6825-B98C-19EF-2875-46AF3C6E9E12}"/>
              </a:ext>
            </a:extLst>
          </p:cNvPr>
          <p:cNvSpPr>
            <a:spLocks noGrp="1"/>
          </p:cNvSpPr>
          <p:nvPr>
            <p:ph type="title"/>
          </p:nvPr>
        </p:nvSpPr>
        <p:spPr/>
        <p:txBody>
          <a:bodyPr/>
          <a:lstStyle/>
          <a:p>
            <a:r>
              <a:rPr lang="en-US">
                <a:cs typeface="Segoe UI"/>
              </a:rPr>
              <a:t>Workspace level Private Link for Fabric</a:t>
            </a:r>
            <a:endParaRPr lang="en-US"/>
          </a:p>
        </p:txBody>
      </p:sp>
      <p:grpSp>
        <p:nvGrpSpPr>
          <p:cNvPr id="295" name="Group 294" descr="This diagram illustrates the architecture of a Fabric Tenant, showing how access to different workspaces is managed through private and public connectivity options.&#10;&#10;On the left side, users connect from on-premises networks or Azure VNets using ExpressRoute or VPN, reaching a private endpoint inside a customer VNet.&#10;&#10;The private endpoint connects to Workspace A within the Fabric Tenant via an Azure Private Link. Workspace A includes services such as Lakehouse, Warehouse, Notebook, OneLake, and Spark Job Definition.&#10;&#10;Workspace A provides private data access to Workspace B, which contains Semantic Models, Reports, Pipelines, and a KQL Database.&#10;&#10;Public access to Workspace A appears to be disabled, while public access to Workspace B is enabled with Entra Conditional Access Policies for security control.&#10;&#10;On the right side, users, groups, network locations, applications, and devices are managed through Entra Conditional Access Policies at the tenant level, ensuring that only authorized users can access the Fabric Tenant resources.&#10;&#10;This diagram highlights the use of private and secure connections for sensitive workloads while allowing conditional public access where necessary.">
            <a:extLst>
              <a:ext uri="{FF2B5EF4-FFF2-40B4-BE49-F238E27FC236}">
                <a16:creationId xmlns:a16="http://schemas.microsoft.com/office/drawing/2014/main" id="{1A371C1C-E80B-E1D8-7B09-4D981D6F0850}"/>
              </a:ext>
            </a:extLst>
          </p:cNvPr>
          <p:cNvGrpSpPr/>
          <p:nvPr/>
        </p:nvGrpSpPr>
        <p:grpSpPr>
          <a:xfrm>
            <a:off x="588263" y="1828800"/>
            <a:ext cx="11017945" cy="3429000"/>
            <a:chOff x="588263" y="1828800"/>
            <a:chExt cx="11017945" cy="3429000"/>
          </a:xfrm>
        </p:grpSpPr>
        <p:sp>
          <p:nvSpPr>
            <p:cNvPr id="80" name="Rounded Rectangle 79">
              <a:extLst>
                <a:ext uri="{FF2B5EF4-FFF2-40B4-BE49-F238E27FC236}">
                  <a16:creationId xmlns:a16="http://schemas.microsoft.com/office/drawing/2014/main" id="{5BA7F164-102A-5C89-7F2A-1FA110819FA6}"/>
                </a:ext>
                <a:ext uri="{C183D7F6-B498-43B3-948B-1728B52AA6E4}">
                  <adec:decorative xmlns:adec="http://schemas.microsoft.com/office/drawing/2017/decorative" val="1"/>
                </a:ext>
              </a:extLst>
            </p:cNvPr>
            <p:cNvSpPr/>
            <p:nvPr/>
          </p:nvSpPr>
          <p:spPr bwMode="auto">
            <a:xfrm>
              <a:off x="588263" y="1828800"/>
              <a:ext cx="11017945" cy="3429000"/>
            </a:xfrm>
            <a:prstGeom prst="roundRect">
              <a:avLst>
                <a:gd name="adj" fmla="val 3329"/>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err="1">
                <a:solidFill>
                  <a:srgbClr val="091F2C"/>
                </a:solidFill>
                <a:latin typeface="Segoe Sans Text" panose="020F0502020204030204"/>
                <a:cs typeface="Segoe UI" panose="020B0502040204020203" pitchFamily="34" charset="0"/>
              </a:endParaRPr>
            </a:p>
          </p:txBody>
        </p:sp>
        <p:sp>
          <p:nvSpPr>
            <p:cNvPr id="25" name="Rectangle: Rounded Corners 3">
              <a:extLst>
                <a:ext uri="{FF2B5EF4-FFF2-40B4-BE49-F238E27FC236}">
                  <a16:creationId xmlns:a16="http://schemas.microsoft.com/office/drawing/2014/main" id="{2CDB1F08-FCF7-C122-440E-2055D4CDEF19}"/>
                </a:ext>
                <a:ext uri="{C183D7F6-B498-43B3-948B-1728B52AA6E4}">
                  <adec:decorative xmlns:adec="http://schemas.microsoft.com/office/drawing/2017/decorative" val="1"/>
                </a:ext>
              </a:extLst>
            </p:cNvPr>
            <p:cNvSpPr/>
            <p:nvPr/>
          </p:nvSpPr>
          <p:spPr>
            <a:xfrm>
              <a:off x="3879557" y="2134169"/>
              <a:ext cx="5009463" cy="2220084"/>
            </a:xfrm>
            <a:prstGeom prst="roundRect">
              <a:avLst>
                <a:gd name="adj" fmla="val 4258"/>
              </a:avLst>
            </a:pr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marL="0" marR="0" lvl="0" indent="0" algn="l" defTabSz="773105" rtl="0" eaLnBrk="1" fontAlgn="base" latinLnBrk="0" hangingPunct="1">
                <a:lnSpc>
                  <a:spcPct val="100000"/>
                </a:lnSpc>
                <a:spcBef>
                  <a:spcPct val="0"/>
                </a:spcBef>
                <a:spcAft>
                  <a:spcPct val="0"/>
                </a:spcAft>
                <a:buClrTx/>
                <a:buSzTx/>
                <a:buFontTx/>
                <a:buNone/>
                <a:tabLst/>
                <a:defRPr/>
              </a:pPr>
              <a:endParaRPr kumimoji="0" lang="en-US" sz="1653" b="1" i="0" u="none" strike="noStrike" kern="1200" cap="none" spc="0" normalizeH="0" baseline="0" noProof="0">
                <a:ln>
                  <a:noFill/>
                </a:ln>
                <a:solidFill>
                  <a:srgbClr val="FFFFFF"/>
                </a:solidFill>
                <a:effectLst/>
                <a:uLnTx/>
                <a:uFillTx/>
                <a:latin typeface="Segoe UI Variable Display Semibold" pitchFamily="2" charset="0"/>
                <a:ea typeface="+mn-ea"/>
                <a:cs typeface="Segoe Sans Display Semibold" pitchFamily="2" charset="0"/>
              </a:endParaRPr>
            </a:p>
          </p:txBody>
        </p:sp>
        <p:sp>
          <p:nvSpPr>
            <p:cNvPr id="66" name="Rectangle: Rounded Corners 6">
              <a:extLst>
                <a:ext uri="{FF2B5EF4-FFF2-40B4-BE49-F238E27FC236}">
                  <a16:creationId xmlns:a16="http://schemas.microsoft.com/office/drawing/2014/main" id="{E0F3F635-2A07-89A2-1819-5D14AE6EFD44}"/>
                </a:ext>
                <a:ext uri="{C183D7F6-B498-43B3-948B-1728B52AA6E4}">
                  <adec:decorative xmlns:adec="http://schemas.microsoft.com/office/drawing/2017/decorative" val="1"/>
                </a:ext>
              </a:extLst>
            </p:cNvPr>
            <p:cNvSpPr/>
            <p:nvPr/>
          </p:nvSpPr>
          <p:spPr>
            <a:xfrm>
              <a:off x="6875124" y="2954373"/>
              <a:ext cx="1786194" cy="1116655"/>
            </a:xfrm>
            <a:prstGeom prst="roundRect">
              <a:avLst>
                <a:gd name="adj" fmla="val 5644"/>
              </a:avLst>
            </a:prstGeom>
            <a:solidFill>
              <a:srgbClr val="EAEAEA"/>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1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26" name="Rectangle: Rounded Corners 6">
              <a:extLst>
                <a:ext uri="{FF2B5EF4-FFF2-40B4-BE49-F238E27FC236}">
                  <a16:creationId xmlns:a16="http://schemas.microsoft.com/office/drawing/2014/main" id="{176EA611-9DA3-86CD-15A3-29D1CA57391B}"/>
                </a:ext>
                <a:ext uri="{C183D7F6-B498-43B3-948B-1728B52AA6E4}">
                  <adec:decorative xmlns:adec="http://schemas.microsoft.com/office/drawing/2017/decorative" val="1"/>
                </a:ext>
              </a:extLst>
            </p:cNvPr>
            <p:cNvSpPr/>
            <p:nvPr/>
          </p:nvSpPr>
          <p:spPr>
            <a:xfrm>
              <a:off x="4110771" y="2954373"/>
              <a:ext cx="2047863" cy="1116655"/>
            </a:xfrm>
            <a:prstGeom prst="roundRect">
              <a:avLst>
                <a:gd name="adj" fmla="val 5644"/>
              </a:avLst>
            </a:prstGeom>
            <a:solidFill>
              <a:srgbClr val="EAEAEA"/>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1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27" name="TextBox 26">
              <a:extLst>
                <a:ext uri="{FF2B5EF4-FFF2-40B4-BE49-F238E27FC236}">
                  <a16:creationId xmlns:a16="http://schemas.microsoft.com/office/drawing/2014/main" id="{F5E3CB68-3B6F-86E6-8E65-1C0A622B9412}"/>
                </a:ext>
                <a:ext uri="{C183D7F6-B498-43B3-948B-1728B52AA6E4}">
                  <adec:decorative xmlns:adec="http://schemas.microsoft.com/office/drawing/2017/decorative" val="1"/>
                </a:ext>
              </a:extLst>
            </p:cNvPr>
            <p:cNvSpPr txBox="1"/>
            <p:nvPr/>
          </p:nvSpPr>
          <p:spPr>
            <a:xfrm>
              <a:off x="4107260" y="2733068"/>
              <a:ext cx="2047863" cy="1692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a:rPr>
                <a:t>Workspace A</a:t>
              </a:r>
              <a:endParaRPr kumimoji="0" lang="en-US" sz="11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8" name="TextBox 27">
              <a:extLst>
                <a:ext uri="{FF2B5EF4-FFF2-40B4-BE49-F238E27FC236}">
                  <a16:creationId xmlns:a16="http://schemas.microsoft.com/office/drawing/2014/main" id="{3EE25FC0-8ACD-2F52-7F33-B99CC4670FC2}"/>
                </a:ext>
                <a:ext uri="{C183D7F6-B498-43B3-948B-1728B52AA6E4}">
                  <adec:decorative xmlns:adec="http://schemas.microsoft.com/office/drawing/2017/decorative" val="1"/>
                </a:ext>
              </a:extLst>
            </p:cNvPr>
            <p:cNvSpPr txBox="1"/>
            <p:nvPr/>
          </p:nvSpPr>
          <p:spPr>
            <a:xfrm>
              <a:off x="5798010" y="2268927"/>
              <a:ext cx="1533306"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itchFamily="34" charset="0"/>
                </a:rPr>
                <a:t>Fabric Tenant</a:t>
              </a:r>
            </a:p>
          </p:txBody>
        </p:sp>
        <p:pic>
          <p:nvPicPr>
            <p:cNvPr id="29" name="Picture 28">
              <a:extLst>
                <a:ext uri="{FF2B5EF4-FFF2-40B4-BE49-F238E27FC236}">
                  <a16:creationId xmlns:a16="http://schemas.microsoft.com/office/drawing/2014/main" id="{A1BF54EF-B177-F493-BA46-E704039638A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437261" y="2277238"/>
              <a:ext cx="247402" cy="260377"/>
            </a:xfrm>
            <a:prstGeom prst="rect">
              <a:avLst/>
            </a:prstGeom>
          </p:spPr>
        </p:pic>
        <p:sp>
          <p:nvSpPr>
            <p:cNvPr id="34" name="TextBox 33">
              <a:extLst>
                <a:ext uri="{FF2B5EF4-FFF2-40B4-BE49-F238E27FC236}">
                  <a16:creationId xmlns:a16="http://schemas.microsoft.com/office/drawing/2014/main" id="{2968B8B4-EE74-A708-F215-BD46BB98B3FB}"/>
                </a:ext>
                <a:ext uri="{C183D7F6-B498-43B3-948B-1728B52AA6E4}">
                  <adec:decorative xmlns:adec="http://schemas.microsoft.com/office/drawing/2017/decorative" val="1"/>
                </a:ext>
              </a:extLst>
            </p:cNvPr>
            <p:cNvSpPr txBox="1"/>
            <p:nvPr/>
          </p:nvSpPr>
          <p:spPr>
            <a:xfrm>
              <a:off x="4214837" y="3334500"/>
              <a:ext cx="650906"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a:rPr>
                <a:t>Lakehouse</a:t>
              </a:r>
            </a:p>
          </p:txBody>
        </p:sp>
        <p:sp>
          <p:nvSpPr>
            <p:cNvPr id="35" name="TextBox 34">
              <a:extLst>
                <a:ext uri="{FF2B5EF4-FFF2-40B4-BE49-F238E27FC236}">
                  <a16:creationId xmlns:a16="http://schemas.microsoft.com/office/drawing/2014/main" id="{815D69D0-3546-FB49-7D0B-74C6C8C71464}"/>
                </a:ext>
                <a:ext uri="{C183D7F6-B498-43B3-948B-1728B52AA6E4}">
                  <adec:decorative xmlns:adec="http://schemas.microsoft.com/office/drawing/2017/decorative" val="1"/>
                </a:ext>
              </a:extLst>
            </p:cNvPr>
            <p:cNvSpPr txBox="1"/>
            <p:nvPr/>
          </p:nvSpPr>
          <p:spPr>
            <a:xfrm>
              <a:off x="4809249" y="3334500"/>
              <a:ext cx="650906"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a:rPr>
                <a:t>Warehouse</a:t>
              </a:r>
            </a:p>
          </p:txBody>
        </p:sp>
        <p:sp>
          <p:nvSpPr>
            <p:cNvPr id="36" name="TextBox 35">
              <a:extLst>
                <a:ext uri="{FF2B5EF4-FFF2-40B4-BE49-F238E27FC236}">
                  <a16:creationId xmlns:a16="http://schemas.microsoft.com/office/drawing/2014/main" id="{B5FC78B8-A214-AC41-6E1A-3D40D9E1B656}"/>
                </a:ext>
                <a:ext uri="{C183D7F6-B498-43B3-948B-1728B52AA6E4}">
                  <adec:decorative xmlns:adec="http://schemas.microsoft.com/office/drawing/2017/decorative" val="1"/>
                </a:ext>
              </a:extLst>
            </p:cNvPr>
            <p:cNvSpPr txBox="1"/>
            <p:nvPr/>
          </p:nvSpPr>
          <p:spPr>
            <a:xfrm>
              <a:off x="5403661" y="3334500"/>
              <a:ext cx="650906"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a:rPr>
                <a:t>Notebook</a:t>
              </a:r>
            </a:p>
          </p:txBody>
        </p:sp>
        <p:sp>
          <p:nvSpPr>
            <p:cNvPr id="37" name="TextBox 36">
              <a:extLst>
                <a:ext uri="{FF2B5EF4-FFF2-40B4-BE49-F238E27FC236}">
                  <a16:creationId xmlns:a16="http://schemas.microsoft.com/office/drawing/2014/main" id="{9EBD1D66-E2AA-04DD-E2DB-4AF1BAF7B689}"/>
                </a:ext>
                <a:ext uri="{C183D7F6-B498-43B3-948B-1728B52AA6E4}">
                  <adec:decorative xmlns:adec="http://schemas.microsoft.com/office/drawing/2017/decorative" val="1"/>
                </a:ext>
              </a:extLst>
            </p:cNvPr>
            <p:cNvSpPr txBox="1"/>
            <p:nvPr/>
          </p:nvSpPr>
          <p:spPr>
            <a:xfrm>
              <a:off x="5011272" y="3840227"/>
              <a:ext cx="946154"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a:rPr>
                <a:t>Spark Job Definition</a:t>
              </a:r>
            </a:p>
          </p:txBody>
        </p:sp>
        <p:sp>
          <p:nvSpPr>
            <p:cNvPr id="39" name="TextBox 38">
              <a:extLst>
                <a:ext uri="{FF2B5EF4-FFF2-40B4-BE49-F238E27FC236}">
                  <a16:creationId xmlns:a16="http://schemas.microsoft.com/office/drawing/2014/main" id="{9C0D1882-F071-8A97-DC27-EB23A4BDF46A}"/>
                </a:ext>
                <a:ext uri="{C183D7F6-B498-43B3-948B-1728B52AA6E4}">
                  <adec:decorative xmlns:adec="http://schemas.microsoft.com/office/drawing/2017/decorative" val="1"/>
                </a:ext>
              </a:extLst>
            </p:cNvPr>
            <p:cNvSpPr txBox="1"/>
            <p:nvPr/>
          </p:nvSpPr>
          <p:spPr>
            <a:xfrm>
              <a:off x="4311978" y="3840227"/>
              <a:ext cx="650906"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a:rPr>
                <a:t>OneLake</a:t>
              </a:r>
            </a:p>
          </p:txBody>
        </p:sp>
        <p:sp>
          <p:nvSpPr>
            <p:cNvPr id="41" name="TextBox 40">
              <a:extLst>
                <a:ext uri="{FF2B5EF4-FFF2-40B4-BE49-F238E27FC236}">
                  <a16:creationId xmlns:a16="http://schemas.microsoft.com/office/drawing/2014/main" id="{C7157D98-0461-B2E8-D279-C89640122CAA}"/>
                </a:ext>
                <a:ext uri="{C183D7F6-B498-43B3-948B-1728B52AA6E4}">
                  <adec:decorative xmlns:adec="http://schemas.microsoft.com/office/drawing/2017/decorative" val="1"/>
                </a:ext>
              </a:extLst>
            </p:cNvPr>
            <p:cNvSpPr txBox="1"/>
            <p:nvPr/>
          </p:nvSpPr>
          <p:spPr>
            <a:xfrm>
              <a:off x="6875124" y="2733068"/>
              <a:ext cx="1786193" cy="1692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a:rPr>
                <a:t>Workspace B</a:t>
              </a:r>
              <a:endParaRPr kumimoji="0" lang="en-US" sz="11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46" name="TextBox 45">
              <a:extLst>
                <a:ext uri="{FF2B5EF4-FFF2-40B4-BE49-F238E27FC236}">
                  <a16:creationId xmlns:a16="http://schemas.microsoft.com/office/drawing/2014/main" id="{E9AA0CC0-EEB7-3B89-7596-E2AC2B2A588F}"/>
                </a:ext>
                <a:ext uri="{C183D7F6-B498-43B3-948B-1728B52AA6E4}">
                  <adec:decorative xmlns:adec="http://schemas.microsoft.com/office/drawing/2017/decorative" val="1"/>
                </a:ext>
              </a:extLst>
            </p:cNvPr>
            <p:cNvSpPr txBox="1"/>
            <p:nvPr/>
          </p:nvSpPr>
          <p:spPr>
            <a:xfrm>
              <a:off x="7024205" y="3301858"/>
              <a:ext cx="650906"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a:rPr>
                <a:t>Semantic Model</a:t>
              </a:r>
            </a:p>
          </p:txBody>
        </p:sp>
        <p:sp>
          <p:nvSpPr>
            <p:cNvPr id="47" name="TextBox 46">
              <a:extLst>
                <a:ext uri="{FF2B5EF4-FFF2-40B4-BE49-F238E27FC236}">
                  <a16:creationId xmlns:a16="http://schemas.microsoft.com/office/drawing/2014/main" id="{D2A23207-ABA4-5153-C873-F4392DDE1BE9}"/>
                </a:ext>
                <a:ext uri="{C183D7F6-B498-43B3-948B-1728B52AA6E4}">
                  <adec:decorative xmlns:adec="http://schemas.microsoft.com/office/drawing/2017/decorative" val="1"/>
                </a:ext>
              </a:extLst>
            </p:cNvPr>
            <p:cNvSpPr txBox="1"/>
            <p:nvPr/>
          </p:nvSpPr>
          <p:spPr>
            <a:xfrm>
              <a:off x="7024205" y="3855432"/>
              <a:ext cx="650906"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a:rPr>
                <a:t>Pipeline</a:t>
              </a:r>
            </a:p>
          </p:txBody>
        </p:sp>
        <p:sp>
          <p:nvSpPr>
            <p:cNvPr id="48" name="TextBox 47">
              <a:extLst>
                <a:ext uri="{FF2B5EF4-FFF2-40B4-BE49-F238E27FC236}">
                  <a16:creationId xmlns:a16="http://schemas.microsoft.com/office/drawing/2014/main" id="{25FBF177-AB33-3FFC-1DAD-D780978E16E7}"/>
                </a:ext>
                <a:ext uri="{C183D7F6-B498-43B3-948B-1728B52AA6E4}">
                  <adec:decorative xmlns:adec="http://schemas.microsoft.com/office/drawing/2017/decorative" val="1"/>
                </a:ext>
              </a:extLst>
            </p:cNvPr>
            <p:cNvSpPr txBox="1"/>
            <p:nvPr/>
          </p:nvSpPr>
          <p:spPr>
            <a:xfrm>
              <a:off x="7766374" y="3301858"/>
              <a:ext cx="650906"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a:rPr>
                <a:t>Report</a:t>
              </a:r>
            </a:p>
          </p:txBody>
        </p:sp>
        <p:sp>
          <p:nvSpPr>
            <p:cNvPr id="49" name="TextBox 48">
              <a:extLst>
                <a:ext uri="{FF2B5EF4-FFF2-40B4-BE49-F238E27FC236}">
                  <a16:creationId xmlns:a16="http://schemas.microsoft.com/office/drawing/2014/main" id="{6AAF29E5-8A8B-DC56-B495-B5B369B0D9EB}"/>
                </a:ext>
                <a:ext uri="{C183D7F6-B498-43B3-948B-1728B52AA6E4}">
                  <adec:decorative xmlns:adec="http://schemas.microsoft.com/office/drawing/2017/decorative" val="1"/>
                </a:ext>
              </a:extLst>
            </p:cNvPr>
            <p:cNvSpPr txBox="1"/>
            <p:nvPr/>
          </p:nvSpPr>
          <p:spPr>
            <a:xfrm>
              <a:off x="7671417" y="3855432"/>
              <a:ext cx="840821"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a:rPr>
                <a:t>KQL Database</a:t>
              </a:r>
            </a:p>
          </p:txBody>
        </p:sp>
        <p:sp>
          <p:nvSpPr>
            <p:cNvPr id="51" name="TextBox 50">
              <a:extLst>
                <a:ext uri="{FF2B5EF4-FFF2-40B4-BE49-F238E27FC236}">
                  <a16:creationId xmlns:a16="http://schemas.microsoft.com/office/drawing/2014/main" id="{ADFE2630-F757-404D-67E8-0C4C7405E07D}"/>
                </a:ext>
                <a:ext uri="{C183D7F6-B498-43B3-948B-1728B52AA6E4}">
                  <adec:decorative xmlns:adec="http://schemas.microsoft.com/office/drawing/2017/decorative" val="1"/>
                </a:ext>
              </a:extLst>
            </p:cNvPr>
            <p:cNvSpPr txBox="1"/>
            <p:nvPr/>
          </p:nvSpPr>
          <p:spPr>
            <a:xfrm>
              <a:off x="6163198" y="3236101"/>
              <a:ext cx="717606"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Segoe UI"/>
                </a:rPr>
                <a:t>Private Data Access</a:t>
              </a:r>
            </a:p>
          </p:txBody>
        </p:sp>
        <p:sp>
          <p:nvSpPr>
            <p:cNvPr id="53" name="TextBox 52">
              <a:extLst>
                <a:ext uri="{FF2B5EF4-FFF2-40B4-BE49-F238E27FC236}">
                  <a16:creationId xmlns:a16="http://schemas.microsoft.com/office/drawing/2014/main" id="{6D78267C-7D90-24BE-7F39-96283F49B33A}"/>
                </a:ext>
                <a:ext uri="{C183D7F6-B498-43B3-948B-1728B52AA6E4}">
                  <adec:decorative xmlns:adec="http://schemas.microsoft.com/office/drawing/2017/decorative" val="1"/>
                </a:ext>
              </a:extLst>
            </p:cNvPr>
            <p:cNvSpPr txBox="1"/>
            <p:nvPr/>
          </p:nvSpPr>
          <p:spPr>
            <a:xfrm>
              <a:off x="5403661" y="4439764"/>
              <a:ext cx="553765"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a:rPr>
                <a:t>Disabled</a:t>
              </a:r>
            </a:p>
          </p:txBody>
        </p:sp>
        <p:sp>
          <p:nvSpPr>
            <p:cNvPr id="56" name="TextBox 55">
              <a:extLst>
                <a:ext uri="{FF2B5EF4-FFF2-40B4-BE49-F238E27FC236}">
                  <a16:creationId xmlns:a16="http://schemas.microsoft.com/office/drawing/2014/main" id="{AFB01358-AFB3-ABF0-E360-D7BD33B182F3}"/>
                </a:ext>
                <a:ext uri="{C183D7F6-B498-43B3-948B-1728B52AA6E4}">
                  <adec:decorative xmlns:adec="http://schemas.microsoft.com/office/drawing/2017/decorative" val="1"/>
                </a:ext>
              </a:extLst>
            </p:cNvPr>
            <p:cNvSpPr txBox="1"/>
            <p:nvPr/>
          </p:nvSpPr>
          <p:spPr>
            <a:xfrm>
              <a:off x="5872671" y="4829320"/>
              <a:ext cx="1154159"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Segoe UI"/>
                </a:rPr>
                <a:t>Public Access</a:t>
              </a:r>
            </a:p>
          </p:txBody>
        </p:sp>
        <p:sp>
          <p:nvSpPr>
            <p:cNvPr id="101" name="Rectangle: Rounded Corners 25">
              <a:extLst>
                <a:ext uri="{FF2B5EF4-FFF2-40B4-BE49-F238E27FC236}">
                  <a16:creationId xmlns:a16="http://schemas.microsoft.com/office/drawing/2014/main" id="{5E3307FE-DF90-877A-43A3-0C286D86C5A4}"/>
                </a:ext>
                <a:ext uri="{C183D7F6-B498-43B3-948B-1728B52AA6E4}">
                  <adec:decorative xmlns:adec="http://schemas.microsoft.com/office/drawing/2017/decorative" val="1"/>
                </a:ext>
              </a:extLst>
            </p:cNvPr>
            <p:cNvSpPr/>
            <p:nvPr/>
          </p:nvSpPr>
          <p:spPr>
            <a:xfrm>
              <a:off x="1018129" y="3102196"/>
              <a:ext cx="1739057" cy="941258"/>
            </a:xfrm>
            <a:prstGeom prst="roundRect">
              <a:avLst>
                <a:gd name="adj" fmla="val 5425"/>
              </a:avLst>
            </a:prstGeom>
            <a:noFill/>
            <a:ln w="12700" cap="rnd" cmpd="sng" algn="ctr">
              <a:solidFill>
                <a:srgbClr val="0A0A0A"/>
              </a:solidFill>
              <a:prstDash val="dash"/>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800" b="0" i="0" u="none" strike="noStrike" kern="0" cap="none" spc="0" normalizeH="0" baseline="0" noProof="0">
                <a:ln>
                  <a:noFill/>
                </a:ln>
                <a:solidFill>
                  <a:srgbClr val="000000"/>
                </a:solidFill>
                <a:effectLst/>
                <a:uLnTx/>
                <a:uFillTx/>
                <a:latin typeface="Segoe UI Semibold"/>
                <a:ea typeface="+mn-ea"/>
                <a:cs typeface="+mn-cs"/>
              </a:endParaRPr>
            </a:p>
          </p:txBody>
        </p:sp>
        <p:sp>
          <p:nvSpPr>
            <p:cNvPr id="83" name="Rectangle: Rounded Corners 7">
              <a:extLst>
                <a:ext uri="{FF2B5EF4-FFF2-40B4-BE49-F238E27FC236}">
                  <a16:creationId xmlns:a16="http://schemas.microsoft.com/office/drawing/2014/main" id="{7A342B00-9B93-A707-797B-440F13F300E5}"/>
                </a:ext>
                <a:ext uri="{C183D7F6-B498-43B3-948B-1728B52AA6E4}">
                  <adec:decorative xmlns:adec="http://schemas.microsoft.com/office/drawing/2017/decorative" val="1"/>
                </a:ext>
              </a:extLst>
            </p:cNvPr>
            <p:cNvSpPr/>
            <p:nvPr/>
          </p:nvSpPr>
          <p:spPr>
            <a:xfrm>
              <a:off x="1018129" y="2134169"/>
              <a:ext cx="798482" cy="309879"/>
            </a:xfrm>
            <a:prstGeom prst="roundRect">
              <a:avLst>
                <a:gd name="adj" fmla="val 18002"/>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Segoe UI"/>
                </a:rPr>
                <a:t>On-prem</a:t>
              </a:r>
            </a:p>
          </p:txBody>
        </p:sp>
        <p:cxnSp>
          <p:nvCxnSpPr>
            <p:cNvPr id="87" name="Connector: Elbow 11">
              <a:extLst>
                <a:ext uri="{FF2B5EF4-FFF2-40B4-BE49-F238E27FC236}">
                  <a16:creationId xmlns:a16="http://schemas.microsoft.com/office/drawing/2014/main" id="{481D00DB-D315-7012-9C19-B6C884929C00}"/>
                </a:ext>
                <a:ext uri="{C183D7F6-B498-43B3-948B-1728B52AA6E4}">
                  <adec:decorative xmlns:adec="http://schemas.microsoft.com/office/drawing/2017/decorative" val="1"/>
                </a:ext>
              </a:extLst>
            </p:cNvPr>
            <p:cNvCxnSpPr>
              <a:cxnSpLocks/>
              <a:stCxn id="83" idx="2"/>
              <a:endCxn id="101" idx="0"/>
            </p:cNvCxnSpPr>
            <p:nvPr/>
          </p:nvCxnSpPr>
          <p:spPr>
            <a:xfrm rot="16200000" flipH="1">
              <a:off x="1323440" y="2537978"/>
              <a:ext cx="658148" cy="470288"/>
            </a:xfrm>
            <a:prstGeom prst="bentConnector3">
              <a:avLst>
                <a:gd name="adj1" fmla="val 50000"/>
              </a:avLst>
            </a:prstGeom>
            <a:ln w="12700" cap="rnd">
              <a:solidFill>
                <a:srgbClr val="0A0A0A"/>
              </a:solidFill>
              <a:prstDash val="dash"/>
              <a:tailEnd type="arrow" w="lg" len="sm"/>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E856D693-42BB-0C3C-0E29-6E9D001D3B1C}"/>
                </a:ext>
                <a:ext uri="{C183D7F6-B498-43B3-948B-1728B52AA6E4}">
                  <adec:decorative xmlns:adec="http://schemas.microsoft.com/office/drawing/2017/decorative" val="1"/>
                </a:ext>
              </a:extLst>
            </p:cNvPr>
            <p:cNvSpPr txBox="1"/>
            <p:nvPr/>
          </p:nvSpPr>
          <p:spPr>
            <a:xfrm>
              <a:off x="1018128" y="2814149"/>
              <a:ext cx="869529" cy="246221"/>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a:rPr>
                <a:t>ExpressRoute </a:t>
              </a:r>
              <a:br>
                <a:rPr kumimoji="0" lang="en-US" sz="800" b="0" i="0" u="none" strike="noStrike" kern="1200" cap="none" spc="0" normalizeH="0" baseline="0" noProof="0">
                  <a:ln>
                    <a:noFill/>
                  </a:ln>
                  <a:solidFill>
                    <a:srgbClr val="000000"/>
                  </a:solidFill>
                  <a:effectLst/>
                  <a:uLnTx/>
                  <a:uFillTx/>
                  <a:latin typeface="Segoe UI"/>
                  <a:ea typeface="+mn-ea"/>
                  <a:cs typeface="Segoe UI"/>
                </a:rPr>
              </a:br>
              <a:r>
                <a:rPr kumimoji="0" lang="en-US" sz="800" b="0" i="0" u="none" strike="noStrike" kern="1200" cap="none" spc="0" normalizeH="0" baseline="0" noProof="0">
                  <a:ln>
                    <a:noFill/>
                  </a:ln>
                  <a:solidFill>
                    <a:srgbClr val="000000"/>
                  </a:solidFill>
                  <a:effectLst/>
                  <a:uLnTx/>
                  <a:uFillTx/>
                  <a:latin typeface="Segoe UI"/>
                  <a:ea typeface="+mn-ea"/>
                  <a:cs typeface="Segoe UI"/>
                </a:rPr>
                <a:t>/ VPN</a:t>
              </a:r>
            </a:p>
          </p:txBody>
        </p:sp>
        <p:sp>
          <p:nvSpPr>
            <p:cNvPr id="89" name="Rectangle: Rounded Corners 13">
              <a:extLst>
                <a:ext uri="{FF2B5EF4-FFF2-40B4-BE49-F238E27FC236}">
                  <a16:creationId xmlns:a16="http://schemas.microsoft.com/office/drawing/2014/main" id="{56443B74-2E87-7738-F7D1-377B1B824B27}"/>
                </a:ext>
                <a:ext uri="{C183D7F6-B498-43B3-948B-1728B52AA6E4}">
                  <adec:decorative xmlns:adec="http://schemas.microsoft.com/office/drawing/2017/decorative" val="1"/>
                </a:ext>
              </a:extLst>
            </p:cNvPr>
            <p:cNvSpPr/>
            <p:nvPr/>
          </p:nvSpPr>
          <p:spPr>
            <a:xfrm>
              <a:off x="1874519" y="2134169"/>
              <a:ext cx="882667" cy="309878"/>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Segoe UI"/>
                </a:rPr>
                <a:t>Azure VNets</a:t>
              </a:r>
            </a:p>
          </p:txBody>
        </p:sp>
        <p:cxnSp>
          <p:nvCxnSpPr>
            <p:cNvPr id="90" name="Connector: Elbow 14">
              <a:extLst>
                <a:ext uri="{FF2B5EF4-FFF2-40B4-BE49-F238E27FC236}">
                  <a16:creationId xmlns:a16="http://schemas.microsoft.com/office/drawing/2014/main" id="{B24603B2-52C8-714A-69FF-976F0E3FF402}"/>
                </a:ext>
                <a:ext uri="{C183D7F6-B498-43B3-948B-1728B52AA6E4}">
                  <adec:decorative xmlns:adec="http://schemas.microsoft.com/office/drawing/2017/decorative" val="1"/>
                </a:ext>
              </a:extLst>
            </p:cNvPr>
            <p:cNvCxnSpPr>
              <a:cxnSpLocks/>
            </p:cNvCxnSpPr>
            <p:nvPr/>
          </p:nvCxnSpPr>
          <p:spPr>
            <a:xfrm rot="5400000">
              <a:off x="1887454" y="2623186"/>
              <a:ext cx="658151" cy="299873"/>
            </a:xfrm>
            <a:prstGeom prst="bentConnector3">
              <a:avLst>
                <a:gd name="adj1" fmla="val 50000"/>
              </a:avLst>
            </a:prstGeom>
            <a:ln w="12700" cap="rnd">
              <a:solidFill>
                <a:srgbClr val="0A0A0A"/>
              </a:solidFill>
              <a:prstDash val="dash"/>
              <a:tailEnd type="arrow" w="lg" len="sm"/>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DC8D5511-C433-2FF9-6D39-3EDFE4BA6849}"/>
                </a:ext>
                <a:ext uri="{C183D7F6-B498-43B3-948B-1728B52AA6E4}">
                  <adec:decorative xmlns:adec="http://schemas.microsoft.com/office/drawing/2017/decorative" val="1"/>
                </a:ext>
              </a:extLst>
            </p:cNvPr>
            <p:cNvSpPr txBox="1"/>
            <p:nvPr/>
          </p:nvSpPr>
          <p:spPr>
            <a:xfrm>
              <a:off x="2103225" y="2814149"/>
              <a:ext cx="686837" cy="123111"/>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a:rPr>
                <a:t>Peering</a:t>
              </a:r>
            </a:p>
          </p:txBody>
        </p:sp>
        <p:sp>
          <p:nvSpPr>
            <p:cNvPr id="102" name="Title 1">
              <a:extLst>
                <a:ext uri="{FF2B5EF4-FFF2-40B4-BE49-F238E27FC236}">
                  <a16:creationId xmlns:a16="http://schemas.microsoft.com/office/drawing/2014/main" id="{E1028DC5-4D8C-6594-17D7-193059481192}"/>
                </a:ext>
                <a:ext uri="{C183D7F6-B498-43B3-948B-1728B52AA6E4}">
                  <adec:decorative xmlns:adec="http://schemas.microsoft.com/office/drawing/2017/decorative" val="1"/>
                </a:ext>
              </a:extLst>
            </p:cNvPr>
            <p:cNvSpPr txBox="1">
              <a:spLocks/>
            </p:cNvSpPr>
            <p:nvPr/>
          </p:nvSpPr>
          <p:spPr>
            <a:xfrm>
              <a:off x="2012650" y="4155218"/>
              <a:ext cx="756617" cy="123111"/>
            </a:xfrm>
            <a:prstGeom prst="rect">
              <a:avLst/>
            </a:prstGeom>
          </p:spPr>
          <p:txBody>
            <a:bodyPr vert="horz" wrap="non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612"/>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Sans Display Semibold" pitchFamily="2" charset="0"/>
                </a:rPr>
                <a:t>Customer VNet1</a:t>
              </a:r>
            </a:p>
          </p:txBody>
        </p:sp>
        <p:sp>
          <p:nvSpPr>
            <p:cNvPr id="103" name="Title 1">
              <a:extLst>
                <a:ext uri="{FF2B5EF4-FFF2-40B4-BE49-F238E27FC236}">
                  <a16:creationId xmlns:a16="http://schemas.microsoft.com/office/drawing/2014/main" id="{E6BB285E-91FE-DBEA-6E04-93E42F704306}"/>
                </a:ext>
                <a:ext uri="{C183D7F6-B498-43B3-948B-1728B52AA6E4}">
                  <adec:decorative xmlns:adec="http://schemas.microsoft.com/office/drawing/2017/decorative" val="1"/>
                </a:ext>
              </a:extLst>
            </p:cNvPr>
            <p:cNvSpPr txBox="1">
              <a:spLocks/>
            </p:cNvSpPr>
            <p:nvPr/>
          </p:nvSpPr>
          <p:spPr>
            <a:xfrm flipH="1">
              <a:off x="2839574" y="3220793"/>
              <a:ext cx="1032978" cy="246221"/>
            </a:xfrm>
            <a:prstGeom prst="rect">
              <a:avLst/>
            </a:prstGeom>
            <a:noFill/>
          </p:spPr>
          <p:txBody>
            <a:bodyPr vert="horz" wrap="square" lIns="0" tIns="0" rIns="0" bIns="0" rtlCol="0" anchor="ctr">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ct val="0"/>
                </a:spcBef>
                <a:spcAft>
                  <a:spcPts val="612"/>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Sans Display" pitchFamily="2" charset="0"/>
                </a:rPr>
                <a:t>Azure</a:t>
              </a:r>
              <a:br>
                <a:rPr kumimoji="0" lang="en-US" sz="800" b="0" i="0" u="none" strike="noStrike" kern="1200" cap="none" spc="0" normalizeH="0" baseline="0" noProof="0">
                  <a:ln w="3175">
                    <a:noFill/>
                  </a:ln>
                  <a:solidFill>
                    <a:srgbClr val="000000"/>
                  </a:solidFill>
                  <a:effectLst/>
                  <a:uLnTx/>
                  <a:uFillTx/>
                  <a:latin typeface="Segoe UI"/>
                  <a:ea typeface="+mn-ea"/>
                  <a:cs typeface="Segoe Sans Display" pitchFamily="2" charset="0"/>
                </a:rPr>
              </a:br>
              <a:r>
                <a:rPr kumimoji="0" lang="en-US" sz="800" b="0" i="0" u="none" strike="noStrike" kern="1200" cap="none" spc="0" normalizeH="0" baseline="0" noProof="0">
                  <a:ln w="3175">
                    <a:noFill/>
                  </a:ln>
                  <a:solidFill>
                    <a:srgbClr val="000000"/>
                  </a:solidFill>
                  <a:effectLst/>
                  <a:uLnTx/>
                  <a:uFillTx/>
                  <a:latin typeface="Segoe UI"/>
                  <a:ea typeface="+mn-ea"/>
                  <a:cs typeface="Segoe Sans Display" pitchFamily="2" charset="0"/>
                </a:rPr>
                <a:t>Private Link</a:t>
              </a:r>
            </a:p>
          </p:txBody>
        </p:sp>
        <p:cxnSp>
          <p:nvCxnSpPr>
            <p:cNvPr id="107" name="Straight Connector 106">
              <a:extLst>
                <a:ext uri="{FF2B5EF4-FFF2-40B4-BE49-F238E27FC236}">
                  <a16:creationId xmlns:a16="http://schemas.microsoft.com/office/drawing/2014/main" id="{2B6E8F4F-308D-48B9-3A8D-01E301B086C3}"/>
                </a:ext>
                <a:ext uri="{C183D7F6-B498-43B3-948B-1728B52AA6E4}">
                  <adec:decorative xmlns:adec="http://schemas.microsoft.com/office/drawing/2017/decorative" val="1"/>
                </a:ext>
              </a:extLst>
            </p:cNvPr>
            <p:cNvCxnSpPr>
              <a:cxnSpLocks/>
            </p:cNvCxnSpPr>
            <p:nvPr/>
          </p:nvCxnSpPr>
          <p:spPr>
            <a:xfrm>
              <a:off x="1557691" y="3572825"/>
              <a:ext cx="416689" cy="0"/>
            </a:xfrm>
            <a:prstGeom prst="line">
              <a:avLst/>
            </a:prstGeom>
            <a:ln w="12700" cap="rnd">
              <a:solidFill>
                <a:srgbClr val="0A0A0A"/>
              </a:solidFill>
              <a:prstDash val="solid"/>
              <a:tailEnd type="arrow" w="lg" len="sm"/>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0693EDD-AE3A-048A-CF4F-F6B484468CE4}"/>
                </a:ext>
                <a:ext uri="{C183D7F6-B498-43B3-948B-1728B52AA6E4}">
                  <adec:decorative xmlns:adec="http://schemas.microsoft.com/office/drawing/2017/decorative" val="1"/>
                </a:ext>
              </a:extLst>
            </p:cNvPr>
            <p:cNvSpPr/>
            <p:nvPr/>
          </p:nvSpPr>
          <p:spPr bwMode="auto">
            <a:xfrm>
              <a:off x="2186744" y="3920067"/>
              <a:ext cx="368214" cy="2351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8" name="Graphic 107">
              <a:extLst>
                <a:ext uri="{FF2B5EF4-FFF2-40B4-BE49-F238E27FC236}">
                  <a16:creationId xmlns:a16="http://schemas.microsoft.com/office/drawing/2014/main" id="{7168C4B1-8FEB-5B82-389B-B881BA30193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296" b="19295"/>
            <a:stretch/>
          </p:blipFill>
          <p:spPr>
            <a:xfrm>
              <a:off x="2206853" y="3936933"/>
              <a:ext cx="327997" cy="201418"/>
            </a:xfrm>
            <a:prstGeom prst="rect">
              <a:avLst/>
            </a:prstGeom>
          </p:spPr>
        </p:pic>
        <p:sp>
          <p:nvSpPr>
            <p:cNvPr id="138" name="Title 1">
              <a:extLst>
                <a:ext uri="{FF2B5EF4-FFF2-40B4-BE49-F238E27FC236}">
                  <a16:creationId xmlns:a16="http://schemas.microsoft.com/office/drawing/2014/main" id="{BFC19F77-C408-F350-4A39-1EEB07E7244D}"/>
                </a:ext>
                <a:ext uri="{C183D7F6-B498-43B3-948B-1728B52AA6E4}">
                  <adec:decorative xmlns:adec="http://schemas.microsoft.com/office/drawing/2017/decorative" val="1"/>
                </a:ext>
              </a:extLst>
            </p:cNvPr>
            <p:cNvSpPr txBox="1">
              <a:spLocks/>
            </p:cNvSpPr>
            <p:nvPr/>
          </p:nvSpPr>
          <p:spPr>
            <a:xfrm>
              <a:off x="2839574" y="3566107"/>
              <a:ext cx="1032978" cy="126768"/>
            </a:xfrm>
            <a:prstGeom prst="rect">
              <a:avLst/>
            </a:prstGeom>
            <a:solidFill>
              <a:srgbClr val="FFFFFF"/>
            </a:solidFill>
          </p:spPr>
          <p:txBody>
            <a:bodyPr vert="horz" wrap="square" lIns="73152" tIns="0" rIns="73152"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612"/>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UI" pitchFamily="34" charset="0"/>
                </a:rPr>
                <a:t>(Workspace Level)</a:t>
              </a:r>
            </a:p>
          </p:txBody>
        </p:sp>
        <p:cxnSp>
          <p:nvCxnSpPr>
            <p:cNvPr id="144" name="Straight Arrow Connector 143">
              <a:extLst>
                <a:ext uri="{FF2B5EF4-FFF2-40B4-BE49-F238E27FC236}">
                  <a16:creationId xmlns:a16="http://schemas.microsoft.com/office/drawing/2014/main" id="{B2C0E5B3-56A7-5332-2521-24A94A6D16A4}"/>
                </a:ext>
                <a:ext uri="{C183D7F6-B498-43B3-948B-1728B52AA6E4}">
                  <adec:decorative xmlns:adec="http://schemas.microsoft.com/office/drawing/2017/decorative" val="1"/>
                </a:ext>
              </a:extLst>
            </p:cNvPr>
            <p:cNvCxnSpPr>
              <a:cxnSpLocks/>
            </p:cNvCxnSpPr>
            <p:nvPr/>
          </p:nvCxnSpPr>
          <p:spPr>
            <a:xfrm>
              <a:off x="2446644" y="3512700"/>
              <a:ext cx="1664127" cy="0"/>
            </a:xfrm>
            <a:prstGeom prst="straightConnector1">
              <a:avLst/>
            </a:prstGeom>
            <a:ln w="12700" cap="rnd">
              <a:solidFill>
                <a:schemeClr val="accent1"/>
              </a:solidFill>
              <a:prstDash val="solid"/>
              <a:tailEnd type="arrow" w="lg" len="sm"/>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503E10EB-E718-DCDE-5271-58323256949C}"/>
                </a:ext>
                <a:ext uri="{C183D7F6-B498-43B3-948B-1728B52AA6E4}">
                  <adec:decorative xmlns:adec="http://schemas.microsoft.com/office/drawing/2017/decorative" val="1"/>
                </a:ext>
              </a:extLst>
            </p:cNvPr>
            <p:cNvSpPr/>
            <p:nvPr/>
          </p:nvSpPr>
          <p:spPr bwMode="auto">
            <a:xfrm>
              <a:off x="1157745" y="3371982"/>
              <a:ext cx="401687" cy="401687"/>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6" name="Graphic 65">
              <a:extLst>
                <a:ext uri="{FF2B5EF4-FFF2-40B4-BE49-F238E27FC236}">
                  <a16:creationId xmlns:a16="http://schemas.microsoft.com/office/drawing/2014/main" id="{706682B1-9E4F-1F56-FDCA-B917497D30CE}"/>
                </a:ext>
                <a:ext uri="{C183D7F6-B498-43B3-948B-1728B52AA6E4}">
                  <adec:decorative xmlns:adec="http://schemas.microsoft.com/office/drawing/2017/decorative" val="1"/>
                </a:ext>
              </a:extLst>
            </p:cNvPr>
            <p:cNvSpPr/>
            <p:nvPr/>
          </p:nvSpPr>
          <p:spPr>
            <a:xfrm>
              <a:off x="1273667" y="3466700"/>
              <a:ext cx="169845" cy="212250"/>
            </a:xfrm>
            <a:custGeom>
              <a:avLst/>
              <a:gdLst>
                <a:gd name="connsiteX0" fmla="*/ 396538 w 461421"/>
                <a:gd name="connsiteY0" fmla="*/ 345929 h 576625"/>
                <a:gd name="connsiteX1" fmla="*/ 461422 w 461421"/>
                <a:gd name="connsiteY1" fmla="*/ 410755 h 576625"/>
                <a:gd name="connsiteX2" fmla="*/ 461422 w 461421"/>
                <a:gd name="connsiteY2" fmla="*/ 410784 h 576625"/>
                <a:gd name="connsiteX3" fmla="*/ 461422 w 461421"/>
                <a:gd name="connsiteY3" fmla="*/ 437256 h 576625"/>
                <a:gd name="connsiteX4" fmla="*/ 446628 w 461421"/>
                <a:gd name="connsiteY4" fmla="*/ 483367 h 576625"/>
                <a:gd name="connsiteX5" fmla="*/ 230610 w 461421"/>
                <a:gd name="connsiteY5" fmla="*/ 576626 h 576625"/>
                <a:gd name="connsiteX6" fmla="*/ 14707 w 461421"/>
                <a:gd name="connsiteY6" fmla="*/ 483280 h 576625"/>
                <a:gd name="connsiteX7" fmla="*/ 0 w 461421"/>
                <a:gd name="connsiteY7" fmla="*/ 437285 h 576625"/>
                <a:gd name="connsiteX8" fmla="*/ 0 w 461421"/>
                <a:gd name="connsiteY8" fmla="*/ 410755 h 576625"/>
                <a:gd name="connsiteX9" fmla="*/ 64826 w 461421"/>
                <a:gd name="connsiteY9" fmla="*/ 345871 h 576625"/>
                <a:gd name="connsiteX10" fmla="*/ 64855 w 461421"/>
                <a:gd name="connsiteY10" fmla="*/ 345871 h 576625"/>
                <a:gd name="connsiteX11" fmla="*/ 396509 w 461421"/>
                <a:gd name="connsiteY11" fmla="*/ 345872 h 576625"/>
                <a:gd name="connsiteX12" fmla="*/ 230610 w 461421"/>
                <a:gd name="connsiteY12" fmla="*/ 0 h 576625"/>
                <a:gd name="connsiteX13" fmla="*/ 374795 w 461421"/>
                <a:gd name="connsiteY13" fmla="*/ 144185 h 576625"/>
                <a:gd name="connsiteX14" fmla="*/ 230610 w 461421"/>
                <a:gd name="connsiteY14" fmla="*/ 288370 h 576625"/>
                <a:gd name="connsiteX15" fmla="*/ 86425 w 461421"/>
                <a:gd name="connsiteY15" fmla="*/ 144185 h 576625"/>
                <a:gd name="connsiteX16" fmla="*/ 230610 w 461421"/>
                <a:gd name="connsiteY16" fmla="*/ 0 h 57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1421" h="576625">
                  <a:moveTo>
                    <a:pt x="396538" y="345929"/>
                  </a:moveTo>
                  <a:cubicBezTo>
                    <a:pt x="432356" y="345913"/>
                    <a:pt x="461406" y="374937"/>
                    <a:pt x="461422" y="410755"/>
                  </a:cubicBezTo>
                  <a:cubicBezTo>
                    <a:pt x="461422" y="410764"/>
                    <a:pt x="461422" y="410774"/>
                    <a:pt x="461422" y="410784"/>
                  </a:cubicBezTo>
                  <a:lnTo>
                    <a:pt x="461422" y="437256"/>
                  </a:lnTo>
                  <a:cubicBezTo>
                    <a:pt x="461419" y="453793"/>
                    <a:pt x="456246" y="469915"/>
                    <a:pt x="446628" y="483367"/>
                  </a:cubicBezTo>
                  <a:cubicBezTo>
                    <a:pt x="402046" y="545741"/>
                    <a:pt x="329233" y="576626"/>
                    <a:pt x="230610" y="576626"/>
                  </a:cubicBezTo>
                  <a:cubicBezTo>
                    <a:pt x="131929" y="576626"/>
                    <a:pt x="59174" y="545712"/>
                    <a:pt x="14707" y="483280"/>
                  </a:cubicBezTo>
                  <a:cubicBezTo>
                    <a:pt x="5142" y="469850"/>
                    <a:pt x="2" y="453773"/>
                    <a:pt x="0" y="437285"/>
                  </a:cubicBezTo>
                  <a:lnTo>
                    <a:pt x="0" y="410755"/>
                  </a:lnTo>
                  <a:cubicBezTo>
                    <a:pt x="-16" y="374937"/>
                    <a:pt x="29008" y="345887"/>
                    <a:pt x="64826" y="345871"/>
                  </a:cubicBezTo>
                  <a:cubicBezTo>
                    <a:pt x="64835" y="345871"/>
                    <a:pt x="64845" y="345871"/>
                    <a:pt x="64855" y="345871"/>
                  </a:cubicBezTo>
                  <a:lnTo>
                    <a:pt x="396509" y="345872"/>
                  </a:lnTo>
                  <a:close/>
                  <a:moveTo>
                    <a:pt x="230610" y="0"/>
                  </a:moveTo>
                  <a:cubicBezTo>
                    <a:pt x="310241" y="0"/>
                    <a:pt x="374795" y="64554"/>
                    <a:pt x="374795" y="144185"/>
                  </a:cubicBezTo>
                  <a:cubicBezTo>
                    <a:pt x="374795" y="223817"/>
                    <a:pt x="310241" y="288370"/>
                    <a:pt x="230610" y="288370"/>
                  </a:cubicBezTo>
                  <a:cubicBezTo>
                    <a:pt x="150979" y="288370"/>
                    <a:pt x="86425" y="223817"/>
                    <a:pt x="86425" y="144185"/>
                  </a:cubicBezTo>
                  <a:cubicBezTo>
                    <a:pt x="86425" y="64554"/>
                    <a:pt x="150979" y="0"/>
                    <a:pt x="230610" y="0"/>
                  </a:cubicBezTo>
                  <a:close/>
                </a:path>
              </a:pathLst>
            </a:custGeom>
            <a:solidFill>
              <a:schemeClr val="bg1"/>
            </a:soli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8" name="Title 1">
              <a:extLst>
                <a:ext uri="{FF2B5EF4-FFF2-40B4-BE49-F238E27FC236}">
                  <a16:creationId xmlns:a16="http://schemas.microsoft.com/office/drawing/2014/main" id="{74286093-00D5-8881-DB1D-C99F6C83CC8D}"/>
                </a:ext>
                <a:ext uri="{C183D7F6-B498-43B3-948B-1728B52AA6E4}">
                  <adec:decorative xmlns:adec="http://schemas.microsoft.com/office/drawing/2017/decorative" val="1"/>
                </a:ext>
              </a:extLst>
            </p:cNvPr>
            <p:cNvSpPr txBox="1">
              <a:spLocks/>
            </p:cNvSpPr>
            <p:nvPr/>
          </p:nvSpPr>
          <p:spPr>
            <a:xfrm>
              <a:off x="2025055" y="3582676"/>
              <a:ext cx="421589" cy="246221"/>
            </a:xfrm>
            <a:prstGeom prst="rect">
              <a:avLst/>
            </a:prstGeom>
          </p:spPr>
          <p:txBody>
            <a:bodyPr vert="horz" wrap="non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20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a:ea typeface="+mn-ea"/>
                  <a:cs typeface="Segoe Sans Display" pitchFamily="2" charset="0"/>
                </a:rPr>
                <a:t>Private </a:t>
              </a:r>
              <a:br>
                <a:rPr kumimoji="0" lang="en-US" sz="800" b="0" i="0" u="none" strike="noStrike" kern="1200" cap="none" spc="0" normalizeH="0" baseline="0" noProof="0">
                  <a:ln w="3175">
                    <a:noFill/>
                  </a:ln>
                  <a:solidFill>
                    <a:srgbClr val="000000"/>
                  </a:solidFill>
                  <a:effectLst/>
                  <a:uLnTx/>
                  <a:uFillTx/>
                  <a:latin typeface="Segoe UI Semibold"/>
                  <a:ea typeface="+mn-ea"/>
                  <a:cs typeface="Segoe Sans Display" pitchFamily="2" charset="0"/>
                </a:rPr>
              </a:br>
              <a:r>
                <a:rPr kumimoji="0" lang="en-US" sz="800" b="0" i="0" u="none" strike="noStrike" kern="1200" cap="none" spc="0" normalizeH="0" baseline="0" noProof="0">
                  <a:ln w="3175">
                    <a:noFill/>
                  </a:ln>
                  <a:solidFill>
                    <a:srgbClr val="000000"/>
                  </a:solidFill>
                  <a:effectLst/>
                  <a:uLnTx/>
                  <a:uFillTx/>
                  <a:latin typeface="Segoe UI Semibold"/>
                  <a:ea typeface="+mn-ea"/>
                  <a:cs typeface="Segoe Sans Display" pitchFamily="2" charset="0"/>
                </a:rPr>
                <a:t>Endpoint</a:t>
              </a:r>
            </a:p>
          </p:txBody>
        </p:sp>
        <p:sp>
          <p:nvSpPr>
            <p:cNvPr id="19" name="Graphic 41">
              <a:extLst>
                <a:ext uri="{FF2B5EF4-FFF2-40B4-BE49-F238E27FC236}">
                  <a16:creationId xmlns:a16="http://schemas.microsoft.com/office/drawing/2014/main" id="{088C7683-A1EE-5CDE-8284-63FE9364D8E7}"/>
                </a:ext>
                <a:ext uri="{C183D7F6-B498-43B3-948B-1728B52AA6E4}">
                  <adec:decorative xmlns:adec="http://schemas.microsoft.com/office/drawing/2017/decorative" val="1"/>
                </a:ext>
              </a:extLst>
            </p:cNvPr>
            <p:cNvSpPr/>
            <p:nvPr/>
          </p:nvSpPr>
          <p:spPr>
            <a:xfrm>
              <a:off x="2139042" y="3316753"/>
              <a:ext cx="193614" cy="221252"/>
            </a:xfrm>
            <a:custGeom>
              <a:avLst/>
              <a:gdLst>
                <a:gd name="connsiteX0" fmla="*/ 85268 w 150033"/>
                <a:gd name="connsiteY0" fmla="*/ 143847 h 171450"/>
                <a:gd name="connsiteX1" fmla="*/ 86068 w 150033"/>
                <a:gd name="connsiteY1" fmla="*/ 144780 h 171450"/>
                <a:gd name="connsiteX2" fmla="*/ 108490 w 150033"/>
                <a:gd name="connsiteY2" fmla="*/ 167230 h 171450"/>
                <a:gd name="connsiteX3" fmla="*/ 116681 w 150033"/>
                <a:gd name="connsiteY3" fmla="*/ 171450 h 171450"/>
                <a:gd name="connsiteX4" fmla="*/ 124358 w 150033"/>
                <a:gd name="connsiteY4" fmla="*/ 167945 h 171450"/>
                <a:gd name="connsiteX5" fmla="*/ 124406 w 150033"/>
                <a:gd name="connsiteY5" fmla="*/ 167878 h 171450"/>
                <a:gd name="connsiteX6" fmla="*/ 124844 w 150033"/>
                <a:gd name="connsiteY6" fmla="*/ 167269 h 171450"/>
                <a:gd name="connsiteX7" fmla="*/ 147304 w 150033"/>
                <a:gd name="connsiteY7" fmla="*/ 144780 h 171450"/>
                <a:gd name="connsiteX8" fmla="*/ 148114 w 150033"/>
                <a:gd name="connsiteY8" fmla="*/ 143847 h 171450"/>
                <a:gd name="connsiteX9" fmla="*/ 148161 w 150033"/>
                <a:gd name="connsiteY9" fmla="*/ 143770 h 171450"/>
                <a:gd name="connsiteX10" fmla="*/ 148257 w 150033"/>
                <a:gd name="connsiteY10" fmla="*/ 132559 h 171450"/>
                <a:gd name="connsiteX11" fmla="*/ 148199 w 150033"/>
                <a:gd name="connsiteY11" fmla="*/ 132483 h 171450"/>
                <a:gd name="connsiteX12" fmla="*/ 147256 w 150033"/>
                <a:gd name="connsiteY12" fmla="*/ 131369 h 171450"/>
                <a:gd name="connsiteX13" fmla="*/ 146247 w 150033"/>
                <a:gd name="connsiteY13" fmla="*/ 130502 h 171450"/>
                <a:gd name="connsiteX14" fmla="*/ 146180 w 150033"/>
                <a:gd name="connsiteY14" fmla="*/ 130445 h 171450"/>
                <a:gd name="connsiteX15" fmla="*/ 134969 w 150033"/>
                <a:gd name="connsiteY15" fmla="*/ 130350 h 171450"/>
                <a:gd name="connsiteX16" fmla="*/ 134884 w 150033"/>
                <a:gd name="connsiteY16" fmla="*/ 130416 h 171450"/>
                <a:gd name="connsiteX17" fmla="*/ 133836 w 150033"/>
                <a:gd name="connsiteY17" fmla="*/ 131302 h 171450"/>
                <a:gd name="connsiteX18" fmla="*/ 126206 w 150033"/>
                <a:gd name="connsiteY18" fmla="*/ 138941 h 171450"/>
                <a:gd name="connsiteX19" fmla="*/ 126206 w 150033"/>
                <a:gd name="connsiteY19" fmla="*/ 8544 h 171450"/>
                <a:gd name="connsiteX20" fmla="*/ 126130 w 150033"/>
                <a:gd name="connsiteY20" fmla="*/ 7506 h 171450"/>
                <a:gd name="connsiteX21" fmla="*/ 126111 w 150033"/>
                <a:gd name="connsiteY21" fmla="*/ 7410 h 171450"/>
                <a:gd name="connsiteX22" fmla="*/ 116681 w 150033"/>
                <a:gd name="connsiteY22" fmla="*/ 0 h 171450"/>
                <a:gd name="connsiteX23" fmla="*/ 107252 w 150033"/>
                <a:gd name="connsiteY23" fmla="*/ 7420 h 171450"/>
                <a:gd name="connsiteX24" fmla="*/ 107232 w 150033"/>
                <a:gd name="connsiteY24" fmla="*/ 7515 h 171450"/>
                <a:gd name="connsiteX25" fmla="*/ 107156 w 150033"/>
                <a:gd name="connsiteY25" fmla="*/ 8544 h 171450"/>
                <a:gd name="connsiteX26" fmla="*/ 107156 w 150033"/>
                <a:gd name="connsiteY26" fmla="*/ 138932 h 171450"/>
                <a:gd name="connsiteX27" fmla="*/ 99536 w 150033"/>
                <a:gd name="connsiteY27" fmla="*/ 131312 h 171450"/>
                <a:gd name="connsiteX28" fmla="*/ 98612 w 150033"/>
                <a:gd name="connsiteY28" fmla="*/ 130502 h 171450"/>
                <a:gd name="connsiteX29" fmla="*/ 98536 w 150033"/>
                <a:gd name="connsiteY29" fmla="*/ 130445 h 171450"/>
                <a:gd name="connsiteX30" fmla="*/ 85207 w 150033"/>
                <a:gd name="connsiteY30" fmla="*/ 132388 h 171450"/>
                <a:gd name="connsiteX31" fmla="*/ 85211 w 150033"/>
                <a:gd name="connsiteY31" fmla="*/ 143780 h 171450"/>
                <a:gd name="connsiteX32" fmla="*/ 85268 w 150033"/>
                <a:gd name="connsiteY32" fmla="*/ 143847 h 171450"/>
                <a:gd name="connsiteX33" fmla="*/ 0 w 150033"/>
                <a:gd name="connsiteY33" fmla="*/ 138189 h 171450"/>
                <a:gd name="connsiteX34" fmla="*/ 23813 w 150033"/>
                <a:gd name="connsiteY34" fmla="*/ 162001 h 171450"/>
                <a:gd name="connsiteX35" fmla="*/ 61913 w 150033"/>
                <a:gd name="connsiteY35" fmla="*/ 162001 h 171450"/>
                <a:gd name="connsiteX36" fmla="*/ 71438 w 150033"/>
                <a:gd name="connsiteY36" fmla="*/ 152476 h 171450"/>
                <a:gd name="connsiteX37" fmla="*/ 61913 w 150033"/>
                <a:gd name="connsiteY37" fmla="*/ 142951 h 171450"/>
                <a:gd name="connsiteX38" fmla="*/ 23813 w 150033"/>
                <a:gd name="connsiteY38" fmla="*/ 142951 h 171450"/>
                <a:gd name="connsiteX39" fmla="*/ 19050 w 150033"/>
                <a:gd name="connsiteY39" fmla="*/ 138189 h 171450"/>
                <a:gd name="connsiteX40" fmla="*/ 19050 w 150033"/>
                <a:gd name="connsiteY40" fmla="*/ 33414 h 171450"/>
                <a:gd name="connsiteX41" fmla="*/ 23813 w 150033"/>
                <a:gd name="connsiteY41" fmla="*/ 28651 h 171450"/>
                <a:gd name="connsiteX42" fmla="*/ 80963 w 150033"/>
                <a:gd name="connsiteY42" fmla="*/ 28651 h 171450"/>
                <a:gd name="connsiteX43" fmla="*/ 90488 w 150033"/>
                <a:gd name="connsiteY43" fmla="*/ 19126 h 171450"/>
                <a:gd name="connsiteX44" fmla="*/ 80963 w 150033"/>
                <a:gd name="connsiteY44" fmla="*/ 9601 h 171450"/>
                <a:gd name="connsiteX45" fmla="*/ 23813 w 150033"/>
                <a:gd name="connsiteY45" fmla="*/ 9601 h 171450"/>
                <a:gd name="connsiteX46" fmla="*/ 0 w 150033"/>
                <a:gd name="connsiteY46" fmla="*/ 33414 h 171450"/>
                <a:gd name="connsiteX47" fmla="*/ 0 w 150033"/>
                <a:gd name="connsiteY47" fmla="*/ 13818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50033" h="171450">
                  <a:moveTo>
                    <a:pt x="85268" y="143847"/>
                  </a:moveTo>
                  <a:lnTo>
                    <a:pt x="86068" y="144780"/>
                  </a:lnTo>
                  <a:lnTo>
                    <a:pt x="108490" y="167230"/>
                  </a:lnTo>
                  <a:cubicBezTo>
                    <a:pt x="110204" y="169831"/>
                    <a:pt x="113300" y="171450"/>
                    <a:pt x="116681" y="171450"/>
                  </a:cubicBezTo>
                  <a:cubicBezTo>
                    <a:pt x="119767" y="171450"/>
                    <a:pt x="122587" y="170117"/>
                    <a:pt x="124358" y="167945"/>
                  </a:cubicBezTo>
                  <a:lnTo>
                    <a:pt x="124406" y="167878"/>
                  </a:lnTo>
                  <a:lnTo>
                    <a:pt x="124844" y="167269"/>
                  </a:lnTo>
                  <a:lnTo>
                    <a:pt x="147304" y="144780"/>
                  </a:lnTo>
                  <a:lnTo>
                    <a:pt x="148114" y="143847"/>
                  </a:lnTo>
                  <a:lnTo>
                    <a:pt x="148161" y="143770"/>
                  </a:lnTo>
                  <a:cubicBezTo>
                    <a:pt x="150622" y="140450"/>
                    <a:pt x="150660" y="135921"/>
                    <a:pt x="148257" y="132559"/>
                  </a:cubicBezTo>
                  <a:lnTo>
                    <a:pt x="148199" y="132483"/>
                  </a:lnTo>
                  <a:lnTo>
                    <a:pt x="147256" y="131369"/>
                  </a:lnTo>
                  <a:lnTo>
                    <a:pt x="146247" y="130502"/>
                  </a:lnTo>
                  <a:lnTo>
                    <a:pt x="146180" y="130445"/>
                  </a:lnTo>
                  <a:cubicBezTo>
                    <a:pt x="142860" y="127984"/>
                    <a:pt x="138331" y="127946"/>
                    <a:pt x="134969" y="130350"/>
                  </a:cubicBezTo>
                  <a:lnTo>
                    <a:pt x="134884" y="130416"/>
                  </a:lnTo>
                  <a:lnTo>
                    <a:pt x="133836" y="131302"/>
                  </a:lnTo>
                  <a:lnTo>
                    <a:pt x="126206" y="138941"/>
                  </a:lnTo>
                  <a:lnTo>
                    <a:pt x="126206" y="8544"/>
                  </a:lnTo>
                  <a:lnTo>
                    <a:pt x="126130" y="7506"/>
                  </a:lnTo>
                  <a:lnTo>
                    <a:pt x="126111" y="7410"/>
                  </a:lnTo>
                  <a:cubicBezTo>
                    <a:pt x="125425" y="3000"/>
                    <a:pt x="121253" y="0"/>
                    <a:pt x="116681" y="0"/>
                  </a:cubicBezTo>
                  <a:cubicBezTo>
                    <a:pt x="112109" y="0"/>
                    <a:pt x="107937" y="3000"/>
                    <a:pt x="107252" y="7420"/>
                  </a:cubicBezTo>
                  <a:lnTo>
                    <a:pt x="107232" y="7515"/>
                  </a:lnTo>
                  <a:lnTo>
                    <a:pt x="107156" y="8544"/>
                  </a:lnTo>
                  <a:lnTo>
                    <a:pt x="107156" y="138932"/>
                  </a:lnTo>
                  <a:lnTo>
                    <a:pt x="99536" y="131312"/>
                  </a:lnTo>
                  <a:lnTo>
                    <a:pt x="98612" y="130502"/>
                  </a:lnTo>
                  <a:lnTo>
                    <a:pt x="98536" y="130445"/>
                  </a:lnTo>
                  <a:cubicBezTo>
                    <a:pt x="94319" y="127301"/>
                    <a:pt x="88351" y="128170"/>
                    <a:pt x="85207" y="132388"/>
                  </a:cubicBezTo>
                  <a:cubicBezTo>
                    <a:pt x="82687" y="135768"/>
                    <a:pt x="82688" y="140402"/>
                    <a:pt x="85211" y="143780"/>
                  </a:cubicBezTo>
                  <a:lnTo>
                    <a:pt x="85268" y="143847"/>
                  </a:lnTo>
                  <a:close/>
                  <a:moveTo>
                    <a:pt x="0" y="138189"/>
                  </a:moveTo>
                  <a:cubicBezTo>
                    <a:pt x="0" y="151340"/>
                    <a:pt x="10661" y="162001"/>
                    <a:pt x="23813" y="162001"/>
                  </a:cubicBezTo>
                  <a:lnTo>
                    <a:pt x="61913" y="162001"/>
                  </a:lnTo>
                  <a:cubicBezTo>
                    <a:pt x="67173" y="162001"/>
                    <a:pt x="71438" y="157737"/>
                    <a:pt x="71438" y="152476"/>
                  </a:cubicBezTo>
                  <a:cubicBezTo>
                    <a:pt x="71438" y="147216"/>
                    <a:pt x="67173" y="142951"/>
                    <a:pt x="61913" y="142951"/>
                  </a:cubicBezTo>
                  <a:lnTo>
                    <a:pt x="23813" y="142951"/>
                  </a:lnTo>
                  <a:cubicBezTo>
                    <a:pt x="21182" y="142951"/>
                    <a:pt x="19050" y="140819"/>
                    <a:pt x="19050" y="138189"/>
                  </a:cubicBezTo>
                  <a:lnTo>
                    <a:pt x="19050" y="33414"/>
                  </a:lnTo>
                  <a:cubicBezTo>
                    <a:pt x="19050" y="30783"/>
                    <a:pt x="21182" y="28651"/>
                    <a:pt x="23813" y="28651"/>
                  </a:cubicBezTo>
                  <a:lnTo>
                    <a:pt x="80963" y="28651"/>
                  </a:lnTo>
                  <a:cubicBezTo>
                    <a:pt x="86223" y="28651"/>
                    <a:pt x="90488" y="24387"/>
                    <a:pt x="90488" y="19126"/>
                  </a:cubicBezTo>
                  <a:cubicBezTo>
                    <a:pt x="90488" y="13866"/>
                    <a:pt x="86223" y="9601"/>
                    <a:pt x="80963" y="9601"/>
                  </a:cubicBezTo>
                  <a:lnTo>
                    <a:pt x="23813" y="9601"/>
                  </a:lnTo>
                  <a:cubicBezTo>
                    <a:pt x="10661" y="9601"/>
                    <a:pt x="0" y="20262"/>
                    <a:pt x="0" y="33414"/>
                  </a:cubicBezTo>
                  <a:lnTo>
                    <a:pt x="0" y="138189"/>
                  </a:lnTo>
                  <a:close/>
                </a:path>
              </a:pathLst>
            </a:custGeom>
            <a:solidFill>
              <a:srgbClr val="21212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Graphic 21">
              <a:extLst>
                <a:ext uri="{FF2B5EF4-FFF2-40B4-BE49-F238E27FC236}">
                  <a16:creationId xmlns:a16="http://schemas.microsoft.com/office/drawing/2014/main" id="{5B69C3D7-E56A-46D2-FA29-B123135C7B59}"/>
                </a:ext>
                <a:ext uri="{C183D7F6-B498-43B3-948B-1728B52AA6E4}">
                  <adec:decorative xmlns:adec="http://schemas.microsoft.com/office/drawing/2017/decorative" val="1"/>
                </a:ext>
              </a:extLst>
            </p:cNvPr>
            <p:cNvSpPr/>
            <p:nvPr/>
          </p:nvSpPr>
          <p:spPr>
            <a:xfrm>
              <a:off x="2693067" y="2991458"/>
              <a:ext cx="152400" cy="19050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21212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67" name="Straight Arrow Connector 66">
              <a:extLst>
                <a:ext uri="{FF2B5EF4-FFF2-40B4-BE49-F238E27FC236}">
                  <a16:creationId xmlns:a16="http://schemas.microsoft.com/office/drawing/2014/main" id="{2586F7D4-0BEE-4FA4-7E9B-A22C623C5DF1}"/>
                </a:ext>
                <a:ext uri="{C183D7F6-B498-43B3-948B-1728B52AA6E4}">
                  <adec:decorative xmlns:adec="http://schemas.microsoft.com/office/drawing/2017/decorative" val="1"/>
                </a:ext>
              </a:extLst>
            </p:cNvPr>
            <p:cNvCxnSpPr>
              <a:cxnSpLocks/>
            </p:cNvCxnSpPr>
            <p:nvPr/>
          </p:nvCxnSpPr>
          <p:spPr>
            <a:xfrm flipH="1">
              <a:off x="6155123" y="3512700"/>
              <a:ext cx="720000" cy="0"/>
            </a:xfrm>
            <a:prstGeom prst="straightConnector1">
              <a:avLst/>
            </a:prstGeom>
            <a:ln w="12700" cap="rnd">
              <a:solidFill>
                <a:schemeClr val="accent1"/>
              </a:solidFill>
              <a:prstDash val="solid"/>
              <a:tailEnd type="arrow" w="lg" len="sm"/>
            </a:ln>
          </p:spPr>
          <p:style>
            <a:lnRef idx="1">
              <a:schemeClr val="accent1"/>
            </a:lnRef>
            <a:fillRef idx="0">
              <a:schemeClr val="accent1"/>
            </a:fillRef>
            <a:effectRef idx="0">
              <a:schemeClr val="accent1"/>
            </a:effectRef>
            <a:fontRef idx="minor">
              <a:schemeClr val="tx1"/>
            </a:fontRef>
          </p:style>
        </p:cxnSp>
        <p:pic>
          <p:nvPicPr>
            <p:cNvPr id="179" name="Picture 178">
              <a:extLst>
                <a:ext uri="{FF2B5EF4-FFF2-40B4-BE49-F238E27FC236}">
                  <a16:creationId xmlns:a16="http://schemas.microsoft.com/office/drawing/2014/main" id="{05C80693-0344-9C8A-D93B-99EE2BABA8C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317194" y="4531453"/>
              <a:ext cx="265113" cy="257904"/>
            </a:xfrm>
            <a:prstGeom prst="rect">
              <a:avLst/>
            </a:prstGeom>
          </p:spPr>
        </p:pic>
        <p:sp>
          <p:nvSpPr>
            <p:cNvPr id="181" name="Graphic 165">
              <a:extLst>
                <a:ext uri="{FF2B5EF4-FFF2-40B4-BE49-F238E27FC236}">
                  <a16:creationId xmlns:a16="http://schemas.microsoft.com/office/drawing/2014/main" id="{D5954D42-2823-671F-3141-3CDDEBA805EC}"/>
                </a:ext>
                <a:ext uri="{C183D7F6-B498-43B3-948B-1728B52AA6E4}">
                  <adec:decorative xmlns:adec="http://schemas.microsoft.com/office/drawing/2017/decorative" val="1"/>
                </a:ext>
              </a:extLst>
            </p:cNvPr>
            <p:cNvSpPr>
              <a:spLocks noChangeAspect="1"/>
            </p:cNvSpPr>
            <p:nvPr/>
          </p:nvSpPr>
          <p:spPr>
            <a:xfrm rot="2700000">
              <a:off x="5177000" y="4411319"/>
              <a:ext cx="180000" cy="180000"/>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95250 w 190500"/>
                <a:gd name="connsiteY5" fmla="*/ 47625 h 190500"/>
                <a:gd name="connsiteX6" fmla="*/ 88173 w 190500"/>
                <a:gd name="connsiteY6" fmla="*/ 53797 h 190500"/>
                <a:gd name="connsiteX7" fmla="*/ 88106 w 190500"/>
                <a:gd name="connsiteY7" fmla="*/ 54769 h 190500"/>
                <a:gd name="connsiteX8" fmla="*/ 88106 w 190500"/>
                <a:gd name="connsiteY8" fmla="*/ 88106 h 190500"/>
                <a:gd name="connsiteX9" fmla="*/ 54769 w 190500"/>
                <a:gd name="connsiteY9" fmla="*/ 88106 h 190500"/>
                <a:gd name="connsiteX10" fmla="*/ 47627 w 190500"/>
                <a:gd name="connsiteY10" fmla="*/ 95252 h 190500"/>
                <a:gd name="connsiteX11" fmla="*/ 53797 w 190500"/>
                <a:gd name="connsiteY11" fmla="*/ 102327 h 190500"/>
                <a:gd name="connsiteX12" fmla="*/ 54769 w 190500"/>
                <a:gd name="connsiteY12" fmla="*/ 102394 h 190500"/>
                <a:gd name="connsiteX13" fmla="*/ 88106 w 190500"/>
                <a:gd name="connsiteY13" fmla="*/ 102394 h 190500"/>
                <a:gd name="connsiteX14" fmla="*/ 88106 w 190500"/>
                <a:gd name="connsiteY14" fmla="*/ 135731 h 190500"/>
                <a:gd name="connsiteX15" fmla="*/ 95252 w 190500"/>
                <a:gd name="connsiteY15" fmla="*/ 142873 h 190500"/>
                <a:gd name="connsiteX16" fmla="*/ 102327 w 190500"/>
                <a:gd name="connsiteY16" fmla="*/ 136703 h 190500"/>
                <a:gd name="connsiteX17" fmla="*/ 102394 w 190500"/>
                <a:gd name="connsiteY17" fmla="*/ 135731 h 190500"/>
                <a:gd name="connsiteX18" fmla="*/ 102394 w 190500"/>
                <a:gd name="connsiteY18" fmla="*/ 102394 h 190500"/>
                <a:gd name="connsiteX19" fmla="*/ 135731 w 190500"/>
                <a:gd name="connsiteY19" fmla="*/ 102394 h 190500"/>
                <a:gd name="connsiteX20" fmla="*/ 142873 w 190500"/>
                <a:gd name="connsiteY20" fmla="*/ 95248 h 190500"/>
                <a:gd name="connsiteX21" fmla="*/ 136703 w 190500"/>
                <a:gd name="connsiteY21" fmla="*/ 88173 h 190500"/>
                <a:gd name="connsiteX22" fmla="*/ 135731 w 190500"/>
                <a:gd name="connsiteY22" fmla="*/ 88106 h 190500"/>
                <a:gd name="connsiteX23" fmla="*/ 102394 w 190500"/>
                <a:gd name="connsiteY23" fmla="*/ 88106 h 190500"/>
                <a:gd name="connsiteX24" fmla="*/ 102394 w 190500"/>
                <a:gd name="connsiteY24" fmla="*/ 54769 h 190500"/>
                <a:gd name="connsiteX25" fmla="*/ 95250 w 190500"/>
                <a:gd name="connsiteY25"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0500" h="190500">
                  <a:moveTo>
                    <a:pt x="95250" y="0"/>
                  </a:moveTo>
                  <a:cubicBezTo>
                    <a:pt x="147857" y="0"/>
                    <a:pt x="190500" y="42643"/>
                    <a:pt x="190500" y="95250"/>
                  </a:cubicBezTo>
                  <a:cubicBezTo>
                    <a:pt x="190500" y="147857"/>
                    <a:pt x="147857" y="190500"/>
                    <a:pt x="95250" y="190500"/>
                  </a:cubicBezTo>
                  <a:cubicBezTo>
                    <a:pt x="42643" y="190500"/>
                    <a:pt x="0" y="147857"/>
                    <a:pt x="0" y="95250"/>
                  </a:cubicBezTo>
                  <a:cubicBezTo>
                    <a:pt x="0" y="42643"/>
                    <a:pt x="42643" y="0"/>
                    <a:pt x="95250" y="0"/>
                  </a:cubicBezTo>
                  <a:close/>
                  <a:moveTo>
                    <a:pt x="95250" y="47625"/>
                  </a:moveTo>
                  <a:cubicBezTo>
                    <a:pt x="91680" y="47625"/>
                    <a:pt x="88658" y="50261"/>
                    <a:pt x="88173" y="53797"/>
                  </a:cubicBezTo>
                  <a:lnTo>
                    <a:pt x="88106" y="54769"/>
                  </a:lnTo>
                  <a:lnTo>
                    <a:pt x="88106" y="88106"/>
                  </a:lnTo>
                  <a:lnTo>
                    <a:pt x="54769" y="88106"/>
                  </a:lnTo>
                  <a:cubicBezTo>
                    <a:pt x="50823" y="88107"/>
                    <a:pt x="47626" y="91307"/>
                    <a:pt x="47627" y="95252"/>
                  </a:cubicBezTo>
                  <a:cubicBezTo>
                    <a:pt x="47628" y="98820"/>
                    <a:pt x="50262" y="101841"/>
                    <a:pt x="53797" y="102327"/>
                  </a:cubicBezTo>
                  <a:lnTo>
                    <a:pt x="54769" y="102394"/>
                  </a:lnTo>
                  <a:lnTo>
                    <a:pt x="88106" y="102394"/>
                  </a:lnTo>
                  <a:lnTo>
                    <a:pt x="88106" y="135731"/>
                  </a:lnTo>
                  <a:cubicBezTo>
                    <a:pt x="88107" y="139677"/>
                    <a:pt x="91307" y="142874"/>
                    <a:pt x="95252" y="142873"/>
                  </a:cubicBezTo>
                  <a:cubicBezTo>
                    <a:pt x="98820" y="142872"/>
                    <a:pt x="101841" y="140238"/>
                    <a:pt x="102327" y="136703"/>
                  </a:cubicBezTo>
                  <a:lnTo>
                    <a:pt x="102394" y="135731"/>
                  </a:lnTo>
                  <a:lnTo>
                    <a:pt x="102394" y="102394"/>
                  </a:lnTo>
                  <a:lnTo>
                    <a:pt x="135731" y="102394"/>
                  </a:lnTo>
                  <a:cubicBezTo>
                    <a:pt x="139677" y="102393"/>
                    <a:pt x="142874" y="99193"/>
                    <a:pt x="142873" y="95248"/>
                  </a:cubicBezTo>
                  <a:cubicBezTo>
                    <a:pt x="142872" y="91680"/>
                    <a:pt x="140238" y="88659"/>
                    <a:pt x="136703" y="88173"/>
                  </a:cubicBezTo>
                  <a:lnTo>
                    <a:pt x="135731" y="88106"/>
                  </a:lnTo>
                  <a:lnTo>
                    <a:pt x="102394" y="88106"/>
                  </a:lnTo>
                  <a:lnTo>
                    <a:pt x="102394" y="54769"/>
                  </a:lnTo>
                  <a:cubicBezTo>
                    <a:pt x="102394" y="50823"/>
                    <a:pt x="99195" y="47625"/>
                    <a:pt x="95250" y="47625"/>
                  </a:cubicBezTo>
                  <a:close/>
                </a:path>
              </a:pathLst>
            </a:custGeom>
            <a:solidFill>
              <a:srgbClr val="F4364C"/>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 name="Graphic 183">
              <a:extLst>
                <a:ext uri="{FF2B5EF4-FFF2-40B4-BE49-F238E27FC236}">
                  <a16:creationId xmlns:a16="http://schemas.microsoft.com/office/drawing/2014/main" id="{B5E15AE2-7368-0FEE-7894-4572FA1E2370}"/>
                </a:ext>
                <a:ext uri="{C183D7F6-B498-43B3-948B-1728B52AA6E4}">
                  <adec:decorative xmlns:adec="http://schemas.microsoft.com/office/drawing/2017/decorative" val="1"/>
                </a:ext>
              </a:extLst>
            </p:cNvPr>
            <p:cNvSpPr>
              <a:spLocks noChangeAspect="1"/>
            </p:cNvSpPr>
            <p:nvPr/>
          </p:nvSpPr>
          <p:spPr>
            <a:xfrm>
              <a:off x="7847798" y="4411319"/>
              <a:ext cx="180000" cy="180000"/>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125921 w 190500"/>
                <a:gd name="connsiteY5" fmla="*/ 66389 h 190500"/>
                <a:gd name="connsiteX6" fmla="*/ 83344 w 190500"/>
                <a:gd name="connsiteY6" fmla="*/ 108966 h 190500"/>
                <a:gd name="connsiteX7" fmla="*/ 64579 w 190500"/>
                <a:gd name="connsiteY7" fmla="*/ 90202 h 190500"/>
                <a:gd name="connsiteX8" fmla="*/ 54483 w 190500"/>
                <a:gd name="connsiteY8" fmla="*/ 90558 h 190500"/>
                <a:gd name="connsiteX9" fmla="*/ 54483 w 190500"/>
                <a:gd name="connsiteY9" fmla="*/ 100298 h 190500"/>
                <a:gd name="connsiteX10" fmla="*/ 78296 w 190500"/>
                <a:gd name="connsiteY10" fmla="*/ 124111 h 190500"/>
                <a:gd name="connsiteX11" fmla="*/ 88392 w 190500"/>
                <a:gd name="connsiteY11" fmla="*/ 124111 h 190500"/>
                <a:gd name="connsiteX12" fmla="*/ 136017 w 190500"/>
                <a:gd name="connsiteY12" fmla="*/ 76486 h 190500"/>
                <a:gd name="connsiteX13" fmla="*/ 136373 w 190500"/>
                <a:gd name="connsiteY13" fmla="*/ 66389 h 190500"/>
                <a:gd name="connsiteX14" fmla="*/ 126277 w 190500"/>
                <a:gd name="connsiteY14" fmla="*/ 66033 h 190500"/>
                <a:gd name="connsiteX15" fmla="*/ 125921 w 190500"/>
                <a:gd name="connsiteY15" fmla="*/ 6638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0500" h="190500">
                  <a:moveTo>
                    <a:pt x="95250" y="0"/>
                  </a:moveTo>
                  <a:cubicBezTo>
                    <a:pt x="147857" y="0"/>
                    <a:pt x="190500" y="42643"/>
                    <a:pt x="190500" y="95250"/>
                  </a:cubicBezTo>
                  <a:cubicBezTo>
                    <a:pt x="190500" y="147857"/>
                    <a:pt x="147857" y="190500"/>
                    <a:pt x="95250" y="190500"/>
                  </a:cubicBezTo>
                  <a:cubicBezTo>
                    <a:pt x="42643" y="190500"/>
                    <a:pt x="0" y="147857"/>
                    <a:pt x="0" y="95250"/>
                  </a:cubicBezTo>
                  <a:cubicBezTo>
                    <a:pt x="0" y="42643"/>
                    <a:pt x="42643" y="0"/>
                    <a:pt x="95250" y="0"/>
                  </a:cubicBezTo>
                  <a:close/>
                  <a:moveTo>
                    <a:pt x="125921" y="66389"/>
                  </a:moveTo>
                  <a:lnTo>
                    <a:pt x="83344" y="108966"/>
                  </a:lnTo>
                  <a:lnTo>
                    <a:pt x="64579" y="90202"/>
                  </a:lnTo>
                  <a:cubicBezTo>
                    <a:pt x="61693" y="87512"/>
                    <a:pt x="57173" y="87672"/>
                    <a:pt x="54483" y="90558"/>
                  </a:cubicBezTo>
                  <a:cubicBezTo>
                    <a:pt x="51927" y="93302"/>
                    <a:pt x="51927" y="97555"/>
                    <a:pt x="54483" y="100298"/>
                  </a:cubicBezTo>
                  <a:lnTo>
                    <a:pt x="78296" y="124111"/>
                  </a:lnTo>
                  <a:cubicBezTo>
                    <a:pt x="81085" y="126896"/>
                    <a:pt x="85603" y="126896"/>
                    <a:pt x="88392" y="124111"/>
                  </a:cubicBezTo>
                  <a:lnTo>
                    <a:pt x="136017" y="76486"/>
                  </a:lnTo>
                  <a:cubicBezTo>
                    <a:pt x="138904" y="73796"/>
                    <a:pt x="139063" y="69276"/>
                    <a:pt x="136373" y="66389"/>
                  </a:cubicBezTo>
                  <a:cubicBezTo>
                    <a:pt x="133684" y="63503"/>
                    <a:pt x="129163" y="63343"/>
                    <a:pt x="126277" y="66033"/>
                  </a:cubicBezTo>
                  <a:cubicBezTo>
                    <a:pt x="126154" y="66147"/>
                    <a:pt x="126035" y="66266"/>
                    <a:pt x="125921" y="66389"/>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94" name="Straight Connector 193">
              <a:extLst>
                <a:ext uri="{FF2B5EF4-FFF2-40B4-BE49-F238E27FC236}">
                  <a16:creationId xmlns:a16="http://schemas.microsoft.com/office/drawing/2014/main" id="{91D99F17-4D0C-2839-B49B-FA203F8B745F}"/>
                </a:ext>
                <a:ext uri="{C183D7F6-B498-43B3-948B-1728B52AA6E4}">
                  <adec:decorative xmlns:adec="http://schemas.microsoft.com/office/drawing/2017/decorative" val="1"/>
                </a:ext>
              </a:extLst>
            </p:cNvPr>
            <p:cNvCxnSpPr>
              <a:cxnSpLocks/>
            </p:cNvCxnSpPr>
            <p:nvPr/>
          </p:nvCxnSpPr>
          <p:spPr>
            <a:xfrm>
              <a:off x="5134702" y="4661604"/>
              <a:ext cx="1127517" cy="0"/>
            </a:xfrm>
            <a:prstGeom prst="line">
              <a:avLst/>
            </a:prstGeom>
            <a:noFill/>
            <a:ln w="12700" cap="rnd" cmpd="sng" algn="ctr">
              <a:solidFill>
                <a:schemeClr val="accent1"/>
              </a:solidFill>
              <a:prstDash val="dash"/>
              <a:round/>
              <a:headEnd type="none" w="med" len="med"/>
              <a:tailEnd type="none" w="med" len="med"/>
            </a:ln>
            <a:effectLst/>
          </p:spPr>
        </p:cxnSp>
        <p:cxnSp>
          <p:nvCxnSpPr>
            <p:cNvPr id="195" name="Straight Connector 194">
              <a:extLst>
                <a:ext uri="{FF2B5EF4-FFF2-40B4-BE49-F238E27FC236}">
                  <a16:creationId xmlns:a16="http://schemas.microsoft.com/office/drawing/2014/main" id="{5133F5FC-281B-EE3C-42BC-EBBD14050F38}"/>
                </a:ext>
                <a:ext uri="{C183D7F6-B498-43B3-948B-1728B52AA6E4}">
                  <adec:decorative xmlns:adec="http://schemas.microsoft.com/office/drawing/2017/decorative" val="1"/>
                </a:ext>
              </a:extLst>
            </p:cNvPr>
            <p:cNvCxnSpPr>
              <a:cxnSpLocks/>
            </p:cNvCxnSpPr>
            <p:nvPr/>
          </p:nvCxnSpPr>
          <p:spPr>
            <a:xfrm flipV="1">
              <a:off x="5134702" y="4078507"/>
              <a:ext cx="0" cy="583097"/>
            </a:xfrm>
            <a:prstGeom prst="line">
              <a:avLst/>
            </a:prstGeom>
            <a:noFill/>
            <a:ln w="12700" cap="rnd" cmpd="sng" algn="ctr">
              <a:solidFill>
                <a:schemeClr val="accent1"/>
              </a:solidFill>
              <a:prstDash val="dash"/>
              <a:round/>
              <a:headEnd type="none" w="med" len="med"/>
              <a:tailEnd type="arrow" w="lg" len="sm"/>
            </a:ln>
            <a:effectLst/>
          </p:spPr>
        </p:cxnSp>
        <p:cxnSp>
          <p:nvCxnSpPr>
            <p:cNvPr id="197" name="Straight Connector 196">
              <a:extLst>
                <a:ext uri="{FF2B5EF4-FFF2-40B4-BE49-F238E27FC236}">
                  <a16:creationId xmlns:a16="http://schemas.microsoft.com/office/drawing/2014/main" id="{B76EDD11-8510-54FB-90CC-5E46BD60B185}"/>
                </a:ext>
                <a:ext uri="{C183D7F6-B498-43B3-948B-1728B52AA6E4}">
                  <adec:decorative xmlns:adec="http://schemas.microsoft.com/office/drawing/2017/decorative" val="1"/>
                </a:ext>
              </a:extLst>
            </p:cNvPr>
            <p:cNvCxnSpPr>
              <a:cxnSpLocks/>
            </p:cNvCxnSpPr>
            <p:nvPr/>
          </p:nvCxnSpPr>
          <p:spPr>
            <a:xfrm flipV="1">
              <a:off x="7768221" y="4078507"/>
              <a:ext cx="0" cy="583097"/>
            </a:xfrm>
            <a:prstGeom prst="line">
              <a:avLst/>
            </a:prstGeom>
            <a:noFill/>
            <a:ln w="12700" cap="rnd" cmpd="sng" algn="ctr">
              <a:solidFill>
                <a:schemeClr val="accent1"/>
              </a:solidFill>
              <a:prstDash val="dash"/>
              <a:round/>
              <a:headEnd type="none" w="med" len="med"/>
              <a:tailEnd type="arrow" w="lg" len="sm"/>
            </a:ln>
            <a:effectLst/>
          </p:spPr>
        </p:cxnSp>
        <p:cxnSp>
          <p:nvCxnSpPr>
            <p:cNvPr id="200" name="Straight Connector 199">
              <a:extLst>
                <a:ext uri="{FF2B5EF4-FFF2-40B4-BE49-F238E27FC236}">
                  <a16:creationId xmlns:a16="http://schemas.microsoft.com/office/drawing/2014/main" id="{8B3FE25E-DC7B-B305-0759-6D87A909550E}"/>
                </a:ext>
                <a:ext uri="{C183D7F6-B498-43B3-948B-1728B52AA6E4}">
                  <adec:decorative xmlns:adec="http://schemas.microsoft.com/office/drawing/2017/decorative" val="1"/>
                </a:ext>
              </a:extLst>
            </p:cNvPr>
            <p:cNvCxnSpPr>
              <a:cxnSpLocks/>
            </p:cNvCxnSpPr>
            <p:nvPr/>
          </p:nvCxnSpPr>
          <p:spPr>
            <a:xfrm>
              <a:off x="6656342" y="4661604"/>
              <a:ext cx="1127517" cy="0"/>
            </a:xfrm>
            <a:prstGeom prst="line">
              <a:avLst/>
            </a:prstGeom>
            <a:noFill/>
            <a:ln w="12700" cap="rnd" cmpd="sng" algn="ctr">
              <a:solidFill>
                <a:schemeClr val="accent1"/>
              </a:solidFill>
              <a:prstDash val="dash"/>
              <a:round/>
              <a:headEnd type="none" w="med" len="med"/>
              <a:tailEnd type="none" w="med" len="med"/>
            </a:ln>
            <a:effectLst/>
          </p:spPr>
        </p:cxnSp>
        <p:sp>
          <p:nvSpPr>
            <p:cNvPr id="202" name="TextBox 201">
              <a:extLst>
                <a:ext uri="{FF2B5EF4-FFF2-40B4-BE49-F238E27FC236}">
                  <a16:creationId xmlns:a16="http://schemas.microsoft.com/office/drawing/2014/main" id="{7E4668BB-8DEB-A36F-7FCD-212485B84B3E}"/>
                </a:ext>
                <a:ext uri="{C183D7F6-B498-43B3-948B-1728B52AA6E4}">
                  <adec:decorative xmlns:adec="http://schemas.microsoft.com/office/drawing/2017/decorative" val="1"/>
                </a:ext>
              </a:extLst>
            </p:cNvPr>
            <p:cNvSpPr txBox="1"/>
            <p:nvPr/>
          </p:nvSpPr>
          <p:spPr>
            <a:xfrm>
              <a:off x="8090006" y="4439764"/>
              <a:ext cx="799013"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a:rPr>
                <a:t>Enabled (with Entra Conditional Access Policies)</a:t>
              </a:r>
            </a:p>
          </p:txBody>
        </p:sp>
        <p:sp>
          <p:nvSpPr>
            <p:cNvPr id="205" name="Oval 204">
              <a:extLst>
                <a:ext uri="{FF2B5EF4-FFF2-40B4-BE49-F238E27FC236}">
                  <a16:creationId xmlns:a16="http://schemas.microsoft.com/office/drawing/2014/main" id="{96FCF1CD-0C41-36F9-19EA-394887EC7913}"/>
                </a:ext>
                <a:ext uri="{C183D7F6-B498-43B3-948B-1728B52AA6E4}">
                  <adec:decorative xmlns:adec="http://schemas.microsoft.com/office/drawing/2017/decorative" val="1"/>
                </a:ext>
              </a:extLst>
            </p:cNvPr>
            <p:cNvSpPr/>
            <p:nvPr/>
          </p:nvSpPr>
          <p:spPr bwMode="auto">
            <a:xfrm>
              <a:off x="9765360" y="3275977"/>
              <a:ext cx="534646" cy="534646"/>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06" name="Graphic 65">
              <a:extLst>
                <a:ext uri="{FF2B5EF4-FFF2-40B4-BE49-F238E27FC236}">
                  <a16:creationId xmlns:a16="http://schemas.microsoft.com/office/drawing/2014/main" id="{183A1DC0-4EAF-F116-B904-E196689ADE20}"/>
                </a:ext>
                <a:ext uri="{C183D7F6-B498-43B3-948B-1728B52AA6E4}">
                  <adec:decorative xmlns:adec="http://schemas.microsoft.com/office/drawing/2017/decorative" val="1"/>
                </a:ext>
              </a:extLst>
            </p:cNvPr>
            <p:cNvSpPr/>
            <p:nvPr/>
          </p:nvSpPr>
          <p:spPr>
            <a:xfrm>
              <a:off x="9919651" y="3402048"/>
              <a:ext cx="226064" cy="282505"/>
            </a:xfrm>
            <a:custGeom>
              <a:avLst/>
              <a:gdLst>
                <a:gd name="connsiteX0" fmla="*/ 396538 w 461421"/>
                <a:gd name="connsiteY0" fmla="*/ 345929 h 576625"/>
                <a:gd name="connsiteX1" fmla="*/ 461422 w 461421"/>
                <a:gd name="connsiteY1" fmla="*/ 410755 h 576625"/>
                <a:gd name="connsiteX2" fmla="*/ 461422 w 461421"/>
                <a:gd name="connsiteY2" fmla="*/ 410784 h 576625"/>
                <a:gd name="connsiteX3" fmla="*/ 461422 w 461421"/>
                <a:gd name="connsiteY3" fmla="*/ 437256 h 576625"/>
                <a:gd name="connsiteX4" fmla="*/ 446628 w 461421"/>
                <a:gd name="connsiteY4" fmla="*/ 483367 h 576625"/>
                <a:gd name="connsiteX5" fmla="*/ 230610 w 461421"/>
                <a:gd name="connsiteY5" fmla="*/ 576626 h 576625"/>
                <a:gd name="connsiteX6" fmla="*/ 14707 w 461421"/>
                <a:gd name="connsiteY6" fmla="*/ 483280 h 576625"/>
                <a:gd name="connsiteX7" fmla="*/ 0 w 461421"/>
                <a:gd name="connsiteY7" fmla="*/ 437285 h 576625"/>
                <a:gd name="connsiteX8" fmla="*/ 0 w 461421"/>
                <a:gd name="connsiteY8" fmla="*/ 410755 h 576625"/>
                <a:gd name="connsiteX9" fmla="*/ 64826 w 461421"/>
                <a:gd name="connsiteY9" fmla="*/ 345871 h 576625"/>
                <a:gd name="connsiteX10" fmla="*/ 64855 w 461421"/>
                <a:gd name="connsiteY10" fmla="*/ 345871 h 576625"/>
                <a:gd name="connsiteX11" fmla="*/ 396509 w 461421"/>
                <a:gd name="connsiteY11" fmla="*/ 345872 h 576625"/>
                <a:gd name="connsiteX12" fmla="*/ 230610 w 461421"/>
                <a:gd name="connsiteY12" fmla="*/ 0 h 576625"/>
                <a:gd name="connsiteX13" fmla="*/ 374795 w 461421"/>
                <a:gd name="connsiteY13" fmla="*/ 144185 h 576625"/>
                <a:gd name="connsiteX14" fmla="*/ 230610 w 461421"/>
                <a:gd name="connsiteY14" fmla="*/ 288370 h 576625"/>
                <a:gd name="connsiteX15" fmla="*/ 86425 w 461421"/>
                <a:gd name="connsiteY15" fmla="*/ 144185 h 576625"/>
                <a:gd name="connsiteX16" fmla="*/ 230610 w 461421"/>
                <a:gd name="connsiteY16" fmla="*/ 0 h 57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1421" h="576625">
                  <a:moveTo>
                    <a:pt x="396538" y="345929"/>
                  </a:moveTo>
                  <a:cubicBezTo>
                    <a:pt x="432356" y="345913"/>
                    <a:pt x="461406" y="374937"/>
                    <a:pt x="461422" y="410755"/>
                  </a:cubicBezTo>
                  <a:cubicBezTo>
                    <a:pt x="461422" y="410764"/>
                    <a:pt x="461422" y="410774"/>
                    <a:pt x="461422" y="410784"/>
                  </a:cubicBezTo>
                  <a:lnTo>
                    <a:pt x="461422" y="437256"/>
                  </a:lnTo>
                  <a:cubicBezTo>
                    <a:pt x="461419" y="453793"/>
                    <a:pt x="456246" y="469915"/>
                    <a:pt x="446628" y="483367"/>
                  </a:cubicBezTo>
                  <a:cubicBezTo>
                    <a:pt x="402046" y="545741"/>
                    <a:pt x="329233" y="576626"/>
                    <a:pt x="230610" y="576626"/>
                  </a:cubicBezTo>
                  <a:cubicBezTo>
                    <a:pt x="131929" y="576626"/>
                    <a:pt x="59174" y="545712"/>
                    <a:pt x="14707" y="483280"/>
                  </a:cubicBezTo>
                  <a:cubicBezTo>
                    <a:pt x="5142" y="469850"/>
                    <a:pt x="2" y="453773"/>
                    <a:pt x="0" y="437285"/>
                  </a:cubicBezTo>
                  <a:lnTo>
                    <a:pt x="0" y="410755"/>
                  </a:lnTo>
                  <a:cubicBezTo>
                    <a:pt x="-16" y="374937"/>
                    <a:pt x="29008" y="345887"/>
                    <a:pt x="64826" y="345871"/>
                  </a:cubicBezTo>
                  <a:cubicBezTo>
                    <a:pt x="64835" y="345871"/>
                    <a:pt x="64845" y="345871"/>
                    <a:pt x="64855" y="345871"/>
                  </a:cubicBezTo>
                  <a:lnTo>
                    <a:pt x="396509" y="345872"/>
                  </a:lnTo>
                  <a:close/>
                  <a:moveTo>
                    <a:pt x="230610" y="0"/>
                  </a:moveTo>
                  <a:cubicBezTo>
                    <a:pt x="310241" y="0"/>
                    <a:pt x="374795" y="64554"/>
                    <a:pt x="374795" y="144185"/>
                  </a:cubicBezTo>
                  <a:cubicBezTo>
                    <a:pt x="374795" y="223817"/>
                    <a:pt x="310241" y="288370"/>
                    <a:pt x="230610" y="288370"/>
                  </a:cubicBezTo>
                  <a:cubicBezTo>
                    <a:pt x="150979" y="288370"/>
                    <a:pt x="86425" y="223817"/>
                    <a:pt x="86425" y="144185"/>
                  </a:cubicBezTo>
                  <a:cubicBezTo>
                    <a:pt x="86425" y="64554"/>
                    <a:pt x="150979" y="0"/>
                    <a:pt x="230610" y="0"/>
                  </a:cubicBezTo>
                  <a:close/>
                </a:path>
              </a:pathLst>
            </a:custGeom>
            <a:solidFill>
              <a:schemeClr val="bg1"/>
            </a:soli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07" name="Title 1">
              <a:extLst>
                <a:ext uri="{FF2B5EF4-FFF2-40B4-BE49-F238E27FC236}">
                  <a16:creationId xmlns:a16="http://schemas.microsoft.com/office/drawing/2014/main" id="{680D64AB-10A6-3530-1E0D-CD23B9D6735F}"/>
                </a:ext>
                <a:ext uri="{C183D7F6-B498-43B3-948B-1728B52AA6E4}">
                  <adec:decorative xmlns:adec="http://schemas.microsoft.com/office/drawing/2017/decorative" val="1"/>
                </a:ext>
              </a:extLst>
            </p:cNvPr>
            <p:cNvSpPr txBox="1">
              <a:spLocks/>
            </p:cNvSpPr>
            <p:nvPr/>
          </p:nvSpPr>
          <p:spPr>
            <a:xfrm>
              <a:off x="8998845" y="3219229"/>
              <a:ext cx="855898" cy="253538"/>
            </a:xfrm>
            <a:prstGeom prst="rect">
              <a:avLst/>
            </a:prstGeom>
            <a:noFill/>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612"/>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UI" pitchFamily="34" charset="0"/>
                </a:rPr>
                <a:t>Entra Conditional Access Policies</a:t>
              </a:r>
            </a:p>
          </p:txBody>
        </p:sp>
        <p:sp>
          <p:nvSpPr>
            <p:cNvPr id="208" name="Title 1">
              <a:extLst>
                <a:ext uri="{FF2B5EF4-FFF2-40B4-BE49-F238E27FC236}">
                  <a16:creationId xmlns:a16="http://schemas.microsoft.com/office/drawing/2014/main" id="{57951061-D13B-3BD1-1E59-C53D5906E80D}"/>
                </a:ext>
                <a:ext uri="{C183D7F6-B498-43B3-948B-1728B52AA6E4}">
                  <adec:decorative xmlns:adec="http://schemas.microsoft.com/office/drawing/2017/decorative" val="1"/>
                </a:ext>
              </a:extLst>
            </p:cNvPr>
            <p:cNvSpPr txBox="1">
              <a:spLocks/>
            </p:cNvSpPr>
            <p:nvPr/>
          </p:nvSpPr>
          <p:spPr>
            <a:xfrm>
              <a:off x="8998845" y="3607528"/>
              <a:ext cx="855898" cy="126768"/>
            </a:xfrm>
            <a:prstGeom prst="rect">
              <a:avLst/>
            </a:prstGeom>
            <a:noFill/>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612"/>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UI" pitchFamily="34" charset="0"/>
                </a:rPr>
                <a:t>(Tenant Level)</a:t>
              </a:r>
            </a:p>
          </p:txBody>
        </p:sp>
        <p:cxnSp>
          <p:nvCxnSpPr>
            <p:cNvPr id="209" name="Straight Arrow Connector 208">
              <a:extLst>
                <a:ext uri="{FF2B5EF4-FFF2-40B4-BE49-F238E27FC236}">
                  <a16:creationId xmlns:a16="http://schemas.microsoft.com/office/drawing/2014/main" id="{AFE8CCEE-DE38-0C3E-9D98-5416CFDE632C}"/>
                </a:ext>
                <a:ext uri="{C183D7F6-B498-43B3-948B-1728B52AA6E4}">
                  <adec:decorative xmlns:adec="http://schemas.microsoft.com/office/drawing/2017/decorative" val="1"/>
                </a:ext>
              </a:extLst>
            </p:cNvPr>
            <p:cNvCxnSpPr>
              <a:cxnSpLocks/>
            </p:cNvCxnSpPr>
            <p:nvPr/>
          </p:nvCxnSpPr>
          <p:spPr>
            <a:xfrm flipH="1">
              <a:off x="8889019" y="3543300"/>
              <a:ext cx="876341" cy="0"/>
            </a:xfrm>
            <a:prstGeom prst="straightConnector1">
              <a:avLst/>
            </a:prstGeom>
            <a:ln w="12700" cap="rnd">
              <a:solidFill>
                <a:schemeClr val="accent1"/>
              </a:solidFill>
              <a:prstDash val="solid"/>
              <a:tailEnd type="arrow" w="lg" len="sm"/>
            </a:ln>
          </p:spPr>
          <p:style>
            <a:lnRef idx="1">
              <a:schemeClr val="accent1"/>
            </a:lnRef>
            <a:fillRef idx="0">
              <a:schemeClr val="accent1"/>
            </a:fillRef>
            <a:effectRef idx="0">
              <a:schemeClr val="accent1"/>
            </a:effectRef>
            <a:fontRef idx="minor">
              <a:schemeClr val="tx1"/>
            </a:fontRef>
          </p:style>
        </p:cxnSp>
        <p:sp>
          <p:nvSpPr>
            <p:cNvPr id="224" name="Graphic 213">
              <a:extLst>
                <a:ext uri="{FF2B5EF4-FFF2-40B4-BE49-F238E27FC236}">
                  <a16:creationId xmlns:a16="http://schemas.microsoft.com/office/drawing/2014/main" id="{DDB4C825-86DB-CF2B-4819-7012AEE1E4B6}"/>
                </a:ext>
                <a:ext uri="{C183D7F6-B498-43B3-948B-1728B52AA6E4}">
                  <adec:decorative xmlns:adec="http://schemas.microsoft.com/office/drawing/2017/decorative" val="1"/>
                </a:ext>
              </a:extLst>
            </p:cNvPr>
            <p:cNvSpPr/>
            <p:nvPr/>
          </p:nvSpPr>
          <p:spPr>
            <a:xfrm>
              <a:off x="10915520" y="2551874"/>
              <a:ext cx="260822" cy="234739"/>
            </a:xfrm>
            <a:custGeom>
              <a:avLst/>
              <a:gdLst>
                <a:gd name="connsiteX0" fmla="*/ 266357 w 417684"/>
                <a:gd name="connsiteY0" fmla="*/ 146189 h 375915"/>
                <a:gd name="connsiteX1" fmla="*/ 302905 w 417684"/>
                <a:gd name="connsiteY1" fmla="*/ 182737 h 375915"/>
                <a:gd name="connsiteX2" fmla="*/ 302905 w 417684"/>
                <a:gd name="connsiteY2" fmla="*/ 281916 h 375915"/>
                <a:gd name="connsiteX3" fmla="*/ 208905 w 417684"/>
                <a:gd name="connsiteY3" fmla="*/ 375916 h 375915"/>
                <a:gd name="connsiteX4" fmla="*/ 114905 w 417684"/>
                <a:gd name="connsiteY4" fmla="*/ 281916 h 375915"/>
                <a:gd name="connsiteX5" fmla="*/ 114905 w 417684"/>
                <a:gd name="connsiteY5" fmla="*/ 182737 h 375915"/>
                <a:gd name="connsiteX6" fmla="*/ 151452 w 417684"/>
                <a:gd name="connsiteY6" fmla="*/ 146189 h 375915"/>
                <a:gd name="connsiteX7" fmla="*/ 266357 w 417684"/>
                <a:gd name="connsiteY7" fmla="*/ 146189 h 375915"/>
                <a:gd name="connsiteX8" fmla="*/ 107157 w 417684"/>
                <a:gd name="connsiteY8" fmla="*/ 146189 h 375915"/>
                <a:gd name="connsiteX9" fmla="*/ 94209 w 417684"/>
                <a:gd name="connsiteY9" fmla="*/ 178142 h 375915"/>
                <a:gd name="connsiteX10" fmla="*/ 94000 w 417684"/>
                <a:gd name="connsiteY10" fmla="*/ 182737 h 375915"/>
                <a:gd name="connsiteX11" fmla="*/ 94000 w 417684"/>
                <a:gd name="connsiteY11" fmla="*/ 281916 h 375915"/>
                <a:gd name="connsiteX12" fmla="*/ 105152 w 417684"/>
                <a:gd name="connsiteY12" fmla="*/ 331307 h 375915"/>
                <a:gd name="connsiteX13" fmla="*/ 2839 w 417684"/>
                <a:gd name="connsiteY13" fmla="*/ 272182 h 375915"/>
                <a:gd name="connsiteX14" fmla="*/ 0 w 417684"/>
                <a:gd name="connsiteY14" fmla="*/ 250590 h 375915"/>
                <a:gd name="connsiteX15" fmla="*/ 0 w 417684"/>
                <a:gd name="connsiteY15" fmla="*/ 182737 h 375915"/>
                <a:gd name="connsiteX16" fmla="*/ 33540 w 417684"/>
                <a:gd name="connsiteY16" fmla="*/ 146315 h 375915"/>
                <a:gd name="connsiteX17" fmla="*/ 36547 w 417684"/>
                <a:gd name="connsiteY17" fmla="*/ 146189 h 375915"/>
                <a:gd name="connsiteX18" fmla="*/ 107157 w 417684"/>
                <a:gd name="connsiteY18" fmla="*/ 146189 h 375915"/>
                <a:gd name="connsiteX19" fmla="*/ 310653 w 417684"/>
                <a:gd name="connsiteY19" fmla="*/ 146189 h 375915"/>
                <a:gd name="connsiteX20" fmla="*/ 381137 w 417684"/>
                <a:gd name="connsiteY20" fmla="*/ 146189 h 375915"/>
                <a:gd name="connsiteX21" fmla="*/ 417684 w 417684"/>
                <a:gd name="connsiteY21" fmla="*/ 182737 h 375915"/>
                <a:gd name="connsiteX22" fmla="*/ 417684 w 417684"/>
                <a:gd name="connsiteY22" fmla="*/ 250611 h 375915"/>
                <a:gd name="connsiteX23" fmla="*/ 334166 w 417684"/>
                <a:gd name="connsiteY23" fmla="*/ 334166 h 375915"/>
                <a:gd name="connsiteX24" fmla="*/ 312637 w 417684"/>
                <a:gd name="connsiteY24" fmla="*/ 331349 h 375915"/>
                <a:gd name="connsiteX25" fmla="*/ 323601 w 417684"/>
                <a:gd name="connsiteY25" fmla="*/ 288494 h 375915"/>
                <a:gd name="connsiteX26" fmla="*/ 323789 w 417684"/>
                <a:gd name="connsiteY26" fmla="*/ 281916 h 375915"/>
                <a:gd name="connsiteX27" fmla="*/ 323789 w 417684"/>
                <a:gd name="connsiteY27" fmla="*/ 182737 h 375915"/>
                <a:gd name="connsiteX28" fmla="*/ 310632 w 417684"/>
                <a:gd name="connsiteY28" fmla="*/ 146189 h 375915"/>
                <a:gd name="connsiteX29" fmla="*/ 208842 w 417684"/>
                <a:gd name="connsiteY29" fmla="*/ 0 h 375915"/>
                <a:gd name="connsiteX30" fmla="*/ 271495 w 417684"/>
                <a:gd name="connsiteY30" fmla="*/ 62653 h 375915"/>
                <a:gd name="connsiteX31" fmla="*/ 208842 w 417684"/>
                <a:gd name="connsiteY31" fmla="*/ 125305 h 375915"/>
                <a:gd name="connsiteX32" fmla="*/ 146189 w 417684"/>
                <a:gd name="connsiteY32" fmla="*/ 62653 h 375915"/>
                <a:gd name="connsiteX33" fmla="*/ 208842 w 417684"/>
                <a:gd name="connsiteY33" fmla="*/ 0 h 375915"/>
                <a:gd name="connsiteX34" fmla="*/ 344589 w 417684"/>
                <a:gd name="connsiteY34" fmla="*/ 20884 h 375915"/>
                <a:gd name="connsiteX35" fmla="*/ 396800 w 417684"/>
                <a:gd name="connsiteY35" fmla="*/ 73095 h 375915"/>
                <a:gd name="connsiteX36" fmla="*/ 344589 w 417684"/>
                <a:gd name="connsiteY36" fmla="*/ 125305 h 375915"/>
                <a:gd name="connsiteX37" fmla="*/ 292379 w 417684"/>
                <a:gd name="connsiteY37" fmla="*/ 73095 h 375915"/>
                <a:gd name="connsiteX38" fmla="*/ 344589 w 417684"/>
                <a:gd name="connsiteY38" fmla="*/ 20884 h 375915"/>
                <a:gd name="connsiteX39" fmla="*/ 73095 w 417684"/>
                <a:gd name="connsiteY39" fmla="*/ 20884 h 375915"/>
                <a:gd name="connsiteX40" fmla="*/ 125305 w 417684"/>
                <a:gd name="connsiteY40" fmla="*/ 73095 h 375915"/>
                <a:gd name="connsiteX41" fmla="*/ 73095 w 417684"/>
                <a:gd name="connsiteY41" fmla="*/ 125305 h 375915"/>
                <a:gd name="connsiteX42" fmla="*/ 20884 w 417684"/>
                <a:gd name="connsiteY42" fmla="*/ 73095 h 375915"/>
                <a:gd name="connsiteX43" fmla="*/ 73095 w 417684"/>
                <a:gd name="connsiteY43" fmla="*/ 20884 h 3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17684" h="375915">
                  <a:moveTo>
                    <a:pt x="266357" y="146189"/>
                  </a:moveTo>
                  <a:cubicBezTo>
                    <a:pt x="286531" y="146189"/>
                    <a:pt x="302905" y="162563"/>
                    <a:pt x="302905" y="182737"/>
                  </a:cubicBezTo>
                  <a:lnTo>
                    <a:pt x="302905" y="281916"/>
                  </a:lnTo>
                  <a:cubicBezTo>
                    <a:pt x="302905" y="333830"/>
                    <a:pt x="260819" y="375916"/>
                    <a:pt x="208905" y="375916"/>
                  </a:cubicBezTo>
                  <a:cubicBezTo>
                    <a:pt x="156990" y="375916"/>
                    <a:pt x="114905" y="333830"/>
                    <a:pt x="114905" y="281916"/>
                  </a:cubicBezTo>
                  <a:lnTo>
                    <a:pt x="114905" y="182737"/>
                  </a:lnTo>
                  <a:cubicBezTo>
                    <a:pt x="114905" y="162563"/>
                    <a:pt x="131257" y="146189"/>
                    <a:pt x="151452" y="146189"/>
                  </a:cubicBezTo>
                  <a:lnTo>
                    <a:pt x="266357" y="146189"/>
                  </a:lnTo>
                  <a:close/>
                  <a:moveTo>
                    <a:pt x="107157" y="146189"/>
                  </a:moveTo>
                  <a:cubicBezTo>
                    <a:pt x="99847" y="155003"/>
                    <a:pt x="95148" y="166029"/>
                    <a:pt x="94209" y="178142"/>
                  </a:cubicBezTo>
                  <a:lnTo>
                    <a:pt x="94000" y="182737"/>
                  </a:lnTo>
                  <a:lnTo>
                    <a:pt x="94000" y="281916"/>
                  </a:lnTo>
                  <a:cubicBezTo>
                    <a:pt x="94000" y="299605"/>
                    <a:pt x="98010" y="316354"/>
                    <a:pt x="105152" y="331307"/>
                  </a:cubicBezTo>
                  <a:cubicBezTo>
                    <a:pt x="60572" y="343234"/>
                    <a:pt x="14765" y="316761"/>
                    <a:pt x="2839" y="272182"/>
                  </a:cubicBezTo>
                  <a:cubicBezTo>
                    <a:pt x="954" y="265140"/>
                    <a:pt x="0" y="257880"/>
                    <a:pt x="0" y="250590"/>
                  </a:cubicBezTo>
                  <a:lnTo>
                    <a:pt x="0" y="182737"/>
                  </a:lnTo>
                  <a:cubicBezTo>
                    <a:pt x="1" y="163720"/>
                    <a:pt x="14587" y="147879"/>
                    <a:pt x="33540" y="146315"/>
                  </a:cubicBezTo>
                  <a:lnTo>
                    <a:pt x="36547" y="146189"/>
                  </a:lnTo>
                  <a:lnTo>
                    <a:pt x="107157" y="146189"/>
                  </a:lnTo>
                  <a:close/>
                  <a:moveTo>
                    <a:pt x="310653" y="146189"/>
                  </a:moveTo>
                  <a:lnTo>
                    <a:pt x="381137" y="146189"/>
                  </a:lnTo>
                  <a:cubicBezTo>
                    <a:pt x="401311" y="146189"/>
                    <a:pt x="417684" y="162563"/>
                    <a:pt x="417684" y="182737"/>
                  </a:cubicBezTo>
                  <a:lnTo>
                    <a:pt x="417684" y="250611"/>
                  </a:lnTo>
                  <a:cubicBezTo>
                    <a:pt x="417695" y="296746"/>
                    <a:pt x="380301" y="334156"/>
                    <a:pt x="334166" y="334166"/>
                  </a:cubicBezTo>
                  <a:cubicBezTo>
                    <a:pt x="326898" y="334168"/>
                    <a:pt x="319660" y="333220"/>
                    <a:pt x="312637" y="331349"/>
                  </a:cubicBezTo>
                  <a:cubicBezTo>
                    <a:pt x="318902" y="318234"/>
                    <a:pt x="322745" y="303782"/>
                    <a:pt x="323601" y="288494"/>
                  </a:cubicBezTo>
                  <a:lnTo>
                    <a:pt x="323789" y="281916"/>
                  </a:lnTo>
                  <a:lnTo>
                    <a:pt x="323789" y="182737"/>
                  </a:lnTo>
                  <a:cubicBezTo>
                    <a:pt x="323789" y="168849"/>
                    <a:pt x="318860" y="156109"/>
                    <a:pt x="310632" y="146189"/>
                  </a:cubicBezTo>
                  <a:close/>
                  <a:moveTo>
                    <a:pt x="208842" y="0"/>
                  </a:moveTo>
                  <a:cubicBezTo>
                    <a:pt x="243445" y="0"/>
                    <a:pt x="271495" y="28051"/>
                    <a:pt x="271495" y="62653"/>
                  </a:cubicBezTo>
                  <a:cubicBezTo>
                    <a:pt x="271495" y="97255"/>
                    <a:pt x="243445" y="125305"/>
                    <a:pt x="208842" y="125305"/>
                  </a:cubicBezTo>
                  <a:cubicBezTo>
                    <a:pt x="174239" y="125305"/>
                    <a:pt x="146189" y="97255"/>
                    <a:pt x="146189" y="62653"/>
                  </a:cubicBezTo>
                  <a:cubicBezTo>
                    <a:pt x="146189" y="28051"/>
                    <a:pt x="174239" y="0"/>
                    <a:pt x="208842" y="0"/>
                  </a:cubicBezTo>
                  <a:close/>
                  <a:moveTo>
                    <a:pt x="344589" y="20884"/>
                  </a:moveTo>
                  <a:cubicBezTo>
                    <a:pt x="373424" y="20884"/>
                    <a:pt x="396800" y="44260"/>
                    <a:pt x="396800" y="73095"/>
                  </a:cubicBezTo>
                  <a:cubicBezTo>
                    <a:pt x="396800" y="101930"/>
                    <a:pt x="373424" y="125305"/>
                    <a:pt x="344589" y="125305"/>
                  </a:cubicBezTo>
                  <a:cubicBezTo>
                    <a:pt x="315755" y="125305"/>
                    <a:pt x="292379" y="101930"/>
                    <a:pt x="292379" y="73095"/>
                  </a:cubicBezTo>
                  <a:cubicBezTo>
                    <a:pt x="292379" y="44260"/>
                    <a:pt x="315755" y="20884"/>
                    <a:pt x="344589" y="20884"/>
                  </a:cubicBezTo>
                  <a:close/>
                  <a:moveTo>
                    <a:pt x="73095" y="20884"/>
                  </a:moveTo>
                  <a:cubicBezTo>
                    <a:pt x="101930" y="20884"/>
                    <a:pt x="125305" y="44260"/>
                    <a:pt x="125305" y="73095"/>
                  </a:cubicBezTo>
                  <a:cubicBezTo>
                    <a:pt x="125305" y="101930"/>
                    <a:pt x="101930" y="125305"/>
                    <a:pt x="73095" y="125305"/>
                  </a:cubicBezTo>
                  <a:cubicBezTo>
                    <a:pt x="44260" y="125305"/>
                    <a:pt x="20884" y="101930"/>
                    <a:pt x="20884" y="73095"/>
                  </a:cubicBezTo>
                  <a:cubicBezTo>
                    <a:pt x="20884" y="44260"/>
                    <a:pt x="44260" y="20884"/>
                    <a:pt x="73095" y="20884"/>
                  </a:cubicBezTo>
                  <a:close/>
                </a:path>
              </a:pathLst>
            </a:cu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23" name="Graphic 215">
              <a:extLst>
                <a:ext uri="{FF2B5EF4-FFF2-40B4-BE49-F238E27FC236}">
                  <a16:creationId xmlns:a16="http://schemas.microsoft.com/office/drawing/2014/main" id="{0A3141D6-CD66-DD70-5866-EFDBB5153438}"/>
                </a:ext>
                <a:ext uri="{C183D7F6-B498-43B3-948B-1728B52AA6E4}">
                  <adec:decorative xmlns:adec="http://schemas.microsoft.com/office/drawing/2017/decorative" val="1"/>
                </a:ext>
              </a:extLst>
            </p:cNvPr>
            <p:cNvSpPr/>
            <p:nvPr/>
          </p:nvSpPr>
          <p:spPr>
            <a:xfrm>
              <a:off x="10915543" y="3151037"/>
              <a:ext cx="260777" cy="185324"/>
            </a:xfrm>
            <a:custGeom>
              <a:avLst/>
              <a:gdLst>
                <a:gd name="connsiteX0" fmla="*/ 329644 w 417612"/>
                <a:gd name="connsiteY0" fmla="*/ 123206 h 296780"/>
                <a:gd name="connsiteX1" fmla="*/ 361054 w 417612"/>
                <a:gd name="connsiteY1" fmla="*/ 166750 h 296780"/>
                <a:gd name="connsiteX2" fmla="*/ 351959 w 417612"/>
                <a:gd name="connsiteY2" fmla="*/ 194850 h 296780"/>
                <a:gd name="connsiteX3" fmla="*/ 323859 w 417612"/>
                <a:gd name="connsiteY3" fmla="*/ 185755 h 296780"/>
                <a:gd name="connsiteX4" fmla="*/ 300114 w 417612"/>
                <a:gd name="connsiteY4" fmla="*/ 152758 h 296780"/>
                <a:gd name="connsiteX5" fmla="*/ 119125 w 417612"/>
                <a:gd name="connsiteY5" fmla="*/ 152724 h 296780"/>
                <a:gd name="connsiteX6" fmla="*/ 95449 w 417612"/>
                <a:gd name="connsiteY6" fmla="*/ 185379 h 296780"/>
                <a:gd name="connsiteX7" fmla="*/ 67189 w 417612"/>
                <a:gd name="connsiteY7" fmla="*/ 193960 h 296780"/>
                <a:gd name="connsiteX8" fmla="*/ 58191 w 417612"/>
                <a:gd name="connsiteY8" fmla="*/ 166520 h 296780"/>
                <a:gd name="connsiteX9" fmla="*/ 286328 w 417612"/>
                <a:gd name="connsiteY9" fmla="*/ 91812 h 296780"/>
                <a:gd name="connsiteX10" fmla="*/ 329644 w 417612"/>
                <a:gd name="connsiteY10" fmla="*/ 123206 h 296780"/>
                <a:gd name="connsiteX11" fmla="*/ 286853 w 417612"/>
                <a:gd name="connsiteY11" fmla="*/ 185692 h 296780"/>
                <a:gd name="connsiteX12" fmla="*/ 309846 w 417612"/>
                <a:gd name="connsiteY12" fmla="*/ 219608 h 296780"/>
                <a:gd name="connsiteX13" fmla="*/ 299101 w 417612"/>
                <a:gd name="connsiteY13" fmla="*/ 247123 h 296780"/>
                <a:gd name="connsiteX14" fmla="*/ 271586 w 417612"/>
                <a:gd name="connsiteY14" fmla="*/ 236378 h 296780"/>
                <a:gd name="connsiteX15" fmla="*/ 257322 w 417612"/>
                <a:gd name="connsiteY15" fmla="*/ 215222 h 296780"/>
                <a:gd name="connsiteX16" fmla="*/ 161840 w 417612"/>
                <a:gd name="connsiteY16" fmla="*/ 215222 h 296780"/>
                <a:gd name="connsiteX17" fmla="*/ 147806 w 417612"/>
                <a:gd name="connsiteY17" fmla="*/ 236106 h 296780"/>
                <a:gd name="connsiteX18" fmla="*/ 120430 w 417612"/>
                <a:gd name="connsiteY18" fmla="*/ 247192 h 296780"/>
                <a:gd name="connsiteX19" fmla="*/ 109345 w 417612"/>
                <a:gd name="connsiteY19" fmla="*/ 219815 h 296780"/>
                <a:gd name="connsiteX20" fmla="*/ 109546 w 417612"/>
                <a:gd name="connsiteY20" fmla="*/ 219357 h 296780"/>
                <a:gd name="connsiteX21" fmla="*/ 132309 w 417612"/>
                <a:gd name="connsiteY21" fmla="*/ 185692 h 296780"/>
                <a:gd name="connsiteX22" fmla="*/ 286853 w 417612"/>
                <a:gd name="connsiteY22" fmla="*/ 185692 h 296780"/>
                <a:gd name="connsiteX23" fmla="*/ 384674 w 417612"/>
                <a:gd name="connsiteY23" fmla="*/ 72896 h 296780"/>
                <a:gd name="connsiteX24" fmla="*/ 413996 w 417612"/>
                <a:gd name="connsiteY24" fmla="*/ 108212 h 296780"/>
                <a:gd name="connsiteX25" fmla="*/ 408472 w 417612"/>
                <a:gd name="connsiteY25" fmla="*/ 137226 h 296780"/>
                <a:gd name="connsiteX26" fmla="*/ 379620 w 417612"/>
                <a:gd name="connsiteY26" fmla="*/ 131936 h 296780"/>
                <a:gd name="connsiteX27" fmla="*/ 355144 w 417612"/>
                <a:gd name="connsiteY27" fmla="*/ 102427 h 296780"/>
                <a:gd name="connsiteX28" fmla="*/ 62285 w 417612"/>
                <a:gd name="connsiteY28" fmla="*/ 102427 h 296780"/>
                <a:gd name="connsiteX29" fmla="*/ 38059 w 417612"/>
                <a:gd name="connsiteY29" fmla="*/ 131873 h 296780"/>
                <a:gd name="connsiteX30" fmla="*/ 8988 w 417612"/>
                <a:gd name="connsiteY30" fmla="*/ 137136 h 296780"/>
                <a:gd name="connsiteX31" fmla="*/ 3725 w 417612"/>
                <a:gd name="connsiteY31" fmla="*/ 108065 h 296780"/>
                <a:gd name="connsiteX32" fmla="*/ 32754 w 417612"/>
                <a:gd name="connsiteY32" fmla="*/ 72896 h 296780"/>
                <a:gd name="connsiteX33" fmla="*/ 384674 w 417612"/>
                <a:gd name="connsiteY33" fmla="*/ 72896 h 296780"/>
                <a:gd name="connsiteX34" fmla="*/ 231008 w 417612"/>
                <a:gd name="connsiteY34" fmla="*/ 242936 h 296780"/>
                <a:gd name="connsiteX35" fmla="*/ 231679 w 417612"/>
                <a:gd name="connsiteY35" fmla="*/ 287262 h 296780"/>
                <a:gd name="connsiteX36" fmla="*/ 187352 w 417612"/>
                <a:gd name="connsiteY36" fmla="*/ 287931 h 296780"/>
                <a:gd name="connsiteX37" fmla="*/ 186692 w 417612"/>
                <a:gd name="connsiteY37" fmla="*/ 287273 h 296780"/>
                <a:gd name="connsiteX38" fmla="*/ 187341 w 417612"/>
                <a:gd name="connsiteY38" fmla="*/ 242946 h 296780"/>
                <a:gd name="connsiteX39" fmla="*/ 231008 w 417612"/>
                <a:gd name="connsiteY39" fmla="*/ 242936 h 296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17612" h="296780">
                  <a:moveTo>
                    <a:pt x="329644" y="123206"/>
                  </a:moveTo>
                  <a:cubicBezTo>
                    <a:pt x="342300" y="136013"/>
                    <a:pt x="352895" y="150700"/>
                    <a:pt x="361054" y="166750"/>
                  </a:cubicBezTo>
                  <a:cubicBezTo>
                    <a:pt x="366302" y="177021"/>
                    <a:pt x="362230" y="189601"/>
                    <a:pt x="351959" y="194850"/>
                  </a:cubicBezTo>
                  <a:cubicBezTo>
                    <a:pt x="341688" y="200098"/>
                    <a:pt x="329108" y="196025"/>
                    <a:pt x="323859" y="185755"/>
                  </a:cubicBezTo>
                  <a:cubicBezTo>
                    <a:pt x="317686" y="173602"/>
                    <a:pt x="309677" y="162471"/>
                    <a:pt x="300114" y="152758"/>
                  </a:cubicBezTo>
                  <a:cubicBezTo>
                    <a:pt x="250144" y="102770"/>
                    <a:pt x="169114" y="102754"/>
                    <a:pt x="119125" y="152724"/>
                  </a:cubicBezTo>
                  <a:cubicBezTo>
                    <a:pt x="109557" y="162289"/>
                    <a:pt x="101565" y="173310"/>
                    <a:pt x="95449" y="185379"/>
                  </a:cubicBezTo>
                  <a:cubicBezTo>
                    <a:pt x="90015" y="195553"/>
                    <a:pt x="77362" y="199394"/>
                    <a:pt x="67189" y="193960"/>
                  </a:cubicBezTo>
                  <a:cubicBezTo>
                    <a:pt x="57330" y="188695"/>
                    <a:pt x="53364" y="176601"/>
                    <a:pt x="58191" y="166520"/>
                  </a:cubicBezTo>
                  <a:cubicBezTo>
                    <a:pt x="100560" y="82892"/>
                    <a:pt x="202700" y="49444"/>
                    <a:pt x="286328" y="91812"/>
                  </a:cubicBezTo>
                  <a:cubicBezTo>
                    <a:pt x="302336" y="99921"/>
                    <a:pt x="316955" y="110517"/>
                    <a:pt x="329644" y="123206"/>
                  </a:cubicBezTo>
                  <a:close/>
                  <a:moveTo>
                    <a:pt x="286853" y="185692"/>
                  </a:moveTo>
                  <a:cubicBezTo>
                    <a:pt x="296459" y="195299"/>
                    <a:pt x="304354" y="207077"/>
                    <a:pt x="309846" y="219608"/>
                  </a:cubicBezTo>
                  <a:cubicBezTo>
                    <a:pt x="314476" y="230173"/>
                    <a:pt x="309666" y="242493"/>
                    <a:pt x="299101" y="247123"/>
                  </a:cubicBezTo>
                  <a:cubicBezTo>
                    <a:pt x="288536" y="251753"/>
                    <a:pt x="276216" y="246943"/>
                    <a:pt x="271586" y="236378"/>
                  </a:cubicBezTo>
                  <a:cubicBezTo>
                    <a:pt x="268165" y="228513"/>
                    <a:pt x="263331" y="221343"/>
                    <a:pt x="257322" y="215222"/>
                  </a:cubicBezTo>
                  <a:cubicBezTo>
                    <a:pt x="230956" y="188856"/>
                    <a:pt x="188206" y="188856"/>
                    <a:pt x="161840" y="215222"/>
                  </a:cubicBezTo>
                  <a:cubicBezTo>
                    <a:pt x="155904" y="221249"/>
                    <a:pt x="151144" y="228333"/>
                    <a:pt x="147806" y="236106"/>
                  </a:cubicBezTo>
                  <a:cubicBezTo>
                    <a:pt x="143307" y="246726"/>
                    <a:pt x="131050" y="251690"/>
                    <a:pt x="120430" y="247192"/>
                  </a:cubicBezTo>
                  <a:cubicBezTo>
                    <a:pt x="109809" y="242691"/>
                    <a:pt x="104846" y="230436"/>
                    <a:pt x="109345" y="219815"/>
                  </a:cubicBezTo>
                  <a:cubicBezTo>
                    <a:pt x="109410" y="219662"/>
                    <a:pt x="109477" y="219510"/>
                    <a:pt x="109546" y="219357"/>
                  </a:cubicBezTo>
                  <a:cubicBezTo>
                    <a:pt x="114969" y="206814"/>
                    <a:pt x="122690" y="195397"/>
                    <a:pt x="132309" y="185692"/>
                  </a:cubicBezTo>
                  <a:cubicBezTo>
                    <a:pt x="174986" y="143021"/>
                    <a:pt x="244176" y="143021"/>
                    <a:pt x="286853" y="185692"/>
                  </a:cubicBezTo>
                  <a:close/>
                  <a:moveTo>
                    <a:pt x="384674" y="72896"/>
                  </a:moveTo>
                  <a:cubicBezTo>
                    <a:pt x="395283" y="83506"/>
                    <a:pt x="405287" y="95597"/>
                    <a:pt x="413996" y="108212"/>
                  </a:cubicBezTo>
                  <a:cubicBezTo>
                    <a:pt x="420482" y="117749"/>
                    <a:pt x="418008" y="130739"/>
                    <a:pt x="408472" y="137226"/>
                  </a:cubicBezTo>
                  <a:cubicBezTo>
                    <a:pt x="399026" y="143648"/>
                    <a:pt x="386172" y="141292"/>
                    <a:pt x="379620" y="131936"/>
                  </a:cubicBezTo>
                  <a:cubicBezTo>
                    <a:pt x="372311" y="121369"/>
                    <a:pt x="363915" y="111198"/>
                    <a:pt x="355144" y="102427"/>
                  </a:cubicBezTo>
                  <a:cubicBezTo>
                    <a:pt x="274280" y="21563"/>
                    <a:pt x="143169" y="21563"/>
                    <a:pt x="62285" y="102427"/>
                  </a:cubicBezTo>
                  <a:cubicBezTo>
                    <a:pt x="53931" y="110759"/>
                    <a:pt x="45640" y="120930"/>
                    <a:pt x="38059" y="131873"/>
                  </a:cubicBezTo>
                  <a:cubicBezTo>
                    <a:pt x="31485" y="141355"/>
                    <a:pt x="18469" y="143711"/>
                    <a:pt x="8988" y="137136"/>
                  </a:cubicBezTo>
                  <a:cubicBezTo>
                    <a:pt x="-493" y="130562"/>
                    <a:pt x="-2849" y="117547"/>
                    <a:pt x="3725" y="108065"/>
                  </a:cubicBezTo>
                  <a:cubicBezTo>
                    <a:pt x="12664" y="95159"/>
                    <a:pt x="22521" y="83109"/>
                    <a:pt x="32754" y="72896"/>
                  </a:cubicBezTo>
                  <a:cubicBezTo>
                    <a:pt x="129929" y="-24299"/>
                    <a:pt x="287500" y="-24299"/>
                    <a:pt x="384674" y="72896"/>
                  </a:cubicBezTo>
                  <a:close/>
                  <a:moveTo>
                    <a:pt x="231008" y="242936"/>
                  </a:moveTo>
                  <a:cubicBezTo>
                    <a:pt x="243434" y="254992"/>
                    <a:pt x="243733" y="274836"/>
                    <a:pt x="231679" y="287262"/>
                  </a:cubicBezTo>
                  <a:cubicBezTo>
                    <a:pt x="219622" y="299688"/>
                    <a:pt x="199776" y="299987"/>
                    <a:pt x="187352" y="287931"/>
                  </a:cubicBezTo>
                  <a:cubicBezTo>
                    <a:pt x="187128" y="287715"/>
                    <a:pt x="186909" y="287496"/>
                    <a:pt x="186692" y="287273"/>
                  </a:cubicBezTo>
                  <a:cubicBezTo>
                    <a:pt x="174631" y="274853"/>
                    <a:pt x="174922" y="255007"/>
                    <a:pt x="187341" y="242946"/>
                  </a:cubicBezTo>
                  <a:cubicBezTo>
                    <a:pt x="199500" y="231138"/>
                    <a:pt x="218843" y="231132"/>
                    <a:pt x="231008" y="242936"/>
                  </a:cubicBezTo>
                  <a:close/>
                </a:path>
              </a:pathLst>
            </a:custGeom>
            <a:gradFill flip="none" rotWithShape="1">
              <a:gsLst>
                <a:gs pos="80000">
                  <a:srgbClr val="0A6BBA"/>
                </a:gs>
                <a:gs pos="0">
                  <a:srgbClr val="318581"/>
                </a:gs>
              </a:gsLst>
              <a:path path="circle">
                <a:fillToRect l="100000" t="100000"/>
              </a:path>
              <a:tileRect r="-100000" b="-100000"/>
            </a:gradFill>
            <a:effectLst/>
          </p:spPr>
          <p:txBody>
            <a:bodyPr rot="0" spcFirstLastPara="0" vertOverflow="overflow" horzOverflow="overflow" vert="horz" wrap="none" lIns="146957" tIns="25718" rIns="146957" bIns="27432" numCol="1" spcCol="0" rtlCol="0" fromWordArt="0" anchor="t" anchorCtr="0" forceAA="0" compatLnSpc="1">
              <a:prstTxWarp prst="textNoShape">
                <a:avLst/>
              </a:prstTxWarp>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22" name="Graphic 217">
              <a:extLst>
                <a:ext uri="{FF2B5EF4-FFF2-40B4-BE49-F238E27FC236}">
                  <a16:creationId xmlns:a16="http://schemas.microsoft.com/office/drawing/2014/main" id="{F08375AC-D10B-5DF4-ECAC-500B0D6C3AE9}"/>
                </a:ext>
                <a:ext uri="{C183D7F6-B498-43B3-948B-1728B52AA6E4}">
                  <adec:decorative xmlns:adec="http://schemas.microsoft.com/office/drawing/2017/decorative" val="1"/>
                </a:ext>
              </a:extLst>
            </p:cNvPr>
            <p:cNvSpPr/>
            <p:nvPr/>
          </p:nvSpPr>
          <p:spPr>
            <a:xfrm>
              <a:off x="10915522" y="3700785"/>
              <a:ext cx="260819" cy="208696"/>
            </a:xfrm>
            <a:custGeom>
              <a:avLst/>
              <a:gdLst>
                <a:gd name="connsiteX0" fmla="*/ 130610 w 417679"/>
                <a:gd name="connsiteY0" fmla="*/ 62715 h 334209"/>
                <a:gd name="connsiteX1" fmla="*/ 167157 w 417679"/>
                <a:gd name="connsiteY1" fmla="*/ 99263 h 334209"/>
                <a:gd name="connsiteX2" fmla="*/ 167157 w 417679"/>
                <a:gd name="connsiteY2" fmla="*/ 297663 h 334209"/>
                <a:gd name="connsiteX3" fmla="*/ 130610 w 417679"/>
                <a:gd name="connsiteY3" fmla="*/ 334210 h 334209"/>
                <a:gd name="connsiteX4" fmla="*/ 36547 w 417679"/>
                <a:gd name="connsiteY4" fmla="*/ 334210 h 334209"/>
                <a:gd name="connsiteX5" fmla="*/ 0 w 417679"/>
                <a:gd name="connsiteY5" fmla="*/ 297663 h 334209"/>
                <a:gd name="connsiteX6" fmla="*/ 0 w 417679"/>
                <a:gd name="connsiteY6" fmla="*/ 99263 h 334209"/>
                <a:gd name="connsiteX7" fmla="*/ 36547 w 417679"/>
                <a:gd name="connsiteY7" fmla="*/ 62715 h 334209"/>
                <a:gd name="connsiteX8" fmla="*/ 130610 w 417679"/>
                <a:gd name="connsiteY8" fmla="*/ 62715 h 334209"/>
                <a:gd name="connsiteX9" fmla="*/ 88800 w 417679"/>
                <a:gd name="connsiteY9" fmla="*/ 261011 h 334209"/>
                <a:gd name="connsiteX10" fmla="*/ 78358 w 417679"/>
                <a:gd name="connsiteY10" fmla="*/ 261011 h 334209"/>
                <a:gd name="connsiteX11" fmla="*/ 62694 w 417679"/>
                <a:gd name="connsiteY11" fmla="*/ 276674 h 334209"/>
                <a:gd name="connsiteX12" fmla="*/ 78358 w 417679"/>
                <a:gd name="connsiteY12" fmla="*/ 292337 h 334209"/>
                <a:gd name="connsiteX13" fmla="*/ 88800 w 417679"/>
                <a:gd name="connsiteY13" fmla="*/ 292337 h 334209"/>
                <a:gd name="connsiteX14" fmla="*/ 104463 w 417679"/>
                <a:gd name="connsiteY14" fmla="*/ 276674 h 334209"/>
                <a:gd name="connsiteX15" fmla="*/ 88800 w 417679"/>
                <a:gd name="connsiteY15" fmla="*/ 261011 h 334209"/>
                <a:gd name="connsiteX16" fmla="*/ 402021 w 417679"/>
                <a:gd name="connsiteY16" fmla="*/ 240168 h 334209"/>
                <a:gd name="connsiteX17" fmla="*/ 417680 w 417679"/>
                <a:gd name="connsiteY17" fmla="*/ 255836 h 334209"/>
                <a:gd name="connsiteX18" fmla="*/ 404151 w 417679"/>
                <a:gd name="connsiteY18" fmla="*/ 271349 h 334209"/>
                <a:gd name="connsiteX19" fmla="*/ 402021 w 417679"/>
                <a:gd name="connsiteY19" fmla="*/ 271495 h 334209"/>
                <a:gd name="connsiteX20" fmla="*/ 187958 w 417679"/>
                <a:gd name="connsiteY20" fmla="*/ 271495 h 334209"/>
                <a:gd name="connsiteX21" fmla="*/ 187958 w 417679"/>
                <a:gd name="connsiteY21" fmla="*/ 240168 h 334209"/>
                <a:gd name="connsiteX22" fmla="*/ 402021 w 417679"/>
                <a:gd name="connsiteY22" fmla="*/ 240168 h 334209"/>
                <a:gd name="connsiteX23" fmla="*/ 339368 w 417679"/>
                <a:gd name="connsiteY23" fmla="*/ 0 h 334209"/>
                <a:gd name="connsiteX24" fmla="*/ 375916 w 417679"/>
                <a:gd name="connsiteY24" fmla="*/ 36547 h 334209"/>
                <a:gd name="connsiteX25" fmla="*/ 375916 w 417679"/>
                <a:gd name="connsiteY25" fmla="*/ 193179 h 334209"/>
                <a:gd name="connsiteX26" fmla="*/ 339368 w 417679"/>
                <a:gd name="connsiteY26" fmla="*/ 229726 h 334209"/>
                <a:gd name="connsiteX27" fmla="*/ 187958 w 417679"/>
                <a:gd name="connsiteY27" fmla="*/ 229726 h 334209"/>
                <a:gd name="connsiteX28" fmla="*/ 187958 w 417679"/>
                <a:gd name="connsiteY28" fmla="*/ 83537 h 334209"/>
                <a:gd name="connsiteX29" fmla="*/ 149322 w 417679"/>
                <a:gd name="connsiteY29" fmla="*/ 41894 h 334209"/>
                <a:gd name="connsiteX30" fmla="*/ 146189 w 417679"/>
                <a:gd name="connsiteY30" fmla="*/ 41768 h 334209"/>
                <a:gd name="connsiteX31" fmla="*/ 41768 w 417679"/>
                <a:gd name="connsiteY31" fmla="*/ 41768 h 334209"/>
                <a:gd name="connsiteX32" fmla="*/ 41768 w 417679"/>
                <a:gd name="connsiteY32" fmla="*/ 36547 h 334209"/>
                <a:gd name="connsiteX33" fmla="*/ 78316 w 417679"/>
                <a:gd name="connsiteY33" fmla="*/ 0 h 334209"/>
                <a:gd name="connsiteX34" fmla="*/ 339368 w 417679"/>
                <a:gd name="connsiteY34" fmla="*/ 0 h 33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17679" h="334209">
                  <a:moveTo>
                    <a:pt x="130610" y="62715"/>
                  </a:moveTo>
                  <a:cubicBezTo>
                    <a:pt x="150805" y="62715"/>
                    <a:pt x="167157" y="79088"/>
                    <a:pt x="167157" y="99263"/>
                  </a:cubicBezTo>
                  <a:lnTo>
                    <a:pt x="167157" y="297663"/>
                  </a:lnTo>
                  <a:cubicBezTo>
                    <a:pt x="167157" y="317847"/>
                    <a:pt x="150794" y="334210"/>
                    <a:pt x="130610" y="334210"/>
                  </a:cubicBezTo>
                  <a:lnTo>
                    <a:pt x="36547" y="334210"/>
                  </a:lnTo>
                  <a:cubicBezTo>
                    <a:pt x="16363" y="334210"/>
                    <a:pt x="0" y="317847"/>
                    <a:pt x="0" y="297663"/>
                  </a:cubicBezTo>
                  <a:lnTo>
                    <a:pt x="0" y="99263"/>
                  </a:lnTo>
                  <a:cubicBezTo>
                    <a:pt x="0" y="79088"/>
                    <a:pt x="16373" y="62715"/>
                    <a:pt x="36547" y="62715"/>
                  </a:cubicBezTo>
                  <a:lnTo>
                    <a:pt x="130610" y="62715"/>
                  </a:lnTo>
                  <a:close/>
                  <a:moveTo>
                    <a:pt x="88800" y="261011"/>
                  </a:moveTo>
                  <a:lnTo>
                    <a:pt x="78358" y="261011"/>
                  </a:lnTo>
                  <a:cubicBezTo>
                    <a:pt x="69707" y="261011"/>
                    <a:pt x="62694" y="268024"/>
                    <a:pt x="62694" y="276674"/>
                  </a:cubicBezTo>
                  <a:cubicBezTo>
                    <a:pt x="62694" y="285324"/>
                    <a:pt x="69707" y="292337"/>
                    <a:pt x="78358" y="292337"/>
                  </a:cubicBezTo>
                  <a:lnTo>
                    <a:pt x="88800" y="292337"/>
                  </a:lnTo>
                  <a:cubicBezTo>
                    <a:pt x="97450" y="292337"/>
                    <a:pt x="104463" y="285324"/>
                    <a:pt x="104463" y="276674"/>
                  </a:cubicBezTo>
                  <a:cubicBezTo>
                    <a:pt x="104463" y="268024"/>
                    <a:pt x="97450" y="261011"/>
                    <a:pt x="88800" y="261011"/>
                  </a:cubicBezTo>
                  <a:close/>
                  <a:moveTo>
                    <a:pt x="402021" y="240168"/>
                  </a:moveTo>
                  <a:cubicBezTo>
                    <a:pt x="410671" y="240170"/>
                    <a:pt x="417682" y="247186"/>
                    <a:pt x="417680" y="255836"/>
                  </a:cubicBezTo>
                  <a:cubicBezTo>
                    <a:pt x="417678" y="263661"/>
                    <a:pt x="411901" y="270281"/>
                    <a:pt x="404151" y="271349"/>
                  </a:cubicBezTo>
                  <a:lnTo>
                    <a:pt x="402021" y="271495"/>
                  </a:lnTo>
                  <a:lnTo>
                    <a:pt x="187958" y="271495"/>
                  </a:lnTo>
                  <a:lnTo>
                    <a:pt x="187958" y="240168"/>
                  </a:lnTo>
                  <a:lnTo>
                    <a:pt x="402021" y="240168"/>
                  </a:lnTo>
                  <a:close/>
                  <a:moveTo>
                    <a:pt x="339368" y="0"/>
                  </a:moveTo>
                  <a:cubicBezTo>
                    <a:pt x="359543" y="0"/>
                    <a:pt x="375916" y="16373"/>
                    <a:pt x="375916" y="36547"/>
                  </a:cubicBezTo>
                  <a:lnTo>
                    <a:pt x="375916" y="193179"/>
                  </a:lnTo>
                  <a:cubicBezTo>
                    <a:pt x="375916" y="213364"/>
                    <a:pt x="359553" y="229726"/>
                    <a:pt x="339368" y="229726"/>
                  </a:cubicBezTo>
                  <a:lnTo>
                    <a:pt x="187958" y="229726"/>
                  </a:lnTo>
                  <a:lnTo>
                    <a:pt x="187958" y="83537"/>
                  </a:lnTo>
                  <a:cubicBezTo>
                    <a:pt x="187954" y="61687"/>
                    <a:pt x="171111" y="43533"/>
                    <a:pt x="149322" y="41894"/>
                  </a:cubicBezTo>
                  <a:lnTo>
                    <a:pt x="146189" y="41768"/>
                  </a:lnTo>
                  <a:lnTo>
                    <a:pt x="41768" y="41768"/>
                  </a:lnTo>
                  <a:lnTo>
                    <a:pt x="41768" y="36547"/>
                  </a:lnTo>
                  <a:cubicBezTo>
                    <a:pt x="41768" y="16373"/>
                    <a:pt x="58142" y="0"/>
                    <a:pt x="78316" y="0"/>
                  </a:cubicBezTo>
                  <a:lnTo>
                    <a:pt x="339368" y="0"/>
                  </a:lnTo>
                  <a:close/>
                </a:path>
              </a:pathLst>
            </a:custGeom>
            <a:gradFill flip="none" rotWithShape="1">
              <a:gsLst>
                <a:gs pos="80000">
                  <a:srgbClr val="0A6BBA"/>
                </a:gs>
                <a:gs pos="0">
                  <a:srgbClr val="318581"/>
                </a:gs>
              </a:gsLst>
              <a:path path="circle">
                <a:fillToRect l="100000" t="100000"/>
              </a:path>
              <a:tileRect r="-100000" b="-100000"/>
            </a:gradFill>
            <a:effectLst/>
          </p:spPr>
          <p:txBody>
            <a:bodyPr rot="0" spcFirstLastPara="0" vertOverflow="overflow" horzOverflow="overflow" vert="horz" wrap="none" lIns="146957" tIns="25718" rIns="146957" bIns="27432" numCol="1" spcCol="0" rtlCol="0" fromWordArt="0" anchor="t" anchorCtr="0" forceAA="0" compatLnSpc="1">
              <a:prstTxWarp prst="textNoShape">
                <a:avLst/>
              </a:prstTxWarp>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21" name="Graphic 219">
              <a:extLst>
                <a:ext uri="{FF2B5EF4-FFF2-40B4-BE49-F238E27FC236}">
                  <a16:creationId xmlns:a16="http://schemas.microsoft.com/office/drawing/2014/main" id="{CFE466B5-0D76-FE67-B2F2-C038CB969A38}"/>
                </a:ext>
                <a:ext uri="{C183D7F6-B498-43B3-948B-1728B52AA6E4}">
                  <adec:decorative xmlns:adec="http://schemas.microsoft.com/office/drawing/2017/decorative" val="1"/>
                </a:ext>
              </a:extLst>
            </p:cNvPr>
            <p:cNvSpPr/>
            <p:nvPr/>
          </p:nvSpPr>
          <p:spPr>
            <a:xfrm>
              <a:off x="10915520" y="4273904"/>
              <a:ext cx="260822" cy="260822"/>
            </a:xfrm>
            <a:custGeom>
              <a:avLst/>
              <a:gdLst>
                <a:gd name="connsiteX0" fmla="*/ 386274 w 417684"/>
                <a:gd name="connsiteY0" fmla="*/ 75747 h 417684"/>
                <a:gd name="connsiteX1" fmla="*/ 417684 w 417684"/>
                <a:gd name="connsiteY1" fmla="*/ 120084 h 417684"/>
                <a:gd name="connsiteX2" fmla="*/ 417684 w 417684"/>
                <a:gd name="connsiteY2" fmla="*/ 328926 h 417684"/>
                <a:gd name="connsiteX3" fmla="*/ 328926 w 417684"/>
                <a:gd name="connsiteY3" fmla="*/ 417684 h 417684"/>
                <a:gd name="connsiteX4" fmla="*/ 120084 w 417684"/>
                <a:gd name="connsiteY4" fmla="*/ 417684 h 417684"/>
                <a:gd name="connsiteX5" fmla="*/ 75747 w 417684"/>
                <a:gd name="connsiteY5" fmla="*/ 386274 h 417684"/>
                <a:gd name="connsiteX6" fmla="*/ 119541 w 417684"/>
                <a:gd name="connsiteY6" fmla="*/ 386358 h 417684"/>
                <a:gd name="connsiteX7" fmla="*/ 328926 w 417684"/>
                <a:gd name="connsiteY7" fmla="*/ 386358 h 417684"/>
                <a:gd name="connsiteX8" fmla="*/ 386358 w 417684"/>
                <a:gd name="connsiteY8" fmla="*/ 328926 h 417684"/>
                <a:gd name="connsiteX9" fmla="*/ 386358 w 417684"/>
                <a:gd name="connsiteY9" fmla="*/ 120084 h 417684"/>
                <a:gd name="connsiteX10" fmla="*/ 386274 w 417684"/>
                <a:gd name="connsiteY10" fmla="*/ 119019 h 417684"/>
                <a:gd name="connsiteX11" fmla="*/ 386274 w 417684"/>
                <a:gd name="connsiteY11" fmla="*/ 75747 h 417684"/>
                <a:gd name="connsiteX12" fmla="*/ 318401 w 417684"/>
                <a:gd name="connsiteY12" fmla="*/ 0 h 417684"/>
                <a:gd name="connsiteX13" fmla="*/ 365390 w 417684"/>
                <a:gd name="connsiteY13" fmla="*/ 46989 h 417684"/>
                <a:gd name="connsiteX14" fmla="*/ 365390 w 417684"/>
                <a:gd name="connsiteY14" fmla="*/ 318422 h 417684"/>
                <a:gd name="connsiteX15" fmla="*/ 318401 w 417684"/>
                <a:gd name="connsiteY15" fmla="*/ 365411 h 417684"/>
                <a:gd name="connsiteX16" fmla="*/ 46989 w 417684"/>
                <a:gd name="connsiteY16" fmla="*/ 365411 h 417684"/>
                <a:gd name="connsiteX17" fmla="*/ 0 w 417684"/>
                <a:gd name="connsiteY17" fmla="*/ 318422 h 417684"/>
                <a:gd name="connsiteX18" fmla="*/ 0 w 417684"/>
                <a:gd name="connsiteY18" fmla="*/ 46989 h 417684"/>
                <a:gd name="connsiteX19" fmla="*/ 46989 w 417684"/>
                <a:gd name="connsiteY19" fmla="*/ 0 h 417684"/>
                <a:gd name="connsiteX20" fmla="*/ 318422 w 417684"/>
                <a:gd name="connsiteY20" fmla="*/ 0 h 41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7684" h="417684">
                  <a:moveTo>
                    <a:pt x="386274" y="75747"/>
                  </a:moveTo>
                  <a:cubicBezTo>
                    <a:pt x="405093" y="82361"/>
                    <a:pt x="417686" y="100136"/>
                    <a:pt x="417684" y="120084"/>
                  </a:cubicBezTo>
                  <a:lnTo>
                    <a:pt x="417684" y="328926"/>
                  </a:lnTo>
                  <a:cubicBezTo>
                    <a:pt x="417684" y="377946"/>
                    <a:pt x="377946" y="417684"/>
                    <a:pt x="328926" y="417684"/>
                  </a:cubicBezTo>
                  <a:lnTo>
                    <a:pt x="120084" y="417684"/>
                  </a:lnTo>
                  <a:cubicBezTo>
                    <a:pt x="100136" y="417686"/>
                    <a:pt x="82361" y="405093"/>
                    <a:pt x="75747" y="386274"/>
                  </a:cubicBezTo>
                  <a:lnTo>
                    <a:pt x="119541" y="386358"/>
                  </a:lnTo>
                  <a:lnTo>
                    <a:pt x="328926" y="386358"/>
                  </a:lnTo>
                  <a:cubicBezTo>
                    <a:pt x="360645" y="386358"/>
                    <a:pt x="386358" y="360645"/>
                    <a:pt x="386358" y="328926"/>
                  </a:cubicBezTo>
                  <a:lnTo>
                    <a:pt x="386358" y="120084"/>
                  </a:lnTo>
                  <a:lnTo>
                    <a:pt x="386274" y="119019"/>
                  </a:lnTo>
                  <a:lnTo>
                    <a:pt x="386274" y="75747"/>
                  </a:lnTo>
                  <a:close/>
                  <a:moveTo>
                    <a:pt x="318401" y="0"/>
                  </a:moveTo>
                  <a:cubicBezTo>
                    <a:pt x="344351" y="0"/>
                    <a:pt x="365390" y="21038"/>
                    <a:pt x="365390" y="46989"/>
                  </a:cubicBezTo>
                  <a:lnTo>
                    <a:pt x="365390" y="318422"/>
                  </a:lnTo>
                  <a:cubicBezTo>
                    <a:pt x="365390" y="344372"/>
                    <a:pt x="344351" y="365411"/>
                    <a:pt x="318401" y="365411"/>
                  </a:cubicBezTo>
                  <a:lnTo>
                    <a:pt x="46989" y="365411"/>
                  </a:lnTo>
                  <a:cubicBezTo>
                    <a:pt x="21038" y="365411"/>
                    <a:pt x="0" y="344372"/>
                    <a:pt x="0" y="318422"/>
                  </a:cubicBezTo>
                  <a:lnTo>
                    <a:pt x="0" y="46989"/>
                  </a:lnTo>
                  <a:cubicBezTo>
                    <a:pt x="0" y="21038"/>
                    <a:pt x="21038" y="0"/>
                    <a:pt x="46989" y="0"/>
                  </a:cubicBezTo>
                  <a:lnTo>
                    <a:pt x="318422" y="0"/>
                  </a:lnTo>
                  <a:close/>
                </a:path>
              </a:pathLst>
            </a:custGeom>
            <a:gradFill flip="none" rotWithShape="1">
              <a:gsLst>
                <a:gs pos="80000">
                  <a:srgbClr val="0A6BBA"/>
                </a:gs>
                <a:gs pos="0">
                  <a:srgbClr val="318581"/>
                </a:gs>
              </a:gsLst>
              <a:path path="circle">
                <a:fillToRect l="100000" t="100000"/>
              </a:path>
              <a:tileRect r="-100000" b="-100000"/>
            </a:gradFill>
            <a:effectLst/>
          </p:spPr>
          <p:txBody>
            <a:bodyPr rot="0" spcFirstLastPara="0" vertOverflow="overflow" horzOverflow="overflow" vert="horz" wrap="none" lIns="146957" tIns="25718" rIns="146957" bIns="27432" numCol="1" spcCol="0" rtlCol="0" fromWordArt="0" anchor="t" anchorCtr="0" forceAA="0" compatLnSpc="1">
              <a:prstTxWarp prst="textNoShape">
                <a:avLst/>
              </a:prstTxWarp>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cxnSp>
          <p:nvCxnSpPr>
            <p:cNvPr id="235" name="Straight Arrow Connector 234">
              <a:extLst>
                <a:ext uri="{FF2B5EF4-FFF2-40B4-BE49-F238E27FC236}">
                  <a16:creationId xmlns:a16="http://schemas.microsoft.com/office/drawing/2014/main" id="{86F39CE2-6E62-5E60-7789-255A060878E7}"/>
                </a:ext>
                <a:ext uri="{C183D7F6-B498-43B3-948B-1728B52AA6E4}">
                  <adec:decorative xmlns:adec="http://schemas.microsoft.com/office/drawing/2017/decorative" val="1"/>
                </a:ext>
              </a:extLst>
            </p:cNvPr>
            <p:cNvCxnSpPr>
              <a:cxnSpLocks/>
            </p:cNvCxnSpPr>
            <p:nvPr/>
          </p:nvCxnSpPr>
          <p:spPr>
            <a:xfrm flipH="1">
              <a:off x="10562795" y="2670902"/>
              <a:ext cx="246594" cy="0"/>
            </a:xfrm>
            <a:prstGeom prst="straightConnector1">
              <a:avLst/>
            </a:prstGeom>
            <a:ln w="12700" cap="rnd">
              <a:solidFill>
                <a:schemeClr val="accent1"/>
              </a:solidFill>
              <a:prstDash val="dash"/>
              <a:headEnd type="oval"/>
              <a:tailEnd type="none" w="lg" len="sm"/>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B03ED5D1-6E40-B257-F789-52AE415B5481}"/>
                </a:ext>
                <a:ext uri="{C183D7F6-B498-43B3-948B-1728B52AA6E4}">
                  <adec:decorative xmlns:adec="http://schemas.microsoft.com/office/drawing/2017/decorative" val="1"/>
                </a:ext>
              </a:extLst>
            </p:cNvPr>
            <p:cNvCxnSpPr>
              <a:cxnSpLocks/>
            </p:cNvCxnSpPr>
            <p:nvPr/>
          </p:nvCxnSpPr>
          <p:spPr>
            <a:xfrm flipH="1">
              <a:off x="10562795" y="3236101"/>
              <a:ext cx="246594" cy="0"/>
            </a:xfrm>
            <a:prstGeom prst="straightConnector1">
              <a:avLst/>
            </a:prstGeom>
            <a:ln w="12700" cap="rnd">
              <a:solidFill>
                <a:schemeClr val="accent1"/>
              </a:solidFill>
              <a:prstDash val="dash"/>
              <a:headEnd type="oval"/>
              <a:tailEnd type="none" w="lg" len="sm"/>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37F2B521-BF0C-92A1-CA90-F583874718AC}"/>
                </a:ext>
                <a:ext uri="{C183D7F6-B498-43B3-948B-1728B52AA6E4}">
                  <adec:decorative xmlns:adec="http://schemas.microsoft.com/office/drawing/2017/decorative" val="1"/>
                </a:ext>
              </a:extLst>
            </p:cNvPr>
            <p:cNvCxnSpPr>
              <a:cxnSpLocks/>
            </p:cNvCxnSpPr>
            <p:nvPr/>
          </p:nvCxnSpPr>
          <p:spPr>
            <a:xfrm flipH="1">
              <a:off x="10562795" y="3820345"/>
              <a:ext cx="246594" cy="0"/>
            </a:xfrm>
            <a:prstGeom prst="straightConnector1">
              <a:avLst/>
            </a:prstGeom>
            <a:ln w="12700" cap="rnd">
              <a:solidFill>
                <a:schemeClr val="accent1"/>
              </a:solidFill>
              <a:prstDash val="dash"/>
              <a:headEnd type="oval"/>
              <a:tailEnd type="none" w="lg" len="sm"/>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EC9018BC-0323-CAC2-333C-5DCB932D8557}"/>
                </a:ext>
                <a:ext uri="{C183D7F6-B498-43B3-948B-1728B52AA6E4}">
                  <adec:decorative xmlns:adec="http://schemas.microsoft.com/office/drawing/2017/decorative" val="1"/>
                </a:ext>
              </a:extLst>
            </p:cNvPr>
            <p:cNvCxnSpPr>
              <a:cxnSpLocks/>
            </p:cNvCxnSpPr>
            <p:nvPr/>
          </p:nvCxnSpPr>
          <p:spPr>
            <a:xfrm flipH="1">
              <a:off x="10562795" y="4402614"/>
              <a:ext cx="246594" cy="0"/>
            </a:xfrm>
            <a:prstGeom prst="straightConnector1">
              <a:avLst/>
            </a:prstGeom>
            <a:ln w="12700" cap="rnd">
              <a:solidFill>
                <a:schemeClr val="accent1"/>
              </a:solidFill>
              <a:prstDash val="dash"/>
              <a:headEnd type="oval"/>
              <a:tailEnd type="none" w="lg" len="sm"/>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93AE38EC-AA22-3DC5-0D7A-4E660F2A61E3}"/>
                </a:ext>
                <a:ext uri="{C183D7F6-B498-43B3-948B-1728B52AA6E4}">
                  <adec:decorative xmlns:adec="http://schemas.microsoft.com/office/drawing/2017/decorative" val="1"/>
                </a:ext>
              </a:extLst>
            </p:cNvPr>
            <p:cNvCxnSpPr>
              <a:cxnSpLocks/>
            </p:cNvCxnSpPr>
            <p:nvPr/>
          </p:nvCxnSpPr>
          <p:spPr>
            <a:xfrm>
              <a:off x="10587793" y="2670902"/>
              <a:ext cx="0" cy="1740417"/>
            </a:xfrm>
            <a:prstGeom prst="straightConnector1">
              <a:avLst/>
            </a:prstGeom>
            <a:ln w="12700" cap="rnd">
              <a:solidFill>
                <a:schemeClr val="accent1"/>
              </a:solidFill>
              <a:prstDash val="dash"/>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48CEE79B-EF84-BADD-CE8F-7A758DF35861}"/>
                </a:ext>
                <a:ext uri="{C183D7F6-B498-43B3-948B-1728B52AA6E4}">
                  <adec:decorative xmlns:adec="http://schemas.microsoft.com/office/drawing/2017/decorative" val="1"/>
                </a:ext>
              </a:extLst>
            </p:cNvPr>
            <p:cNvCxnSpPr>
              <a:cxnSpLocks/>
              <a:endCxn id="205" idx="6"/>
            </p:cNvCxnSpPr>
            <p:nvPr/>
          </p:nvCxnSpPr>
          <p:spPr>
            <a:xfrm flipH="1">
              <a:off x="10300006" y="3543300"/>
              <a:ext cx="287787" cy="0"/>
            </a:xfrm>
            <a:prstGeom prst="straightConnector1">
              <a:avLst/>
            </a:prstGeom>
            <a:ln w="12700" cap="rnd">
              <a:solidFill>
                <a:schemeClr val="accent1"/>
              </a:solidFill>
              <a:prstDash val="dash"/>
              <a:headEnd type="none"/>
              <a:tailEnd type="none" w="lg" len="sm"/>
            </a:ln>
          </p:spPr>
          <p:style>
            <a:lnRef idx="1">
              <a:schemeClr val="accent1"/>
            </a:lnRef>
            <a:fillRef idx="0">
              <a:schemeClr val="accent1"/>
            </a:fillRef>
            <a:effectRef idx="0">
              <a:schemeClr val="accent1"/>
            </a:effectRef>
            <a:fontRef idx="minor">
              <a:schemeClr val="tx1"/>
            </a:fontRef>
          </p:style>
        </p:cxnSp>
        <p:pic>
          <p:nvPicPr>
            <p:cNvPr id="260" name="Picture 259">
              <a:extLst>
                <a:ext uri="{FF2B5EF4-FFF2-40B4-BE49-F238E27FC236}">
                  <a16:creationId xmlns:a16="http://schemas.microsoft.com/office/drawing/2014/main" id="{BC522AC1-71D8-909D-278C-3434E0851494}"/>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916" r="-7916"/>
            <a:stretch/>
          </p:blipFill>
          <p:spPr>
            <a:xfrm>
              <a:off x="4480105" y="3548507"/>
              <a:ext cx="307783" cy="265971"/>
            </a:xfrm>
            <a:prstGeom prst="rect">
              <a:avLst/>
            </a:prstGeom>
          </p:spPr>
        </p:pic>
        <p:sp>
          <p:nvSpPr>
            <p:cNvPr id="262" name="Graphic 55">
              <a:extLst>
                <a:ext uri="{FF2B5EF4-FFF2-40B4-BE49-F238E27FC236}">
                  <a16:creationId xmlns:a16="http://schemas.microsoft.com/office/drawing/2014/main" id="{845AE1BE-1661-12D9-BD7C-0CEDD3D9159C}"/>
                </a:ext>
                <a:ext uri="{C183D7F6-B498-43B3-948B-1728B52AA6E4}">
                  <adec:decorative xmlns:adec="http://schemas.microsoft.com/office/drawing/2017/decorative" val="1"/>
                </a:ext>
              </a:extLst>
            </p:cNvPr>
            <p:cNvSpPr/>
            <p:nvPr/>
          </p:nvSpPr>
          <p:spPr>
            <a:xfrm>
              <a:off x="7228992" y="3592643"/>
              <a:ext cx="249541" cy="218223"/>
            </a:xfrm>
            <a:custGeom>
              <a:avLst/>
              <a:gdLst>
                <a:gd name="connsiteX0" fmla="*/ 138352 w 171689"/>
                <a:gd name="connsiteY0" fmla="*/ 0 h 150141"/>
                <a:gd name="connsiteX1" fmla="*/ 162165 w 171689"/>
                <a:gd name="connsiteY1" fmla="*/ 23813 h 150141"/>
                <a:gd name="connsiteX2" fmla="*/ 162165 w 171689"/>
                <a:gd name="connsiteY2" fmla="*/ 61912 h 150141"/>
                <a:gd name="connsiteX3" fmla="*/ 152640 w 171689"/>
                <a:gd name="connsiteY3" fmla="*/ 71437 h 150141"/>
                <a:gd name="connsiteX4" fmla="*/ 143115 w 171689"/>
                <a:gd name="connsiteY4" fmla="*/ 61912 h 150141"/>
                <a:gd name="connsiteX5" fmla="*/ 143115 w 171689"/>
                <a:gd name="connsiteY5" fmla="*/ 23813 h 150141"/>
                <a:gd name="connsiteX6" fmla="*/ 138352 w 171689"/>
                <a:gd name="connsiteY6" fmla="*/ 19050 h 150141"/>
                <a:gd name="connsiteX7" fmla="*/ 33577 w 171689"/>
                <a:gd name="connsiteY7" fmla="*/ 19050 h 150141"/>
                <a:gd name="connsiteX8" fmla="*/ 28815 w 171689"/>
                <a:gd name="connsiteY8" fmla="*/ 23813 h 150141"/>
                <a:gd name="connsiteX9" fmla="*/ 28815 w 171689"/>
                <a:gd name="connsiteY9" fmla="*/ 61912 h 150141"/>
                <a:gd name="connsiteX10" fmla="*/ 19290 w 171689"/>
                <a:gd name="connsiteY10" fmla="*/ 71437 h 150141"/>
                <a:gd name="connsiteX11" fmla="*/ 9765 w 171689"/>
                <a:gd name="connsiteY11" fmla="*/ 61912 h 150141"/>
                <a:gd name="connsiteX12" fmla="*/ 9765 w 171689"/>
                <a:gd name="connsiteY12" fmla="*/ 23813 h 150141"/>
                <a:gd name="connsiteX13" fmla="*/ 33577 w 171689"/>
                <a:gd name="connsiteY13" fmla="*/ 0 h 150141"/>
                <a:gd name="connsiteX14" fmla="*/ 138352 w 171689"/>
                <a:gd name="connsiteY14" fmla="*/ 0 h 150141"/>
                <a:gd name="connsiteX15" fmla="*/ 145020 w 171689"/>
                <a:gd name="connsiteY15" fmla="*/ 86144 h 150141"/>
                <a:gd name="connsiteX16" fmla="*/ 144086 w 171689"/>
                <a:gd name="connsiteY16" fmla="*/ 85344 h 150141"/>
                <a:gd name="connsiteX17" fmla="*/ 144010 w 171689"/>
                <a:gd name="connsiteY17" fmla="*/ 85287 h 150141"/>
                <a:gd name="connsiteX18" fmla="*/ 130680 w 171689"/>
                <a:gd name="connsiteY18" fmla="*/ 87230 h 150141"/>
                <a:gd name="connsiteX19" fmla="*/ 130684 w 171689"/>
                <a:gd name="connsiteY19" fmla="*/ 98622 h 150141"/>
                <a:gd name="connsiteX20" fmla="*/ 130742 w 171689"/>
                <a:gd name="connsiteY20" fmla="*/ 98689 h 150141"/>
                <a:gd name="connsiteX21" fmla="*/ 131551 w 171689"/>
                <a:gd name="connsiteY21" fmla="*/ 99622 h 150141"/>
                <a:gd name="connsiteX22" fmla="*/ 139171 w 171689"/>
                <a:gd name="connsiteY22" fmla="*/ 107232 h 150141"/>
                <a:gd name="connsiteX23" fmla="*/ 108786 w 171689"/>
                <a:gd name="connsiteY23" fmla="*/ 107232 h 150141"/>
                <a:gd name="connsiteX24" fmla="*/ 107767 w 171689"/>
                <a:gd name="connsiteY24" fmla="*/ 107309 h 150141"/>
                <a:gd name="connsiteX25" fmla="*/ 107672 w 171689"/>
                <a:gd name="connsiteY25" fmla="*/ 107328 h 150141"/>
                <a:gd name="connsiteX26" fmla="*/ 100252 w 171689"/>
                <a:gd name="connsiteY26" fmla="*/ 116757 h 150141"/>
                <a:gd name="connsiteX27" fmla="*/ 107672 w 171689"/>
                <a:gd name="connsiteY27" fmla="*/ 126187 h 150141"/>
                <a:gd name="connsiteX28" fmla="*/ 107767 w 171689"/>
                <a:gd name="connsiteY28" fmla="*/ 126206 h 150141"/>
                <a:gd name="connsiteX29" fmla="*/ 108796 w 171689"/>
                <a:gd name="connsiteY29" fmla="*/ 126282 h 150141"/>
                <a:gd name="connsiteX30" fmla="*/ 139181 w 171689"/>
                <a:gd name="connsiteY30" fmla="*/ 126282 h 150141"/>
                <a:gd name="connsiteX31" fmla="*/ 131542 w 171689"/>
                <a:gd name="connsiteY31" fmla="*/ 133922 h 150141"/>
                <a:gd name="connsiteX32" fmla="*/ 130656 w 171689"/>
                <a:gd name="connsiteY32" fmla="*/ 134969 h 150141"/>
                <a:gd name="connsiteX33" fmla="*/ 130599 w 171689"/>
                <a:gd name="connsiteY33" fmla="*/ 135045 h 150141"/>
                <a:gd name="connsiteX34" fmla="*/ 130694 w 171689"/>
                <a:gd name="connsiteY34" fmla="*/ 146256 h 150141"/>
                <a:gd name="connsiteX35" fmla="*/ 130742 w 171689"/>
                <a:gd name="connsiteY35" fmla="*/ 146323 h 150141"/>
                <a:gd name="connsiteX36" fmla="*/ 131608 w 171689"/>
                <a:gd name="connsiteY36" fmla="*/ 147333 h 150141"/>
                <a:gd name="connsiteX37" fmla="*/ 132723 w 171689"/>
                <a:gd name="connsiteY37" fmla="*/ 148276 h 150141"/>
                <a:gd name="connsiteX38" fmla="*/ 132799 w 171689"/>
                <a:gd name="connsiteY38" fmla="*/ 148333 h 150141"/>
                <a:gd name="connsiteX39" fmla="*/ 144010 w 171689"/>
                <a:gd name="connsiteY39" fmla="*/ 148238 h 150141"/>
                <a:gd name="connsiteX40" fmla="*/ 144086 w 171689"/>
                <a:gd name="connsiteY40" fmla="*/ 148190 h 150141"/>
                <a:gd name="connsiteX41" fmla="*/ 145020 w 171689"/>
                <a:gd name="connsiteY41" fmla="*/ 147380 h 150141"/>
                <a:gd name="connsiteX42" fmla="*/ 167499 w 171689"/>
                <a:gd name="connsiteY42" fmla="*/ 124920 h 150141"/>
                <a:gd name="connsiteX43" fmla="*/ 168118 w 171689"/>
                <a:gd name="connsiteY43" fmla="*/ 124482 h 150141"/>
                <a:gd name="connsiteX44" fmla="*/ 168184 w 171689"/>
                <a:gd name="connsiteY44" fmla="*/ 124435 h 150141"/>
                <a:gd name="connsiteX45" fmla="*/ 171690 w 171689"/>
                <a:gd name="connsiteY45" fmla="*/ 116767 h 150141"/>
                <a:gd name="connsiteX46" fmla="*/ 167470 w 171689"/>
                <a:gd name="connsiteY46" fmla="*/ 108575 h 150141"/>
                <a:gd name="connsiteX47" fmla="*/ 145020 w 171689"/>
                <a:gd name="connsiteY47" fmla="*/ 86135 h 150141"/>
                <a:gd name="connsiteX48" fmla="*/ 40949 w 171689"/>
                <a:gd name="connsiteY48" fmla="*/ 98708 h 150141"/>
                <a:gd name="connsiteX49" fmla="*/ 40140 w 171689"/>
                <a:gd name="connsiteY49" fmla="*/ 99651 h 150141"/>
                <a:gd name="connsiteX50" fmla="*/ 32520 w 171689"/>
                <a:gd name="connsiteY50" fmla="*/ 107261 h 150141"/>
                <a:gd name="connsiteX51" fmla="*/ 62809 w 171689"/>
                <a:gd name="connsiteY51" fmla="*/ 107261 h 150141"/>
                <a:gd name="connsiteX52" fmla="*/ 71439 w 171689"/>
                <a:gd name="connsiteY52" fmla="*/ 116786 h 150141"/>
                <a:gd name="connsiteX53" fmla="*/ 64009 w 171689"/>
                <a:gd name="connsiteY53" fmla="*/ 126216 h 150141"/>
                <a:gd name="connsiteX54" fmla="*/ 63924 w 171689"/>
                <a:gd name="connsiteY54" fmla="*/ 126235 h 150141"/>
                <a:gd name="connsiteX55" fmla="*/ 62895 w 171689"/>
                <a:gd name="connsiteY55" fmla="*/ 126311 h 150141"/>
                <a:gd name="connsiteX56" fmla="*/ 32510 w 171689"/>
                <a:gd name="connsiteY56" fmla="*/ 126311 h 150141"/>
                <a:gd name="connsiteX57" fmla="*/ 40083 w 171689"/>
                <a:gd name="connsiteY57" fmla="*/ 133874 h 150141"/>
                <a:gd name="connsiteX58" fmla="*/ 40997 w 171689"/>
                <a:gd name="connsiteY58" fmla="*/ 146285 h 150141"/>
                <a:gd name="connsiteX59" fmla="*/ 40949 w 171689"/>
                <a:gd name="connsiteY59" fmla="*/ 146352 h 150141"/>
                <a:gd name="connsiteX60" fmla="*/ 40140 w 171689"/>
                <a:gd name="connsiteY60" fmla="*/ 147285 h 150141"/>
                <a:gd name="connsiteX61" fmla="*/ 40083 w 171689"/>
                <a:gd name="connsiteY61" fmla="*/ 147352 h 150141"/>
                <a:gd name="connsiteX62" fmla="*/ 27672 w 171689"/>
                <a:gd name="connsiteY62" fmla="*/ 148266 h 150141"/>
                <a:gd name="connsiteX63" fmla="*/ 27605 w 171689"/>
                <a:gd name="connsiteY63" fmla="*/ 148219 h 150141"/>
                <a:gd name="connsiteX64" fmla="*/ 26671 w 171689"/>
                <a:gd name="connsiteY64" fmla="*/ 147409 h 150141"/>
                <a:gd name="connsiteX65" fmla="*/ 4221 w 171689"/>
                <a:gd name="connsiteY65" fmla="*/ 124987 h 150141"/>
                <a:gd name="connsiteX66" fmla="*/ 1 w 171689"/>
                <a:gd name="connsiteY66" fmla="*/ 116796 h 150141"/>
                <a:gd name="connsiteX67" fmla="*/ 4221 w 171689"/>
                <a:gd name="connsiteY67" fmla="*/ 108604 h 150141"/>
                <a:gd name="connsiteX68" fmla="*/ 26605 w 171689"/>
                <a:gd name="connsiteY68" fmla="*/ 86239 h 150141"/>
                <a:gd name="connsiteX69" fmla="*/ 40075 w 171689"/>
                <a:gd name="connsiteY69" fmla="*/ 86233 h 150141"/>
                <a:gd name="connsiteX70" fmla="*/ 40997 w 171689"/>
                <a:gd name="connsiteY70" fmla="*/ 98641 h 150141"/>
                <a:gd name="connsiteX71" fmla="*/ 40949 w 171689"/>
                <a:gd name="connsiteY71" fmla="*/ 98708 h 15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71689" h="150141">
                  <a:moveTo>
                    <a:pt x="138352" y="0"/>
                  </a:moveTo>
                  <a:cubicBezTo>
                    <a:pt x="151503" y="0"/>
                    <a:pt x="162165" y="10661"/>
                    <a:pt x="162165" y="23813"/>
                  </a:cubicBezTo>
                  <a:lnTo>
                    <a:pt x="162165" y="61912"/>
                  </a:lnTo>
                  <a:cubicBezTo>
                    <a:pt x="162165" y="67173"/>
                    <a:pt x="157900" y="71437"/>
                    <a:pt x="152640" y="71437"/>
                  </a:cubicBezTo>
                  <a:cubicBezTo>
                    <a:pt x="147379" y="71437"/>
                    <a:pt x="143115" y="67173"/>
                    <a:pt x="143115" y="61912"/>
                  </a:cubicBezTo>
                  <a:lnTo>
                    <a:pt x="143115" y="23813"/>
                  </a:lnTo>
                  <a:cubicBezTo>
                    <a:pt x="143115" y="21182"/>
                    <a:pt x="140982" y="19050"/>
                    <a:pt x="138352" y="19050"/>
                  </a:cubicBezTo>
                  <a:lnTo>
                    <a:pt x="33577" y="19050"/>
                  </a:lnTo>
                  <a:cubicBezTo>
                    <a:pt x="30947" y="19050"/>
                    <a:pt x="28815" y="21182"/>
                    <a:pt x="28815" y="23813"/>
                  </a:cubicBezTo>
                  <a:lnTo>
                    <a:pt x="28815" y="61912"/>
                  </a:lnTo>
                  <a:cubicBezTo>
                    <a:pt x="28815" y="67173"/>
                    <a:pt x="24550" y="71437"/>
                    <a:pt x="19290" y="71437"/>
                  </a:cubicBezTo>
                  <a:cubicBezTo>
                    <a:pt x="14029" y="71437"/>
                    <a:pt x="9765" y="67173"/>
                    <a:pt x="9765" y="61912"/>
                  </a:cubicBezTo>
                  <a:lnTo>
                    <a:pt x="9765" y="23813"/>
                  </a:lnTo>
                  <a:cubicBezTo>
                    <a:pt x="9765" y="10661"/>
                    <a:pt x="20426" y="0"/>
                    <a:pt x="33577" y="0"/>
                  </a:cubicBezTo>
                  <a:lnTo>
                    <a:pt x="138352" y="0"/>
                  </a:lnTo>
                  <a:close/>
                  <a:moveTo>
                    <a:pt x="145020" y="86144"/>
                  </a:moveTo>
                  <a:lnTo>
                    <a:pt x="144086" y="85344"/>
                  </a:lnTo>
                  <a:lnTo>
                    <a:pt x="144010" y="85287"/>
                  </a:lnTo>
                  <a:cubicBezTo>
                    <a:pt x="139793" y="82142"/>
                    <a:pt x="133825" y="83012"/>
                    <a:pt x="130680" y="87230"/>
                  </a:cubicBezTo>
                  <a:cubicBezTo>
                    <a:pt x="128160" y="90610"/>
                    <a:pt x="128162" y="95244"/>
                    <a:pt x="130684" y="98622"/>
                  </a:cubicBezTo>
                  <a:lnTo>
                    <a:pt x="130742" y="98689"/>
                  </a:lnTo>
                  <a:lnTo>
                    <a:pt x="131551" y="99622"/>
                  </a:lnTo>
                  <a:lnTo>
                    <a:pt x="139171" y="107232"/>
                  </a:lnTo>
                  <a:lnTo>
                    <a:pt x="108786" y="107232"/>
                  </a:lnTo>
                  <a:lnTo>
                    <a:pt x="107767" y="107309"/>
                  </a:lnTo>
                  <a:lnTo>
                    <a:pt x="107672" y="107328"/>
                  </a:lnTo>
                  <a:cubicBezTo>
                    <a:pt x="103252" y="108014"/>
                    <a:pt x="100252" y="112185"/>
                    <a:pt x="100252" y="116757"/>
                  </a:cubicBezTo>
                  <a:cubicBezTo>
                    <a:pt x="100252" y="121329"/>
                    <a:pt x="103252" y="125501"/>
                    <a:pt x="107672" y="126187"/>
                  </a:cubicBezTo>
                  <a:lnTo>
                    <a:pt x="107767" y="126206"/>
                  </a:lnTo>
                  <a:lnTo>
                    <a:pt x="108796" y="126282"/>
                  </a:lnTo>
                  <a:lnTo>
                    <a:pt x="139181" y="126282"/>
                  </a:lnTo>
                  <a:lnTo>
                    <a:pt x="131542" y="133922"/>
                  </a:lnTo>
                  <a:lnTo>
                    <a:pt x="130656" y="134969"/>
                  </a:lnTo>
                  <a:lnTo>
                    <a:pt x="130599" y="135045"/>
                  </a:lnTo>
                  <a:cubicBezTo>
                    <a:pt x="128195" y="138407"/>
                    <a:pt x="128233" y="142936"/>
                    <a:pt x="130694" y="146256"/>
                  </a:cubicBezTo>
                  <a:lnTo>
                    <a:pt x="130742" y="146323"/>
                  </a:lnTo>
                  <a:lnTo>
                    <a:pt x="131608" y="147333"/>
                  </a:lnTo>
                  <a:lnTo>
                    <a:pt x="132723" y="148276"/>
                  </a:lnTo>
                  <a:lnTo>
                    <a:pt x="132799" y="148333"/>
                  </a:lnTo>
                  <a:cubicBezTo>
                    <a:pt x="136161" y="150737"/>
                    <a:pt x="140689" y="150698"/>
                    <a:pt x="144010" y="148238"/>
                  </a:cubicBezTo>
                  <a:lnTo>
                    <a:pt x="144086" y="148190"/>
                  </a:lnTo>
                  <a:lnTo>
                    <a:pt x="145020" y="147380"/>
                  </a:lnTo>
                  <a:lnTo>
                    <a:pt x="167499" y="124920"/>
                  </a:lnTo>
                  <a:lnTo>
                    <a:pt x="168118" y="124482"/>
                  </a:lnTo>
                  <a:lnTo>
                    <a:pt x="168184" y="124435"/>
                  </a:lnTo>
                  <a:cubicBezTo>
                    <a:pt x="170366" y="122663"/>
                    <a:pt x="171690" y="119844"/>
                    <a:pt x="171690" y="116767"/>
                  </a:cubicBezTo>
                  <a:cubicBezTo>
                    <a:pt x="171690" y="113376"/>
                    <a:pt x="170070" y="110280"/>
                    <a:pt x="167470" y="108575"/>
                  </a:cubicBezTo>
                  <a:lnTo>
                    <a:pt x="145020" y="86135"/>
                  </a:lnTo>
                  <a:close/>
                  <a:moveTo>
                    <a:pt x="40949" y="98708"/>
                  </a:moveTo>
                  <a:lnTo>
                    <a:pt x="40140" y="99651"/>
                  </a:lnTo>
                  <a:lnTo>
                    <a:pt x="32520" y="107261"/>
                  </a:lnTo>
                  <a:lnTo>
                    <a:pt x="62809" y="107261"/>
                  </a:lnTo>
                  <a:cubicBezTo>
                    <a:pt x="67857" y="107261"/>
                    <a:pt x="71439" y="111833"/>
                    <a:pt x="71439" y="116786"/>
                  </a:cubicBezTo>
                  <a:cubicBezTo>
                    <a:pt x="71439" y="121358"/>
                    <a:pt x="68439" y="125530"/>
                    <a:pt x="64009" y="126216"/>
                  </a:cubicBezTo>
                  <a:lnTo>
                    <a:pt x="63924" y="126235"/>
                  </a:lnTo>
                  <a:lnTo>
                    <a:pt x="62895" y="126311"/>
                  </a:lnTo>
                  <a:lnTo>
                    <a:pt x="32510" y="126311"/>
                  </a:lnTo>
                  <a:lnTo>
                    <a:pt x="40083" y="133874"/>
                  </a:lnTo>
                  <a:cubicBezTo>
                    <a:pt x="43421" y="137212"/>
                    <a:pt x="43810" y="142493"/>
                    <a:pt x="40997" y="146285"/>
                  </a:cubicBezTo>
                  <a:lnTo>
                    <a:pt x="40949" y="146352"/>
                  </a:lnTo>
                  <a:lnTo>
                    <a:pt x="40140" y="147285"/>
                  </a:lnTo>
                  <a:lnTo>
                    <a:pt x="40083" y="147352"/>
                  </a:lnTo>
                  <a:cubicBezTo>
                    <a:pt x="36744" y="150691"/>
                    <a:pt x="31463" y="151080"/>
                    <a:pt x="27672" y="148266"/>
                  </a:cubicBezTo>
                  <a:lnTo>
                    <a:pt x="27605" y="148219"/>
                  </a:lnTo>
                  <a:lnTo>
                    <a:pt x="26671" y="147409"/>
                  </a:lnTo>
                  <a:lnTo>
                    <a:pt x="4221" y="124987"/>
                  </a:lnTo>
                  <a:cubicBezTo>
                    <a:pt x="1531" y="123136"/>
                    <a:pt x="-54" y="120061"/>
                    <a:pt x="1" y="116796"/>
                  </a:cubicBezTo>
                  <a:cubicBezTo>
                    <a:pt x="1" y="113405"/>
                    <a:pt x="1621" y="110299"/>
                    <a:pt x="4221" y="108604"/>
                  </a:cubicBezTo>
                  <a:lnTo>
                    <a:pt x="26605" y="86239"/>
                  </a:lnTo>
                  <a:cubicBezTo>
                    <a:pt x="30323" y="82518"/>
                    <a:pt x="36354" y="82515"/>
                    <a:pt x="40075" y="86233"/>
                  </a:cubicBezTo>
                  <a:cubicBezTo>
                    <a:pt x="43415" y="89569"/>
                    <a:pt x="43807" y="94848"/>
                    <a:pt x="40997" y="98641"/>
                  </a:cubicBezTo>
                  <a:lnTo>
                    <a:pt x="40949" y="98708"/>
                  </a:lnTo>
                  <a:close/>
                </a:path>
              </a:pathLst>
            </a:custGeom>
            <a:solidFill>
              <a:srgbClr val="21212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Graphic 12">
              <a:extLst>
                <a:ext uri="{FF2B5EF4-FFF2-40B4-BE49-F238E27FC236}">
                  <a16:creationId xmlns:a16="http://schemas.microsoft.com/office/drawing/2014/main" id="{1879C6B4-68F3-1180-0171-4B0B503F4C22}"/>
                </a:ext>
                <a:ext uri="{C183D7F6-B498-43B3-948B-1728B52AA6E4}">
                  <adec:decorative xmlns:adec="http://schemas.microsoft.com/office/drawing/2017/decorative" val="1"/>
                </a:ext>
              </a:extLst>
            </p:cNvPr>
            <p:cNvSpPr/>
            <p:nvPr/>
          </p:nvSpPr>
          <p:spPr>
            <a:xfrm>
              <a:off x="4437129" y="3086583"/>
              <a:ext cx="171450" cy="185704"/>
            </a:xfrm>
            <a:custGeom>
              <a:avLst/>
              <a:gdLst>
                <a:gd name="connsiteX0" fmla="*/ 71914 w 171450"/>
                <a:gd name="connsiteY0" fmla="*/ 5044 h 185704"/>
                <a:gd name="connsiteX1" fmla="*/ 99536 w 171450"/>
                <a:gd name="connsiteY1" fmla="*/ 5044 h 185704"/>
                <a:gd name="connsiteX2" fmla="*/ 163830 w 171450"/>
                <a:gd name="connsiteY2" fmla="*/ 59289 h 185704"/>
                <a:gd name="connsiteX3" fmla="*/ 171450 w 171450"/>
                <a:gd name="connsiteY3" fmla="*/ 75672 h 185704"/>
                <a:gd name="connsiteX4" fmla="*/ 171450 w 171450"/>
                <a:gd name="connsiteY4" fmla="*/ 169036 h 185704"/>
                <a:gd name="connsiteX5" fmla="*/ 154781 w 171450"/>
                <a:gd name="connsiteY5" fmla="*/ 185705 h 185704"/>
                <a:gd name="connsiteX6" fmla="*/ 126206 w 171450"/>
                <a:gd name="connsiteY6" fmla="*/ 185705 h 185704"/>
                <a:gd name="connsiteX7" fmla="*/ 109538 w 171450"/>
                <a:gd name="connsiteY7" fmla="*/ 169036 h 185704"/>
                <a:gd name="connsiteX8" fmla="*/ 109538 w 171450"/>
                <a:gd name="connsiteY8" fmla="*/ 121411 h 185704"/>
                <a:gd name="connsiteX9" fmla="*/ 102394 w 171450"/>
                <a:gd name="connsiteY9" fmla="*/ 114267 h 185704"/>
                <a:gd name="connsiteX10" fmla="*/ 69056 w 171450"/>
                <a:gd name="connsiteY10" fmla="*/ 114267 h 185704"/>
                <a:gd name="connsiteX11" fmla="*/ 61913 w 171450"/>
                <a:gd name="connsiteY11" fmla="*/ 121411 h 185704"/>
                <a:gd name="connsiteX12" fmla="*/ 61913 w 171450"/>
                <a:gd name="connsiteY12" fmla="*/ 169036 h 185704"/>
                <a:gd name="connsiteX13" fmla="*/ 45244 w 171450"/>
                <a:gd name="connsiteY13" fmla="*/ 185705 h 185704"/>
                <a:gd name="connsiteX14" fmla="*/ 16669 w 171450"/>
                <a:gd name="connsiteY14" fmla="*/ 185705 h 185704"/>
                <a:gd name="connsiteX15" fmla="*/ 0 w 171450"/>
                <a:gd name="connsiteY15" fmla="*/ 169036 h 185704"/>
                <a:gd name="connsiteX16" fmla="*/ 0 w 171450"/>
                <a:gd name="connsiteY16" fmla="*/ 75662 h 185704"/>
                <a:gd name="connsiteX17" fmla="*/ 7620 w 171450"/>
                <a:gd name="connsiteY17" fmla="*/ 59279 h 185704"/>
                <a:gd name="connsiteX18" fmla="*/ 71914 w 171450"/>
                <a:gd name="connsiteY18" fmla="*/ 5044 h 18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85704">
                  <a:moveTo>
                    <a:pt x="71914" y="5044"/>
                  </a:moveTo>
                  <a:cubicBezTo>
                    <a:pt x="79893" y="-1681"/>
                    <a:pt x="91557" y="-1681"/>
                    <a:pt x="99536" y="5044"/>
                  </a:cubicBezTo>
                  <a:lnTo>
                    <a:pt x="163830" y="59289"/>
                  </a:lnTo>
                  <a:cubicBezTo>
                    <a:pt x="168669" y="63356"/>
                    <a:pt x="171450" y="69347"/>
                    <a:pt x="171450" y="75672"/>
                  </a:cubicBezTo>
                  <a:lnTo>
                    <a:pt x="171450" y="169036"/>
                  </a:lnTo>
                  <a:cubicBezTo>
                    <a:pt x="171450" y="178242"/>
                    <a:pt x="163987" y="185705"/>
                    <a:pt x="154781" y="185705"/>
                  </a:cubicBezTo>
                  <a:lnTo>
                    <a:pt x="126206" y="185705"/>
                  </a:lnTo>
                  <a:cubicBezTo>
                    <a:pt x="117000" y="185705"/>
                    <a:pt x="109538" y="178242"/>
                    <a:pt x="109538" y="169036"/>
                  </a:cubicBezTo>
                  <a:lnTo>
                    <a:pt x="109538" y="121411"/>
                  </a:lnTo>
                  <a:cubicBezTo>
                    <a:pt x="109538" y="117466"/>
                    <a:pt x="106339" y="114267"/>
                    <a:pt x="102394" y="114267"/>
                  </a:cubicBezTo>
                  <a:lnTo>
                    <a:pt x="69056" y="114267"/>
                  </a:lnTo>
                  <a:cubicBezTo>
                    <a:pt x="65111" y="114267"/>
                    <a:pt x="61913" y="117466"/>
                    <a:pt x="61913" y="121411"/>
                  </a:cubicBezTo>
                  <a:lnTo>
                    <a:pt x="61913" y="169036"/>
                  </a:lnTo>
                  <a:cubicBezTo>
                    <a:pt x="61913" y="178242"/>
                    <a:pt x="54450" y="185705"/>
                    <a:pt x="45244" y="185705"/>
                  </a:cubicBezTo>
                  <a:lnTo>
                    <a:pt x="16669" y="185705"/>
                  </a:lnTo>
                  <a:cubicBezTo>
                    <a:pt x="7463" y="185705"/>
                    <a:pt x="0" y="178242"/>
                    <a:pt x="0" y="169036"/>
                  </a:cubicBezTo>
                  <a:lnTo>
                    <a:pt x="0" y="75662"/>
                  </a:lnTo>
                  <a:cubicBezTo>
                    <a:pt x="0" y="69347"/>
                    <a:pt x="2781" y="63356"/>
                    <a:pt x="7620" y="59279"/>
                  </a:cubicBezTo>
                  <a:lnTo>
                    <a:pt x="71914" y="5044"/>
                  </a:lnTo>
                  <a:close/>
                </a:path>
              </a:pathLst>
            </a:custGeom>
            <a:solidFill>
              <a:srgbClr val="21212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Graphic 14">
              <a:extLst>
                <a:ext uri="{FF2B5EF4-FFF2-40B4-BE49-F238E27FC236}">
                  <a16:creationId xmlns:a16="http://schemas.microsoft.com/office/drawing/2014/main" id="{E2CB1B15-8D81-5C64-2988-74116DE9830F}"/>
                </a:ext>
                <a:ext uri="{C183D7F6-B498-43B3-948B-1728B52AA6E4}">
                  <adec:decorative xmlns:adec="http://schemas.microsoft.com/office/drawing/2017/decorative" val="1"/>
                </a:ext>
              </a:extLst>
            </p:cNvPr>
            <p:cNvSpPr/>
            <p:nvPr/>
          </p:nvSpPr>
          <p:spPr>
            <a:xfrm>
              <a:off x="5039846" y="3084185"/>
              <a:ext cx="189711" cy="190500"/>
            </a:xfrm>
            <a:custGeom>
              <a:avLst/>
              <a:gdLst>
                <a:gd name="connsiteX0" fmla="*/ 8013 w 189711"/>
                <a:gd name="connsiteY0" fmla="*/ 20279 h 190500"/>
                <a:gd name="connsiteX1" fmla="*/ 29416 w 189711"/>
                <a:gd name="connsiteY1" fmla="*/ 0 h 190500"/>
                <a:gd name="connsiteX2" fmla="*/ 40446 w 189711"/>
                <a:gd name="connsiteY2" fmla="*/ 0 h 190500"/>
                <a:gd name="connsiteX3" fmla="*/ 61839 w 189711"/>
                <a:gd name="connsiteY3" fmla="*/ 20279 h 190500"/>
                <a:gd name="connsiteX4" fmla="*/ 69821 w 189711"/>
                <a:gd name="connsiteY4" fmla="*/ 167916 h 190500"/>
                <a:gd name="connsiteX5" fmla="*/ 49573 w 189711"/>
                <a:gd name="connsiteY5" fmla="*/ 190469 h 190500"/>
                <a:gd name="connsiteX6" fmla="*/ 48428 w 189711"/>
                <a:gd name="connsiteY6" fmla="*/ 190500 h 190500"/>
                <a:gd name="connsiteX7" fmla="*/ 21434 w 189711"/>
                <a:gd name="connsiteY7" fmla="*/ 190500 h 190500"/>
                <a:gd name="connsiteX8" fmla="*/ 0 w 189711"/>
                <a:gd name="connsiteY8" fmla="*/ 169072 h 190500"/>
                <a:gd name="connsiteX9" fmla="*/ 31 w 189711"/>
                <a:gd name="connsiteY9" fmla="*/ 167916 h 190500"/>
                <a:gd name="connsiteX10" fmla="*/ 8013 w 189711"/>
                <a:gd name="connsiteY10" fmla="*/ 20279 h 190500"/>
                <a:gd name="connsiteX11" fmla="*/ 70764 w 189711"/>
                <a:gd name="connsiteY11" fmla="*/ 190500 h 190500"/>
                <a:gd name="connsiteX12" fmla="*/ 79336 w 189711"/>
                <a:gd name="connsiteY12" fmla="*/ 167402 h 190500"/>
                <a:gd name="connsiteX13" fmla="*/ 74031 w 189711"/>
                <a:gd name="connsiteY13" fmla="*/ 69380 h 190500"/>
                <a:gd name="connsiteX14" fmla="*/ 118474 w 189711"/>
                <a:gd name="connsiteY14" fmla="*/ 32595 h 190500"/>
                <a:gd name="connsiteX15" fmla="*/ 128534 w 189711"/>
                <a:gd name="connsiteY15" fmla="*/ 33529 h 190500"/>
                <a:gd name="connsiteX16" fmla="*/ 130181 w 189711"/>
                <a:gd name="connsiteY16" fmla="*/ 38100 h 190500"/>
                <a:gd name="connsiteX17" fmla="*/ 130181 w 189711"/>
                <a:gd name="connsiteY17" fmla="*/ 78486 h 190500"/>
                <a:gd name="connsiteX18" fmla="*/ 177615 w 189711"/>
                <a:gd name="connsiteY18" fmla="*/ 32947 h 190500"/>
                <a:gd name="connsiteX19" fmla="*/ 187716 w 189711"/>
                <a:gd name="connsiteY19" fmla="*/ 33142 h 190500"/>
                <a:gd name="connsiteX20" fmla="*/ 189712 w 189711"/>
                <a:gd name="connsiteY20" fmla="*/ 38100 h 190500"/>
                <a:gd name="connsiteX21" fmla="*/ 189712 w 189711"/>
                <a:gd name="connsiteY21" fmla="*/ 169069 h 190500"/>
                <a:gd name="connsiteX22" fmla="*/ 168281 w 189711"/>
                <a:gd name="connsiteY22" fmla="*/ 190500 h 190500"/>
                <a:gd name="connsiteX23" fmla="*/ 70764 w 189711"/>
                <a:gd name="connsiteY23" fmla="*/ 190500 h 190500"/>
                <a:gd name="connsiteX24" fmla="*/ 103987 w 189711"/>
                <a:gd name="connsiteY24" fmla="*/ 176213 h 190500"/>
                <a:gd name="connsiteX25" fmla="*/ 151612 w 189711"/>
                <a:gd name="connsiteY25" fmla="*/ 176213 h 190500"/>
                <a:gd name="connsiteX26" fmla="*/ 151612 w 189711"/>
                <a:gd name="connsiteY26" fmla="*/ 133350 h 190500"/>
                <a:gd name="connsiteX27" fmla="*/ 142087 w 189711"/>
                <a:gd name="connsiteY27" fmla="*/ 123825 h 190500"/>
                <a:gd name="connsiteX28" fmla="*/ 113512 w 189711"/>
                <a:gd name="connsiteY28" fmla="*/ 123825 h 190500"/>
                <a:gd name="connsiteX29" fmla="*/ 103987 w 189711"/>
                <a:gd name="connsiteY29" fmla="*/ 133350 h 190500"/>
                <a:gd name="connsiteX30" fmla="*/ 103987 w 189711"/>
                <a:gd name="connsiteY30" fmla="*/ 17621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9711" h="190500">
                  <a:moveTo>
                    <a:pt x="8013" y="20279"/>
                  </a:moveTo>
                  <a:cubicBezTo>
                    <a:pt x="8625" y="8906"/>
                    <a:pt x="18026" y="-1"/>
                    <a:pt x="29416" y="0"/>
                  </a:cubicBezTo>
                  <a:lnTo>
                    <a:pt x="40446" y="0"/>
                  </a:lnTo>
                  <a:cubicBezTo>
                    <a:pt x="51831" y="4"/>
                    <a:pt x="61227" y="8910"/>
                    <a:pt x="61839" y="20279"/>
                  </a:cubicBezTo>
                  <a:lnTo>
                    <a:pt x="69821" y="167916"/>
                  </a:lnTo>
                  <a:cubicBezTo>
                    <a:pt x="70457" y="179735"/>
                    <a:pt x="61392" y="189832"/>
                    <a:pt x="49573" y="190469"/>
                  </a:cubicBezTo>
                  <a:cubicBezTo>
                    <a:pt x="49192" y="190490"/>
                    <a:pt x="48810" y="190500"/>
                    <a:pt x="48428" y="190500"/>
                  </a:cubicBezTo>
                  <a:lnTo>
                    <a:pt x="21434" y="190500"/>
                  </a:lnTo>
                  <a:cubicBezTo>
                    <a:pt x="9598" y="190501"/>
                    <a:pt x="1" y="180907"/>
                    <a:pt x="0" y="169072"/>
                  </a:cubicBezTo>
                  <a:cubicBezTo>
                    <a:pt x="0" y="168686"/>
                    <a:pt x="10" y="168301"/>
                    <a:pt x="31" y="167916"/>
                  </a:cubicBezTo>
                  <a:lnTo>
                    <a:pt x="8013" y="20279"/>
                  </a:lnTo>
                  <a:close/>
                  <a:moveTo>
                    <a:pt x="70764" y="190500"/>
                  </a:moveTo>
                  <a:cubicBezTo>
                    <a:pt x="76479" y="184547"/>
                    <a:pt x="79812" y="176327"/>
                    <a:pt x="79336" y="167402"/>
                  </a:cubicBezTo>
                  <a:lnTo>
                    <a:pt x="74031" y="69380"/>
                  </a:lnTo>
                  <a:lnTo>
                    <a:pt x="118474" y="32595"/>
                  </a:lnTo>
                  <a:cubicBezTo>
                    <a:pt x="121510" y="30075"/>
                    <a:pt x="126014" y="30493"/>
                    <a:pt x="128534" y="33529"/>
                  </a:cubicBezTo>
                  <a:cubicBezTo>
                    <a:pt x="129600" y="34813"/>
                    <a:pt x="130183" y="36431"/>
                    <a:pt x="130181" y="38100"/>
                  </a:cubicBezTo>
                  <a:lnTo>
                    <a:pt x="130181" y="78486"/>
                  </a:lnTo>
                  <a:lnTo>
                    <a:pt x="177615" y="32947"/>
                  </a:lnTo>
                  <a:cubicBezTo>
                    <a:pt x="180458" y="30211"/>
                    <a:pt x="184981" y="30299"/>
                    <a:pt x="187716" y="33142"/>
                  </a:cubicBezTo>
                  <a:cubicBezTo>
                    <a:pt x="188998" y="34474"/>
                    <a:pt x="189713" y="36251"/>
                    <a:pt x="189712" y="38100"/>
                  </a:cubicBezTo>
                  <a:lnTo>
                    <a:pt x="189712" y="169069"/>
                  </a:lnTo>
                  <a:cubicBezTo>
                    <a:pt x="189712" y="180905"/>
                    <a:pt x="180116" y="190500"/>
                    <a:pt x="168281" y="190500"/>
                  </a:cubicBezTo>
                  <a:lnTo>
                    <a:pt x="70764" y="190500"/>
                  </a:lnTo>
                  <a:close/>
                  <a:moveTo>
                    <a:pt x="103987" y="176213"/>
                  </a:moveTo>
                  <a:lnTo>
                    <a:pt x="151612" y="176213"/>
                  </a:lnTo>
                  <a:lnTo>
                    <a:pt x="151612" y="133350"/>
                  </a:lnTo>
                  <a:cubicBezTo>
                    <a:pt x="151612" y="128089"/>
                    <a:pt x="147348" y="123825"/>
                    <a:pt x="142087" y="123825"/>
                  </a:cubicBezTo>
                  <a:lnTo>
                    <a:pt x="113512" y="123825"/>
                  </a:lnTo>
                  <a:cubicBezTo>
                    <a:pt x="108251" y="123825"/>
                    <a:pt x="103987" y="128089"/>
                    <a:pt x="103987" y="133350"/>
                  </a:cubicBezTo>
                  <a:lnTo>
                    <a:pt x="103987" y="176213"/>
                  </a:lnTo>
                  <a:close/>
                </a:path>
              </a:pathLst>
            </a:custGeom>
            <a:solidFill>
              <a:srgbClr val="21212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Graphic 16">
              <a:extLst>
                <a:ext uri="{FF2B5EF4-FFF2-40B4-BE49-F238E27FC236}">
                  <a16:creationId xmlns:a16="http://schemas.microsoft.com/office/drawing/2014/main" id="{F6C92992-1599-57EE-DA62-E3C4548A91B2}"/>
                </a:ext>
                <a:ext uri="{C183D7F6-B498-43B3-948B-1728B52AA6E4}">
                  <adec:decorative xmlns:adec="http://schemas.microsoft.com/office/drawing/2017/decorative" val="1"/>
                </a:ext>
              </a:extLst>
            </p:cNvPr>
            <p:cNvSpPr/>
            <p:nvPr/>
          </p:nvSpPr>
          <p:spPr>
            <a:xfrm>
              <a:off x="5641931" y="3084185"/>
              <a:ext cx="166687" cy="190500"/>
            </a:xfrm>
            <a:custGeom>
              <a:avLst/>
              <a:gdLst>
                <a:gd name="connsiteX0" fmla="*/ 121434 w 166687"/>
                <a:gd name="connsiteY0" fmla="*/ 0 h 190500"/>
                <a:gd name="connsiteX1" fmla="*/ 142865 w 166687"/>
                <a:gd name="connsiteY1" fmla="*/ 21431 h 190500"/>
                <a:gd name="connsiteX2" fmla="*/ 142865 w 166687"/>
                <a:gd name="connsiteY2" fmla="*/ 169069 h 190500"/>
                <a:gd name="connsiteX3" fmla="*/ 121434 w 166687"/>
                <a:gd name="connsiteY3" fmla="*/ 190500 h 190500"/>
                <a:gd name="connsiteX4" fmla="*/ 21431 w 166687"/>
                <a:gd name="connsiteY4" fmla="*/ 190500 h 190500"/>
                <a:gd name="connsiteX5" fmla="*/ 0 w 166687"/>
                <a:gd name="connsiteY5" fmla="*/ 169069 h 190500"/>
                <a:gd name="connsiteX6" fmla="*/ 0 w 166687"/>
                <a:gd name="connsiteY6" fmla="*/ 21431 h 190500"/>
                <a:gd name="connsiteX7" fmla="*/ 21431 w 166687"/>
                <a:gd name="connsiteY7" fmla="*/ 0 h 190500"/>
                <a:gd name="connsiteX8" fmla="*/ 121434 w 166687"/>
                <a:gd name="connsiteY8" fmla="*/ 0 h 190500"/>
                <a:gd name="connsiteX9" fmla="*/ 152400 w 166687"/>
                <a:gd name="connsiteY9" fmla="*/ 123844 h 190500"/>
                <a:gd name="connsiteX10" fmla="*/ 159544 w 166687"/>
                <a:gd name="connsiteY10" fmla="*/ 123844 h 190500"/>
                <a:gd name="connsiteX11" fmla="*/ 166621 w 166687"/>
                <a:gd name="connsiteY11" fmla="*/ 130016 h 190500"/>
                <a:gd name="connsiteX12" fmla="*/ 166688 w 166687"/>
                <a:gd name="connsiteY12" fmla="*/ 130988 h 190500"/>
                <a:gd name="connsiteX13" fmla="*/ 166688 w 166687"/>
                <a:gd name="connsiteY13" fmla="*/ 145256 h 190500"/>
                <a:gd name="connsiteX14" fmla="*/ 160515 w 166687"/>
                <a:gd name="connsiteY14" fmla="*/ 152333 h 190500"/>
                <a:gd name="connsiteX15" fmla="*/ 159544 w 166687"/>
                <a:gd name="connsiteY15" fmla="*/ 152400 h 190500"/>
                <a:gd name="connsiteX16" fmla="*/ 152400 w 166687"/>
                <a:gd name="connsiteY16" fmla="*/ 152400 h 190500"/>
                <a:gd name="connsiteX17" fmla="*/ 152400 w 166687"/>
                <a:gd name="connsiteY17" fmla="*/ 123844 h 190500"/>
                <a:gd name="connsiteX18" fmla="*/ 159544 w 166687"/>
                <a:gd name="connsiteY18" fmla="*/ 123844 h 190500"/>
                <a:gd name="connsiteX19" fmla="*/ 152400 w 166687"/>
                <a:gd name="connsiteY19" fmla="*/ 123844 h 190500"/>
                <a:gd name="connsiteX20" fmla="*/ 152400 w 166687"/>
                <a:gd name="connsiteY20" fmla="*/ 85744 h 190500"/>
                <a:gd name="connsiteX21" fmla="*/ 159544 w 166687"/>
                <a:gd name="connsiteY21" fmla="*/ 85744 h 190500"/>
                <a:gd name="connsiteX22" fmla="*/ 166621 w 166687"/>
                <a:gd name="connsiteY22" fmla="*/ 91916 h 190500"/>
                <a:gd name="connsiteX23" fmla="*/ 166688 w 166687"/>
                <a:gd name="connsiteY23" fmla="*/ 92888 h 190500"/>
                <a:gd name="connsiteX24" fmla="*/ 166688 w 166687"/>
                <a:gd name="connsiteY24" fmla="*/ 107156 h 190500"/>
                <a:gd name="connsiteX25" fmla="*/ 160515 w 166687"/>
                <a:gd name="connsiteY25" fmla="*/ 114233 h 190500"/>
                <a:gd name="connsiteX26" fmla="*/ 159544 w 166687"/>
                <a:gd name="connsiteY26" fmla="*/ 114300 h 190500"/>
                <a:gd name="connsiteX27" fmla="*/ 152400 w 166687"/>
                <a:gd name="connsiteY27" fmla="*/ 114300 h 190500"/>
                <a:gd name="connsiteX28" fmla="*/ 152400 w 166687"/>
                <a:gd name="connsiteY28" fmla="*/ 85744 h 190500"/>
                <a:gd name="connsiteX29" fmla="*/ 159544 w 166687"/>
                <a:gd name="connsiteY29" fmla="*/ 85744 h 190500"/>
                <a:gd name="connsiteX30" fmla="*/ 152400 w 166687"/>
                <a:gd name="connsiteY30" fmla="*/ 85744 h 190500"/>
                <a:gd name="connsiteX31" fmla="*/ 152400 w 166687"/>
                <a:gd name="connsiteY31" fmla="*/ 47644 h 190500"/>
                <a:gd name="connsiteX32" fmla="*/ 159544 w 166687"/>
                <a:gd name="connsiteY32" fmla="*/ 47644 h 190500"/>
                <a:gd name="connsiteX33" fmla="*/ 166621 w 166687"/>
                <a:gd name="connsiteY33" fmla="*/ 53816 h 190500"/>
                <a:gd name="connsiteX34" fmla="*/ 166688 w 166687"/>
                <a:gd name="connsiteY34" fmla="*/ 54788 h 190500"/>
                <a:gd name="connsiteX35" fmla="*/ 166688 w 166687"/>
                <a:gd name="connsiteY35" fmla="*/ 69056 h 190500"/>
                <a:gd name="connsiteX36" fmla="*/ 160515 w 166687"/>
                <a:gd name="connsiteY36" fmla="*/ 76133 h 190500"/>
                <a:gd name="connsiteX37" fmla="*/ 159544 w 166687"/>
                <a:gd name="connsiteY37" fmla="*/ 76200 h 190500"/>
                <a:gd name="connsiteX38" fmla="*/ 152400 w 166687"/>
                <a:gd name="connsiteY38" fmla="*/ 76200 h 190500"/>
                <a:gd name="connsiteX39" fmla="*/ 152400 w 166687"/>
                <a:gd name="connsiteY39" fmla="*/ 47644 h 190500"/>
                <a:gd name="connsiteX40" fmla="*/ 159544 w 166687"/>
                <a:gd name="connsiteY40" fmla="*/ 47644 h 190500"/>
                <a:gd name="connsiteX41" fmla="*/ 152400 w 166687"/>
                <a:gd name="connsiteY41" fmla="*/ 47644 h 190500"/>
                <a:gd name="connsiteX42" fmla="*/ 102432 w 166687"/>
                <a:gd name="connsiteY42" fmla="*/ 33309 h 190500"/>
                <a:gd name="connsiteX43" fmla="*/ 40481 w 166687"/>
                <a:gd name="connsiteY43" fmla="*/ 33309 h 190500"/>
                <a:gd name="connsiteX44" fmla="*/ 33404 w 166687"/>
                <a:gd name="connsiteY44" fmla="*/ 39491 h 190500"/>
                <a:gd name="connsiteX45" fmla="*/ 33338 w 166687"/>
                <a:gd name="connsiteY45" fmla="*/ 40453 h 190500"/>
                <a:gd name="connsiteX46" fmla="*/ 33338 w 166687"/>
                <a:gd name="connsiteY46" fmla="*/ 54778 h 190500"/>
                <a:gd name="connsiteX47" fmla="*/ 39519 w 166687"/>
                <a:gd name="connsiteY47" fmla="*/ 61855 h 190500"/>
                <a:gd name="connsiteX48" fmla="*/ 40481 w 166687"/>
                <a:gd name="connsiteY48" fmla="*/ 61922 h 190500"/>
                <a:gd name="connsiteX49" fmla="*/ 102422 w 166687"/>
                <a:gd name="connsiteY49" fmla="*/ 61922 h 190500"/>
                <a:gd name="connsiteX50" fmla="*/ 109499 w 166687"/>
                <a:gd name="connsiteY50" fmla="*/ 55750 h 190500"/>
                <a:gd name="connsiteX51" fmla="*/ 109566 w 166687"/>
                <a:gd name="connsiteY51" fmla="*/ 54778 h 190500"/>
                <a:gd name="connsiteX52" fmla="*/ 109566 w 166687"/>
                <a:gd name="connsiteY52" fmla="*/ 40453 h 190500"/>
                <a:gd name="connsiteX53" fmla="*/ 102422 w 166687"/>
                <a:gd name="connsiteY53" fmla="*/ 3330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6687" h="190500">
                  <a:moveTo>
                    <a:pt x="121434" y="0"/>
                  </a:moveTo>
                  <a:cubicBezTo>
                    <a:pt x="133270" y="0"/>
                    <a:pt x="142865" y="9595"/>
                    <a:pt x="142865" y="21431"/>
                  </a:cubicBezTo>
                  <a:lnTo>
                    <a:pt x="142865" y="169069"/>
                  </a:lnTo>
                  <a:cubicBezTo>
                    <a:pt x="142865" y="180905"/>
                    <a:pt x="133270" y="190500"/>
                    <a:pt x="121434" y="190500"/>
                  </a:cubicBezTo>
                  <a:lnTo>
                    <a:pt x="21431" y="190500"/>
                  </a:lnTo>
                  <a:cubicBezTo>
                    <a:pt x="9595" y="190500"/>
                    <a:pt x="0" y="180905"/>
                    <a:pt x="0" y="169069"/>
                  </a:cubicBezTo>
                  <a:lnTo>
                    <a:pt x="0" y="21431"/>
                  </a:lnTo>
                  <a:cubicBezTo>
                    <a:pt x="0" y="9595"/>
                    <a:pt x="9595" y="0"/>
                    <a:pt x="21431" y="0"/>
                  </a:cubicBezTo>
                  <a:lnTo>
                    <a:pt x="121434" y="0"/>
                  </a:lnTo>
                  <a:close/>
                  <a:moveTo>
                    <a:pt x="152400" y="123844"/>
                  </a:moveTo>
                  <a:lnTo>
                    <a:pt x="159544" y="123844"/>
                  </a:lnTo>
                  <a:cubicBezTo>
                    <a:pt x="163114" y="123844"/>
                    <a:pt x="166135" y="126480"/>
                    <a:pt x="166621" y="130016"/>
                  </a:cubicBezTo>
                  <a:lnTo>
                    <a:pt x="166688" y="130988"/>
                  </a:lnTo>
                  <a:lnTo>
                    <a:pt x="166688" y="145256"/>
                  </a:lnTo>
                  <a:cubicBezTo>
                    <a:pt x="166688" y="148826"/>
                    <a:pt x="164052" y="151848"/>
                    <a:pt x="160515" y="152333"/>
                  </a:cubicBezTo>
                  <a:lnTo>
                    <a:pt x="159544" y="152400"/>
                  </a:lnTo>
                  <a:lnTo>
                    <a:pt x="152400" y="152400"/>
                  </a:lnTo>
                  <a:lnTo>
                    <a:pt x="152400" y="123844"/>
                  </a:lnTo>
                  <a:lnTo>
                    <a:pt x="159544" y="123844"/>
                  </a:lnTo>
                  <a:lnTo>
                    <a:pt x="152400" y="123844"/>
                  </a:lnTo>
                  <a:close/>
                  <a:moveTo>
                    <a:pt x="152400" y="85744"/>
                  </a:moveTo>
                  <a:lnTo>
                    <a:pt x="159544" y="85744"/>
                  </a:lnTo>
                  <a:cubicBezTo>
                    <a:pt x="163114" y="85744"/>
                    <a:pt x="166135" y="88380"/>
                    <a:pt x="166621" y="91916"/>
                  </a:cubicBezTo>
                  <a:lnTo>
                    <a:pt x="166688" y="92888"/>
                  </a:lnTo>
                  <a:lnTo>
                    <a:pt x="166688" y="107156"/>
                  </a:lnTo>
                  <a:cubicBezTo>
                    <a:pt x="166688" y="110726"/>
                    <a:pt x="164052" y="113748"/>
                    <a:pt x="160515" y="114233"/>
                  </a:cubicBezTo>
                  <a:lnTo>
                    <a:pt x="159544" y="114300"/>
                  </a:lnTo>
                  <a:lnTo>
                    <a:pt x="152400" y="114300"/>
                  </a:lnTo>
                  <a:lnTo>
                    <a:pt x="152400" y="85744"/>
                  </a:lnTo>
                  <a:lnTo>
                    <a:pt x="159544" y="85744"/>
                  </a:lnTo>
                  <a:lnTo>
                    <a:pt x="152400" y="85744"/>
                  </a:lnTo>
                  <a:close/>
                  <a:moveTo>
                    <a:pt x="152400" y="47644"/>
                  </a:moveTo>
                  <a:lnTo>
                    <a:pt x="159544" y="47644"/>
                  </a:lnTo>
                  <a:cubicBezTo>
                    <a:pt x="163114" y="47644"/>
                    <a:pt x="166135" y="50280"/>
                    <a:pt x="166621" y="53816"/>
                  </a:cubicBezTo>
                  <a:lnTo>
                    <a:pt x="166688" y="54788"/>
                  </a:lnTo>
                  <a:lnTo>
                    <a:pt x="166688" y="69056"/>
                  </a:lnTo>
                  <a:cubicBezTo>
                    <a:pt x="166688" y="72626"/>
                    <a:pt x="164052" y="75648"/>
                    <a:pt x="160515" y="76133"/>
                  </a:cubicBezTo>
                  <a:lnTo>
                    <a:pt x="159544" y="76200"/>
                  </a:lnTo>
                  <a:lnTo>
                    <a:pt x="152400" y="76200"/>
                  </a:lnTo>
                  <a:lnTo>
                    <a:pt x="152400" y="47644"/>
                  </a:lnTo>
                  <a:lnTo>
                    <a:pt x="159544" y="47644"/>
                  </a:lnTo>
                  <a:lnTo>
                    <a:pt x="152400" y="47644"/>
                  </a:lnTo>
                  <a:close/>
                  <a:moveTo>
                    <a:pt x="102432" y="33309"/>
                  </a:moveTo>
                  <a:lnTo>
                    <a:pt x="40481" y="33309"/>
                  </a:lnTo>
                  <a:cubicBezTo>
                    <a:pt x="36908" y="33310"/>
                    <a:pt x="33885" y="35950"/>
                    <a:pt x="33404" y="39491"/>
                  </a:cubicBezTo>
                  <a:lnTo>
                    <a:pt x="33338" y="40453"/>
                  </a:lnTo>
                  <a:lnTo>
                    <a:pt x="33338" y="54778"/>
                  </a:lnTo>
                  <a:cubicBezTo>
                    <a:pt x="33338" y="58398"/>
                    <a:pt x="36033" y="61379"/>
                    <a:pt x="39519" y="61855"/>
                  </a:cubicBezTo>
                  <a:lnTo>
                    <a:pt x="40481" y="61922"/>
                  </a:lnTo>
                  <a:lnTo>
                    <a:pt x="102422" y="61922"/>
                  </a:lnTo>
                  <a:cubicBezTo>
                    <a:pt x="105992" y="61922"/>
                    <a:pt x="109014" y="59286"/>
                    <a:pt x="109499" y="55750"/>
                  </a:cubicBezTo>
                  <a:lnTo>
                    <a:pt x="109566" y="54778"/>
                  </a:lnTo>
                  <a:lnTo>
                    <a:pt x="109566" y="40453"/>
                  </a:lnTo>
                  <a:cubicBezTo>
                    <a:pt x="109566" y="36507"/>
                    <a:pt x="106368" y="33309"/>
                    <a:pt x="102422" y="33309"/>
                  </a:cubicBezTo>
                  <a:close/>
                </a:path>
              </a:pathLst>
            </a:custGeom>
            <a:solidFill>
              <a:srgbClr val="21212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0" name="Graphic 18">
              <a:extLst>
                <a:ext uri="{FF2B5EF4-FFF2-40B4-BE49-F238E27FC236}">
                  <a16:creationId xmlns:a16="http://schemas.microsoft.com/office/drawing/2014/main" id="{1E954B46-991E-1D34-ACD6-991CB667064A}"/>
                </a:ext>
                <a:ext uri="{C183D7F6-B498-43B3-948B-1728B52AA6E4}">
                  <adec:decorative xmlns:adec="http://schemas.microsoft.com/office/drawing/2017/decorative" val="1"/>
                </a:ext>
              </a:extLst>
            </p:cNvPr>
            <p:cNvSpPr/>
            <p:nvPr/>
          </p:nvSpPr>
          <p:spPr>
            <a:xfrm>
              <a:off x="5402077" y="3600863"/>
              <a:ext cx="157162" cy="190500"/>
            </a:xfrm>
            <a:custGeom>
              <a:avLst/>
              <a:gdLst>
                <a:gd name="connsiteX0" fmla="*/ 73571 w 157162"/>
                <a:gd name="connsiteY0" fmla="*/ 51883 h 190500"/>
                <a:gd name="connsiteX1" fmla="*/ 51887 w 157162"/>
                <a:gd name="connsiteY1" fmla="*/ 73566 h 190500"/>
                <a:gd name="connsiteX2" fmla="*/ 73571 w 157162"/>
                <a:gd name="connsiteY2" fmla="*/ 95250 h 190500"/>
                <a:gd name="connsiteX3" fmla="*/ 95255 w 157162"/>
                <a:gd name="connsiteY3" fmla="*/ 73566 h 190500"/>
                <a:gd name="connsiteX4" fmla="*/ 73571 w 157162"/>
                <a:gd name="connsiteY4" fmla="*/ 51883 h 190500"/>
                <a:gd name="connsiteX5" fmla="*/ 0 w 157162"/>
                <a:gd name="connsiteY5" fmla="*/ 23813 h 190500"/>
                <a:gd name="connsiteX6" fmla="*/ 23813 w 157162"/>
                <a:gd name="connsiteY6" fmla="*/ 0 h 190500"/>
                <a:gd name="connsiteX7" fmla="*/ 133350 w 157162"/>
                <a:gd name="connsiteY7" fmla="*/ 0 h 190500"/>
                <a:gd name="connsiteX8" fmla="*/ 157163 w 157162"/>
                <a:gd name="connsiteY8" fmla="*/ 23813 h 190500"/>
                <a:gd name="connsiteX9" fmla="*/ 157163 w 157162"/>
                <a:gd name="connsiteY9" fmla="*/ 159544 h 190500"/>
                <a:gd name="connsiteX10" fmla="*/ 150019 w 157162"/>
                <a:gd name="connsiteY10" fmla="*/ 166688 h 190500"/>
                <a:gd name="connsiteX11" fmla="*/ 14288 w 157162"/>
                <a:gd name="connsiteY11" fmla="*/ 166688 h 190500"/>
                <a:gd name="connsiteX12" fmla="*/ 23813 w 157162"/>
                <a:gd name="connsiteY12" fmla="*/ 176213 h 190500"/>
                <a:gd name="connsiteX13" fmla="*/ 150019 w 157162"/>
                <a:gd name="connsiteY13" fmla="*/ 176213 h 190500"/>
                <a:gd name="connsiteX14" fmla="*/ 157163 w 157162"/>
                <a:gd name="connsiteY14" fmla="*/ 183356 h 190500"/>
                <a:gd name="connsiteX15" fmla="*/ 150019 w 157162"/>
                <a:gd name="connsiteY15" fmla="*/ 190500 h 190500"/>
                <a:gd name="connsiteX16" fmla="*/ 23813 w 157162"/>
                <a:gd name="connsiteY16" fmla="*/ 190500 h 190500"/>
                <a:gd name="connsiteX17" fmla="*/ 0 w 157162"/>
                <a:gd name="connsiteY17" fmla="*/ 166688 h 190500"/>
                <a:gd name="connsiteX18" fmla="*/ 0 w 157162"/>
                <a:gd name="connsiteY18" fmla="*/ 23813 h 190500"/>
                <a:gd name="connsiteX19" fmla="*/ 103051 w 157162"/>
                <a:gd name="connsiteY19" fmla="*/ 93297 h 190500"/>
                <a:gd name="connsiteX20" fmla="*/ 93297 w 157162"/>
                <a:gd name="connsiteY20" fmla="*/ 44091 h 190500"/>
                <a:gd name="connsiteX21" fmla="*/ 44091 w 157162"/>
                <a:gd name="connsiteY21" fmla="*/ 53845 h 190500"/>
                <a:gd name="connsiteX22" fmla="*/ 53845 w 157162"/>
                <a:gd name="connsiteY22" fmla="*/ 103051 h 190500"/>
                <a:gd name="connsiteX23" fmla="*/ 93297 w 157162"/>
                <a:gd name="connsiteY23" fmla="*/ 103051 h 190500"/>
                <a:gd name="connsiteX24" fmla="*/ 116881 w 157162"/>
                <a:gd name="connsiteY24" fmla="*/ 126625 h 190500"/>
                <a:gd name="connsiteX25" fmla="*/ 117519 w 157162"/>
                <a:gd name="connsiteY25" fmla="*/ 127178 h 190500"/>
                <a:gd name="connsiteX26" fmla="*/ 117596 w 157162"/>
                <a:gd name="connsiteY26" fmla="*/ 127235 h 190500"/>
                <a:gd name="connsiteX27" fmla="*/ 127227 w 157162"/>
                <a:gd name="connsiteY27" fmla="*/ 125701 h 190500"/>
                <a:gd name="connsiteX28" fmla="*/ 126568 w 157162"/>
                <a:gd name="connsiteY28" fmla="*/ 116824 h 190500"/>
                <a:gd name="connsiteX29" fmla="*/ 103041 w 157162"/>
                <a:gd name="connsiteY29" fmla="*/ 932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162" h="190500">
                  <a:moveTo>
                    <a:pt x="73571" y="51883"/>
                  </a:moveTo>
                  <a:cubicBezTo>
                    <a:pt x="61595" y="51883"/>
                    <a:pt x="51887" y="61591"/>
                    <a:pt x="51887" y="73566"/>
                  </a:cubicBezTo>
                  <a:cubicBezTo>
                    <a:pt x="51887" y="85542"/>
                    <a:pt x="61595" y="95250"/>
                    <a:pt x="73571" y="95250"/>
                  </a:cubicBezTo>
                  <a:cubicBezTo>
                    <a:pt x="85547" y="95250"/>
                    <a:pt x="95255" y="85542"/>
                    <a:pt x="95255" y="73566"/>
                  </a:cubicBezTo>
                  <a:cubicBezTo>
                    <a:pt x="95255" y="61591"/>
                    <a:pt x="85547" y="51883"/>
                    <a:pt x="73571" y="51883"/>
                  </a:cubicBezTo>
                  <a:close/>
                  <a:moveTo>
                    <a:pt x="0" y="23813"/>
                  </a:moveTo>
                  <a:cubicBezTo>
                    <a:pt x="0" y="10661"/>
                    <a:pt x="10661" y="0"/>
                    <a:pt x="23813" y="0"/>
                  </a:cubicBezTo>
                  <a:lnTo>
                    <a:pt x="133350" y="0"/>
                  </a:lnTo>
                  <a:cubicBezTo>
                    <a:pt x="146501" y="0"/>
                    <a:pt x="157163" y="10661"/>
                    <a:pt x="157163" y="23813"/>
                  </a:cubicBezTo>
                  <a:lnTo>
                    <a:pt x="157163" y="159544"/>
                  </a:lnTo>
                  <a:cubicBezTo>
                    <a:pt x="157163" y="163489"/>
                    <a:pt x="153964" y="166688"/>
                    <a:pt x="150019" y="166688"/>
                  </a:cubicBezTo>
                  <a:lnTo>
                    <a:pt x="14288" y="166688"/>
                  </a:lnTo>
                  <a:cubicBezTo>
                    <a:pt x="14288" y="171948"/>
                    <a:pt x="18552" y="176213"/>
                    <a:pt x="23813" y="176213"/>
                  </a:cubicBezTo>
                  <a:lnTo>
                    <a:pt x="150019" y="176213"/>
                  </a:lnTo>
                  <a:cubicBezTo>
                    <a:pt x="153964" y="176213"/>
                    <a:pt x="157163" y="179411"/>
                    <a:pt x="157163" y="183356"/>
                  </a:cubicBezTo>
                  <a:cubicBezTo>
                    <a:pt x="157163" y="187302"/>
                    <a:pt x="153964" y="190500"/>
                    <a:pt x="150019" y="190500"/>
                  </a:cubicBezTo>
                  <a:lnTo>
                    <a:pt x="23813" y="190500"/>
                  </a:lnTo>
                  <a:cubicBezTo>
                    <a:pt x="10661" y="190500"/>
                    <a:pt x="0" y="179839"/>
                    <a:pt x="0" y="166688"/>
                  </a:cubicBezTo>
                  <a:lnTo>
                    <a:pt x="0" y="23813"/>
                  </a:lnTo>
                  <a:close/>
                  <a:moveTo>
                    <a:pt x="103051" y="93297"/>
                  </a:moveTo>
                  <a:cubicBezTo>
                    <a:pt x="113946" y="77016"/>
                    <a:pt x="109578" y="54986"/>
                    <a:pt x="93297" y="44091"/>
                  </a:cubicBezTo>
                  <a:cubicBezTo>
                    <a:pt x="77016" y="33196"/>
                    <a:pt x="54986" y="37563"/>
                    <a:pt x="44091" y="53845"/>
                  </a:cubicBezTo>
                  <a:cubicBezTo>
                    <a:pt x="33196" y="70126"/>
                    <a:pt x="37563" y="92156"/>
                    <a:pt x="53845" y="103051"/>
                  </a:cubicBezTo>
                  <a:cubicBezTo>
                    <a:pt x="65783" y="111040"/>
                    <a:pt x="81360" y="111040"/>
                    <a:pt x="93297" y="103051"/>
                  </a:cubicBezTo>
                  <a:lnTo>
                    <a:pt x="116881" y="126625"/>
                  </a:lnTo>
                  <a:lnTo>
                    <a:pt x="117519" y="127178"/>
                  </a:lnTo>
                  <a:lnTo>
                    <a:pt x="117596" y="127235"/>
                  </a:lnTo>
                  <a:cubicBezTo>
                    <a:pt x="120679" y="129471"/>
                    <a:pt x="124991" y="128785"/>
                    <a:pt x="127227" y="125701"/>
                  </a:cubicBezTo>
                  <a:cubicBezTo>
                    <a:pt x="129203" y="122978"/>
                    <a:pt x="128924" y="119226"/>
                    <a:pt x="126568" y="116824"/>
                  </a:cubicBezTo>
                  <a:lnTo>
                    <a:pt x="103041" y="93297"/>
                  </a:lnTo>
                  <a:close/>
                </a:path>
              </a:pathLst>
            </a:custGeom>
            <a:solidFill>
              <a:srgbClr val="21212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1" name="Graphic 20">
              <a:extLst>
                <a:ext uri="{FF2B5EF4-FFF2-40B4-BE49-F238E27FC236}">
                  <a16:creationId xmlns:a16="http://schemas.microsoft.com/office/drawing/2014/main" id="{1A12FE3C-573F-031C-230E-DCC2B3D8504C}"/>
                </a:ext>
                <a:ext uri="{C183D7F6-B498-43B3-948B-1728B52AA6E4}">
                  <adec:decorative xmlns:adec="http://schemas.microsoft.com/office/drawing/2017/decorative" val="1"/>
                </a:ext>
              </a:extLst>
            </p:cNvPr>
            <p:cNvSpPr/>
            <p:nvPr/>
          </p:nvSpPr>
          <p:spPr>
            <a:xfrm>
              <a:off x="7263933" y="3093710"/>
              <a:ext cx="171450" cy="171450"/>
            </a:xfrm>
            <a:custGeom>
              <a:avLst/>
              <a:gdLst>
                <a:gd name="connsiteX0" fmla="*/ 85725 w 171450"/>
                <a:gd name="connsiteY0" fmla="*/ 133350 h 171450"/>
                <a:gd name="connsiteX1" fmla="*/ 104775 w 171450"/>
                <a:gd name="connsiteY1" fmla="*/ 152400 h 171450"/>
                <a:gd name="connsiteX2" fmla="*/ 85725 w 171450"/>
                <a:gd name="connsiteY2" fmla="*/ 171450 h 171450"/>
                <a:gd name="connsiteX3" fmla="*/ 66675 w 171450"/>
                <a:gd name="connsiteY3" fmla="*/ 152400 h 171450"/>
                <a:gd name="connsiteX4" fmla="*/ 85725 w 171450"/>
                <a:gd name="connsiteY4" fmla="*/ 133350 h 171450"/>
                <a:gd name="connsiteX5" fmla="*/ 152400 w 171450"/>
                <a:gd name="connsiteY5" fmla="*/ 133350 h 171450"/>
                <a:gd name="connsiteX6" fmla="*/ 171450 w 171450"/>
                <a:gd name="connsiteY6" fmla="*/ 152400 h 171450"/>
                <a:gd name="connsiteX7" fmla="*/ 152400 w 171450"/>
                <a:gd name="connsiteY7" fmla="*/ 171450 h 171450"/>
                <a:gd name="connsiteX8" fmla="*/ 133350 w 171450"/>
                <a:gd name="connsiteY8" fmla="*/ 152400 h 171450"/>
                <a:gd name="connsiteX9" fmla="*/ 152400 w 171450"/>
                <a:gd name="connsiteY9" fmla="*/ 133350 h 171450"/>
                <a:gd name="connsiteX10" fmla="*/ 19050 w 171450"/>
                <a:gd name="connsiteY10" fmla="*/ 133350 h 171450"/>
                <a:gd name="connsiteX11" fmla="*/ 38100 w 171450"/>
                <a:gd name="connsiteY11" fmla="*/ 152400 h 171450"/>
                <a:gd name="connsiteX12" fmla="*/ 19050 w 171450"/>
                <a:gd name="connsiteY12" fmla="*/ 171450 h 171450"/>
                <a:gd name="connsiteX13" fmla="*/ 0 w 171450"/>
                <a:gd name="connsiteY13" fmla="*/ 152400 h 171450"/>
                <a:gd name="connsiteX14" fmla="*/ 19050 w 171450"/>
                <a:gd name="connsiteY14" fmla="*/ 133350 h 171450"/>
                <a:gd name="connsiteX15" fmla="*/ 85725 w 171450"/>
                <a:gd name="connsiteY15" fmla="*/ 66675 h 171450"/>
                <a:gd name="connsiteX16" fmla="*/ 104775 w 171450"/>
                <a:gd name="connsiteY16" fmla="*/ 85725 h 171450"/>
                <a:gd name="connsiteX17" fmla="*/ 85725 w 171450"/>
                <a:gd name="connsiteY17" fmla="*/ 104775 h 171450"/>
                <a:gd name="connsiteX18" fmla="*/ 66675 w 171450"/>
                <a:gd name="connsiteY18" fmla="*/ 85725 h 171450"/>
                <a:gd name="connsiteX19" fmla="*/ 85725 w 171450"/>
                <a:gd name="connsiteY19" fmla="*/ 66675 h 171450"/>
                <a:gd name="connsiteX20" fmla="*/ 152400 w 171450"/>
                <a:gd name="connsiteY20" fmla="*/ 66675 h 171450"/>
                <a:gd name="connsiteX21" fmla="*/ 171450 w 171450"/>
                <a:gd name="connsiteY21" fmla="*/ 85725 h 171450"/>
                <a:gd name="connsiteX22" fmla="*/ 152400 w 171450"/>
                <a:gd name="connsiteY22" fmla="*/ 104775 h 171450"/>
                <a:gd name="connsiteX23" fmla="*/ 133350 w 171450"/>
                <a:gd name="connsiteY23" fmla="*/ 85725 h 171450"/>
                <a:gd name="connsiteX24" fmla="*/ 152400 w 171450"/>
                <a:gd name="connsiteY24" fmla="*/ 66675 h 171450"/>
                <a:gd name="connsiteX25" fmla="*/ 19050 w 171450"/>
                <a:gd name="connsiteY25" fmla="*/ 66675 h 171450"/>
                <a:gd name="connsiteX26" fmla="*/ 38100 w 171450"/>
                <a:gd name="connsiteY26" fmla="*/ 85725 h 171450"/>
                <a:gd name="connsiteX27" fmla="*/ 19050 w 171450"/>
                <a:gd name="connsiteY27" fmla="*/ 104775 h 171450"/>
                <a:gd name="connsiteX28" fmla="*/ 0 w 171450"/>
                <a:gd name="connsiteY28" fmla="*/ 85725 h 171450"/>
                <a:gd name="connsiteX29" fmla="*/ 19050 w 171450"/>
                <a:gd name="connsiteY29" fmla="*/ 66675 h 171450"/>
                <a:gd name="connsiteX30" fmla="*/ 85725 w 171450"/>
                <a:gd name="connsiteY30" fmla="*/ 0 h 171450"/>
                <a:gd name="connsiteX31" fmla="*/ 104775 w 171450"/>
                <a:gd name="connsiteY31" fmla="*/ 19050 h 171450"/>
                <a:gd name="connsiteX32" fmla="*/ 85725 w 171450"/>
                <a:gd name="connsiteY32" fmla="*/ 38100 h 171450"/>
                <a:gd name="connsiteX33" fmla="*/ 66675 w 171450"/>
                <a:gd name="connsiteY33" fmla="*/ 19050 h 171450"/>
                <a:gd name="connsiteX34" fmla="*/ 85725 w 171450"/>
                <a:gd name="connsiteY34" fmla="*/ 0 h 171450"/>
                <a:gd name="connsiteX35" fmla="*/ 152400 w 171450"/>
                <a:gd name="connsiteY35" fmla="*/ 0 h 171450"/>
                <a:gd name="connsiteX36" fmla="*/ 171450 w 171450"/>
                <a:gd name="connsiteY36" fmla="*/ 19050 h 171450"/>
                <a:gd name="connsiteX37" fmla="*/ 152400 w 171450"/>
                <a:gd name="connsiteY37" fmla="*/ 38100 h 171450"/>
                <a:gd name="connsiteX38" fmla="*/ 133350 w 171450"/>
                <a:gd name="connsiteY38" fmla="*/ 19050 h 171450"/>
                <a:gd name="connsiteX39" fmla="*/ 152400 w 171450"/>
                <a:gd name="connsiteY39" fmla="*/ 0 h 171450"/>
                <a:gd name="connsiteX40" fmla="*/ 19050 w 171450"/>
                <a:gd name="connsiteY40" fmla="*/ 0 h 171450"/>
                <a:gd name="connsiteX41" fmla="*/ 38100 w 171450"/>
                <a:gd name="connsiteY41" fmla="*/ 19050 h 171450"/>
                <a:gd name="connsiteX42" fmla="*/ 19050 w 171450"/>
                <a:gd name="connsiteY42" fmla="*/ 38100 h 171450"/>
                <a:gd name="connsiteX43" fmla="*/ 0 w 171450"/>
                <a:gd name="connsiteY43" fmla="*/ 19050 h 171450"/>
                <a:gd name="connsiteX44" fmla="*/ 19050 w 171450"/>
                <a:gd name="connsiteY44"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450" h="171450">
                  <a:moveTo>
                    <a:pt x="85725" y="133350"/>
                  </a:moveTo>
                  <a:cubicBezTo>
                    <a:pt x="96246" y="133350"/>
                    <a:pt x="104775" y="141879"/>
                    <a:pt x="104775" y="152400"/>
                  </a:cubicBezTo>
                  <a:cubicBezTo>
                    <a:pt x="104775" y="162921"/>
                    <a:pt x="96246" y="171450"/>
                    <a:pt x="85725" y="171450"/>
                  </a:cubicBezTo>
                  <a:cubicBezTo>
                    <a:pt x="75204" y="171450"/>
                    <a:pt x="66675" y="162921"/>
                    <a:pt x="66675" y="152400"/>
                  </a:cubicBezTo>
                  <a:cubicBezTo>
                    <a:pt x="66675" y="141879"/>
                    <a:pt x="75204" y="133350"/>
                    <a:pt x="85725" y="133350"/>
                  </a:cubicBezTo>
                  <a:close/>
                  <a:moveTo>
                    <a:pt x="152400" y="133350"/>
                  </a:moveTo>
                  <a:cubicBezTo>
                    <a:pt x="162921" y="133350"/>
                    <a:pt x="171450" y="141879"/>
                    <a:pt x="171450" y="152400"/>
                  </a:cubicBezTo>
                  <a:cubicBezTo>
                    <a:pt x="171450" y="162921"/>
                    <a:pt x="162921" y="171450"/>
                    <a:pt x="152400" y="171450"/>
                  </a:cubicBezTo>
                  <a:cubicBezTo>
                    <a:pt x="141879" y="171450"/>
                    <a:pt x="133350" y="162921"/>
                    <a:pt x="133350" y="152400"/>
                  </a:cubicBezTo>
                  <a:cubicBezTo>
                    <a:pt x="133350" y="141879"/>
                    <a:pt x="141879" y="133350"/>
                    <a:pt x="152400" y="133350"/>
                  </a:cubicBezTo>
                  <a:close/>
                  <a:moveTo>
                    <a:pt x="19050" y="133350"/>
                  </a:moveTo>
                  <a:cubicBezTo>
                    <a:pt x="29571" y="133350"/>
                    <a:pt x="38100" y="141879"/>
                    <a:pt x="38100" y="152400"/>
                  </a:cubicBezTo>
                  <a:cubicBezTo>
                    <a:pt x="38100" y="162921"/>
                    <a:pt x="29571" y="171450"/>
                    <a:pt x="19050" y="171450"/>
                  </a:cubicBezTo>
                  <a:cubicBezTo>
                    <a:pt x="8529" y="171450"/>
                    <a:pt x="0" y="162921"/>
                    <a:pt x="0" y="152400"/>
                  </a:cubicBezTo>
                  <a:cubicBezTo>
                    <a:pt x="0" y="141879"/>
                    <a:pt x="8529" y="133350"/>
                    <a:pt x="19050" y="133350"/>
                  </a:cubicBezTo>
                  <a:close/>
                  <a:moveTo>
                    <a:pt x="85725" y="66675"/>
                  </a:moveTo>
                  <a:cubicBezTo>
                    <a:pt x="96246" y="66675"/>
                    <a:pt x="104775" y="75204"/>
                    <a:pt x="104775" y="85725"/>
                  </a:cubicBezTo>
                  <a:cubicBezTo>
                    <a:pt x="104775" y="96246"/>
                    <a:pt x="96246" y="104775"/>
                    <a:pt x="85725" y="104775"/>
                  </a:cubicBezTo>
                  <a:cubicBezTo>
                    <a:pt x="75204" y="104775"/>
                    <a:pt x="66675" y="96246"/>
                    <a:pt x="66675" y="85725"/>
                  </a:cubicBezTo>
                  <a:cubicBezTo>
                    <a:pt x="66675" y="75204"/>
                    <a:pt x="75204" y="66675"/>
                    <a:pt x="85725" y="66675"/>
                  </a:cubicBezTo>
                  <a:close/>
                  <a:moveTo>
                    <a:pt x="152400" y="66675"/>
                  </a:moveTo>
                  <a:cubicBezTo>
                    <a:pt x="162921" y="66675"/>
                    <a:pt x="171450" y="75204"/>
                    <a:pt x="171450" y="85725"/>
                  </a:cubicBezTo>
                  <a:cubicBezTo>
                    <a:pt x="171450" y="96246"/>
                    <a:pt x="162921" y="104775"/>
                    <a:pt x="152400" y="104775"/>
                  </a:cubicBezTo>
                  <a:cubicBezTo>
                    <a:pt x="141879" y="104775"/>
                    <a:pt x="133350" y="96246"/>
                    <a:pt x="133350" y="85725"/>
                  </a:cubicBezTo>
                  <a:cubicBezTo>
                    <a:pt x="133350" y="75204"/>
                    <a:pt x="141879" y="66675"/>
                    <a:pt x="152400" y="66675"/>
                  </a:cubicBezTo>
                  <a:close/>
                  <a:moveTo>
                    <a:pt x="19050" y="66675"/>
                  </a:moveTo>
                  <a:cubicBezTo>
                    <a:pt x="29571" y="66675"/>
                    <a:pt x="38100" y="75204"/>
                    <a:pt x="38100" y="85725"/>
                  </a:cubicBezTo>
                  <a:cubicBezTo>
                    <a:pt x="38100" y="96246"/>
                    <a:pt x="29571" y="104775"/>
                    <a:pt x="19050" y="104775"/>
                  </a:cubicBezTo>
                  <a:cubicBezTo>
                    <a:pt x="8529" y="104775"/>
                    <a:pt x="0" y="96246"/>
                    <a:pt x="0" y="85725"/>
                  </a:cubicBezTo>
                  <a:cubicBezTo>
                    <a:pt x="0" y="75204"/>
                    <a:pt x="8529" y="66675"/>
                    <a:pt x="19050" y="66675"/>
                  </a:cubicBezTo>
                  <a:close/>
                  <a:moveTo>
                    <a:pt x="85725" y="0"/>
                  </a:moveTo>
                  <a:cubicBezTo>
                    <a:pt x="96246" y="0"/>
                    <a:pt x="104775" y="8529"/>
                    <a:pt x="104775" y="19050"/>
                  </a:cubicBezTo>
                  <a:cubicBezTo>
                    <a:pt x="104775" y="29571"/>
                    <a:pt x="96246" y="38100"/>
                    <a:pt x="85725" y="38100"/>
                  </a:cubicBezTo>
                  <a:cubicBezTo>
                    <a:pt x="75204" y="38100"/>
                    <a:pt x="66675" y="29571"/>
                    <a:pt x="66675" y="19050"/>
                  </a:cubicBezTo>
                  <a:cubicBezTo>
                    <a:pt x="66675" y="8529"/>
                    <a:pt x="75204" y="0"/>
                    <a:pt x="85725" y="0"/>
                  </a:cubicBezTo>
                  <a:close/>
                  <a:moveTo>
                    <a:pt x="152400" y="0"/>
                  </a:moveTo>
                  <a:cubicBezTo>
                    <a:pt x="162921" y="0"/>
                    <a:pt x="171450" y="8529"/>
                    <a:pt x="171450" y="19050"/>
                  </a:cubicBezTo>
                  <a:cubicBezTo>
                    <a:pt x="171450" y="29571"/>
                    <a:pt x="162921" y="38100"/>
                    <a:pt x="152400" y="38100"/>
                  </a:cubicBezTo>
                  <a:cubicBezTo>
                    <a:pt x="141879" y="38100"/>
                    <a:pt x="133350" y="29571"/>
                    <a:pt x="133350" y="19050"/>
                  </a:cubicBezTo>
                  <a:cubicBezTo>
                    <a:pt x="133350" y="8529"/>
                    <a:pt x="141879" y="0"/>
                    <a:pt x="152400" y="0"/>
                  </a:cubicBezTo>
                  <a:close/>
                  <a:moveTo>
                    <a:pt x="19050" y="0"/>
                  </a:moveTo>
                  <a:cubicBezTo>
                    <a:pt x="29571" y="0"/>
                    <a:pt x="38100" y="8529"/>
                    <a:pt x="38100" y="19050"/>
                  </a:cubicBezTo>
                  <a:cubicBezTo>
                    <a:pt x="38100" y="29571"/>
                    <a:pt x="29571" y="38100"/>
                    <a:pt x="19050" y="38100"/>
                  </a:cubicBezTo>
                  <a:cubicBezTo>
                    <a:pt x="8529" y="38100"/>
                    <a:pt x="0" y="29571"/>
                    <a:pt x="0" y="19050"/>
                  </a:cubicBezTo>
                  <a:cubicBezTo>
                    <a:pt x="0" y="8529"/>
                    <a:pt x="8529" y="0"/>
                    <a:pt x="19050" y="0"/>
                  </a:cubicBezTo>
                  <a:close/>
                </a:path>
              </a:pathLst>
            </a:custGeom>
            <a:solidFill>
              <a:srgbClr val="21212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2" name="Graphic 22">
              <a:extLst>
                <a:ext uri="{FF2B5EF4-FFF2-40B4-BE49-F238E27FC236}">
                  <a16:creationId xmlns:a16="http://schemas.microsoft.com/office/drawing/2014/main" id="{1F32EDAF-B30B-3C3E-ECAD-6F623FB755F5}"/>
                </a:ext>
                <a:ext uri="{C183D7F6-B498-43B3-948B-1728B52AA6E4}">
                  <adec:decorative xmlns:adec="http://schemas.microsoft.com/office/drawing/2017/decorative" val="1"/>
                </a:ext>
              </a:extLst>
            </p:cNvPr>
            <p:cNvSpPr/>
            <p:nvPr/>
          </p:nvSpPr>
          <p:spPr>
            <a:xfrm>
              <a:off x="8005218" y="3084185"/>
              <a:ext cx="180975" cy="190500"/>
            </a:xfrm>
            <a:custGeom>
              <a:avLst/>
              <a:gdLst>
                <a:gd name="connsiteX0" fmla="*/ 133350 w 180975"/>
                <a:gd name="connsiteY0" fmla="*/ 19050 h 190500"/>
                <a:gd name="connsiteX1" fmla="*/ 123825 w 180975"/>
                <a:gd name="connsiteY1" fmla="*/ 9525 h 190500"/>
                <a:gd name="connsiteX2" fmla="*/ 133350 w 180975"/>
                <a:gd name="connsiteY2" fmla="*/ 0 h 190500"/>
                <a:gd name="connsiteX3" fmla="*/ 171450 w 180975"/>
                <a:gd name="connsiteY3" fmla="*/ 0 h 190500"/>
                <a:gd name="connsiteX4" fmla="*/ 180975 w 180975"/>
                <a:gd name="connsiteY4" fmla="*/ 9525 h 190500"/>
                <a:gd name="connsiteX5" fmla="*/ 180975 w 180975"/>
                <a:gd name="connsiteY5" fmla="*/ 47625 h 190500"/>
                <a:gd name="connsiteX6" fmla="*/ 171450 w 180975"/>
                <a:gd name="connsiteY6" fmla="*/ 57150 h 190500"/>
                <a:gd name="connsiteX7" fmla="*/ 161925 w 180975"/>
                <a:gd name="connsiteY7" fmla="*/ 47625 h 190500"/>
                <a:gd name="connsiteX8" fmla="*/ 161925 w 180975"/>
                <a:gd name="connsiteY8" fmla="*/ 32518 h 190500"/>
                <a:gd name="connsiteX9" fmla="*/ 106747 w 180975"/>
                <a:gd name="connsiteY9" fmla="*/ 87697 h 190500"/>
                <a:gd name="connsiteX10" fmla="*/ 93278 w 180975"/>
                <a:gd name="connsiteY10" fmla="*/ 87697 h 190500"/>
                <a:gd name="connsiteX11" fmla="*/ 66675 w 180975"/>
                <a:gd name="connsiteY11" fmla="*/ 61093 h 190500"/>
                <a:gd name="connsiteX12" fmla="*/ 16259 w 180975"/>
                <a:gd name="connsiteY12" fmla="*/ 111509 h 190500"/>
                <a:gd name="connsiteX13" fmla="*/ 2791 w 180975"/>
                <a:gd name="connsiteY13" fmla="*/ 111275 h 190500"/>
                <a:gd name="connsiteX14" fmla="*/ 2791 w 180975"/>
                <a:gd name="connsiteY14" fmla="*/ 98041 h 190500"/>
                <a:gd name="connsiteX15" fmla="*/ 59941 w 180975"/>
                <a:gd name="connsiteY15" fmla="*/ 40891 h 190500"/>
                <a:gd name="connsiteX16" fmla="*/ 73409 w 180975"/>
                <a:gd name="connsiteY16" fmla="*/ 40891 h 190500"/>
                <a:gd name="connsiteX17" fmla="*/ 100013 w 180975"/>
                <a:gd name="connsiteY17" fmla="*/ 67494 h 190500"/>
                <a:gd name="connsiteX18" fmla="*/ 148457 w 180975"/>
                <a:gd name="connsiteY18" fmla="*/ 19050 h 190500"/>
                <a:gd name="connsiteX19" fmla="*/ 133350 w 180975"/>
                <a:gd name="connsiteY19" fmla="*/ 19050 h 190500"/>
                <a:gd name="connsiteX20" fmla="*/ 19050 w 180975"/>
                <a:gd name="connsiteY20" fmla="*/ 152400 h 190500"/>
                <a:gd name="connsiteX21" fmla="*/ 19050 w 180975"/>
                <a:gd name="connsiteY21" fmla="*/ 180975 h 190500"/>
                <a:gd name="connsiteX22" fmla="*/ 9525 w 180975"/>
                <a:gd name="connsiteY22" fmla="*/ 190500 h 190500"/>
                <a:gd name="connsiteX23" fmla="*/ 0 w 180975"/>
                <a:gd name="connsiteY23" fmla="*/ 180975 h 190500"/>
                <a:gd name="connsiteX24" fmla="*/ 0 w 180975"/>
                <a:gd name="connsiteY24" fmla="*/ 152400 h 190500"/>
                <a:gd name="connsiteX25" fmla="*/ 9525 w 180975"/>
                <a:gd name="connsiteY25" fmla="*/ 142875 h 190500"/>
                <a:gd name="connsiteX26" fmla="*/ 19050 w 180975"/>
                <a:gd name="connsiteY26" fmla="*/ 152400 h 190500"/>
                <a:gd name="connsiteX27" fmla="*/ 66675 w 180975"/>
                <a:gd name="connsiteY27" fmla="*/ 114300 h 190500"/>
                <a:gd name="connsiteX28" fmla="*/ 57150 w 180975"/>
                <a:gd name="connsiteY28" fmla="*/ 104775 h 190500"/>
                <a:gd name="connsiteX29" fmla="*/ 47625 w 180975"/>
                <a:gd name="connsiteY29" fmla="*/ 114300 h 190500"/>
                <a:gd name="connsiteX30" fmla="*/ 47625 w 180975"/>
                <a:gd name="connsiteY30" fmla="*/ 180975 h 190500"/>
                <a:gd name="connsiteX31" fmla="*/ 57150 w 180975"/>
                <a:gd name="connsiteY31" fmla="*/ 190500 h 190500"/>
                <a:gd name="connsiteX32" fmla="*/ 66675 w 180975"/>
                <a:gd name="connsiteY32" fmla="*/ 180975 h 190500"/>
                <a:gd name="connsiteX33" fmla="*/ 66675 w 180975"/>
                <a:gd name="connsiteY33" fmla="*/ 114300 h 190500"/>
                <a:gd name="connsiteX34" fmla="*/ 104775 w 180975"/>
                <a:gd name="connsiteY34" fmla="*/ 123825 h 190500"/>
                <a:gd name="connsiteX35" fmla="*/ 114300 w 180975"/>
                <a:gd name="connsiteY35" fmla="*/ 133350 h 190500"/>
                <a:gd name="connsiteX36" fmla="*/ 114300 w 180975"/>
                <a:gd name="connsiteY36" fmla="*/ 180975 h 190500"/>
                <a:gd name="connsiteX37" fmla="*/ 104775 w 180975"/>
                <a:gd name="connsiteY37" fmla="*/ 190500 h 190500"/>
                <a:gd name="connsiteX38" fmla="*/ 95250 w 180975"/>
                <a:gd name="connsiteY38" fmla="*/ 180975 h 190500"/>
                <a:gd name="connsiteX39" fmla="*/ 95250 w 180975"/>
                <a:gd name="connsiteY39" fmla="*/ 133350 h 190500"/>
                <a:gd name="connsiteX40" fmla="*/ 104775 w 180975"/>
                <a:gd name="connsiteY40" fmla="*/ 123825 h 190500"/>
                <a:gd name="connsiteX41" fmla="*/ 161925 w 180975"/>
                <a:gd name="connsiteY41" fmla="*/ 85725 h 190500"/>
                <a:gd name="connsiteX42" fmla="*/ 152400 w 180975"/>
                <a:gd name="connsiteY42" fmla="*/ 76200 h 190500"/>
                <a:gd name="connsiteX43" fmla="*/ 142875 w 180975"/>
                <a:gd name="connsiteY43" fmla="*/ 85725 h 190500"/>
                <a:gd name="connsiteX44" fmla="*/ 142875 w 180975"/>
                <a:gd name="connsiteY44" fmla="*/ 180975 h 190500"/>
                <a:gd name="connsiteX45" fmla="*/ 152400 w 180975"/>
                <a:gd name="connsiteY45" fmla="*/ 190500 h 190500"/>
                <a:gd name="connsiteX46" fmla="*/ 161925 w 180975"/>
                <a:gd name="connsiteY46" fmla="*/ 180975 h 190500"/>
                <a:gd name="connsiteX47" fmla="*/ 161925 w 180975"/>
                <a:gd name="connsiteY47" fmla="*/ 857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80975" h="190500">
                  <a:moveTo>
                    <a:pt x="133350" y="19050"/>
                  </a:moveTo>
                  <a:cubicBezTo>
                    <a:pt x="128089" y="19050"/>
                    <a:pt x="123825" y="14785"/>
                    <a:pt x="123825" y="9525"/>
                  </a:cubicBezTo>
                  <a:cubicBezTo>
                    <a:pt x="123825" y="4265"/>
                    <a:pt x="128089" y="0"/>
                    <a:pt x="133350" y="0"/>
                  </a:cubicBezTo>
                  <a:lnTo>
                    <a:pt x="171450" y="0"/>
                  </a:lnTo>
                  <a:cubicBezTo>
                    <a:pt x="176711" y="0"/>
                    <a:pt x="180975" y="4265"/>
                    <a:pt x="180975" y="9525"/>
                  </a:cubicBezTo>
                  <a:lnTo>
                    <a:pt x="180975" y="47625"/>
                  </a:lnTo>
                  <a:cubicBezTo>
                    <a:pt x="180975" y="52885"/>
                    <a:pt x="176711" y="57150"/>
                    <a:pt x="171450" y="57150"/>
                  </a:cubicBezTo>
                  <a:cubicBezTo>
                    <a:pt x="166189" y="57150"/>
                    <a:pt x="161925" y="52885"/>
                    <a:pt x="161925" y="47625"/>
                  </a:cubicBezTo>
                  <a:lnTo>
                    <a:pt x="161925" y="32518"/>
                  </a:lnTo>
                  <a:lnTo>
                    <a:pt x="106747" y="87697"/>
                  </a:lnTo>
                  <a:cubicBezTo>
                    <a:pt x="103027" y="91415"/>
                    <a:pt x="96998" y="91415"/>
                    <a:pt x="93278" y="87697"/>
                  </a:cubicBezTo>
                  <a:lnTo>
                    <a:pt x="66675" y="61093"/>
                  </a:lnTo>
                  <a:lnTo>
                    <a:pt x="16259" y="111509"/>
                  </a:lnTo>
                  <a:cubicBezTo>
                    <a:pt x="12475" y="115164"/>
                    <a:pt x="6445" y="115059"/>
                    <a:pt x="2791" y="111275"/>
                  </a:cubicBezTo>
                  <a:cubicBezTo>
                    <a:pt x="-774" y="107584"/>
                    <a:pt x="-774" y="101732"/>
                    <a:pt x="2791" y="98041"/>
                  </a:cubicBezTo>
                  <a:lnTo>
                    <a:pt x="59941" y="40891"/>
                  </a:lnTo>
                  <a:cubicBezTo>
                    <a:pt x="63660" y="37172"/>
                    <a:pt x="69690" y="37172"/>
                    <a:pt x="73409" y="40891"/>
                  </a:cubicBezTo>
                  <a:lnTo>
                    <a:pt x="100013" y="67494"/>
                  </a:lnTo>
                  <a:lnTo>
                    <a:pt x="148457" y="19050"/>
                  </a:lnTo>
                  <a:lnTo>
                    <a:pt x="133350" y="19050"/>
                  </a:lnTo>
                  <a:close/>
                  <a:moveTo>
                    <a:pt x="19050" y="152400"/>
                  </a:moveTo>
                  <a:lnTo>
                    <a:pt x="19050" y="180975"/>
                  </a:lnTo>
                  <a:cubicBezTo>
                    <a:pt x="19050" y="186236"/>
                    <a:pt x="14785" y="190500"/>
                    <a:pt x="9525" y="190500"/>
                  </a:cubicBezTo>
                  <a:cubicBezTo>
                    <a:pt x="4265" y="190500"/>
                    <a:pt x="0" y="186236"/>
                    <a:pt x="0" y="180975"/>
                  </a:cubicBezTo>
                  <a:lnTo>
                    <a:pt x="0" y="152400"/>
                  </a:lnTo>
                  <a:cubicBezTo>
                    <a:pt x="0" y="147139"/>
                    <a:pt x="4265" y="142875"/>
                    <a:pt x="9525" y="142875"/>
                  </a:cubicBezTo>
                  <a:cubicBezTo>
                    <a:pt x="14785" y="142875"/>
                    <a:pt x="19050" y="147139"/>
                    <a:pt x="19050" y="152400"/>
                  </a:cubicBezTo>
                  <a:close/>
                  <a:moveTo>
                    <a:pt x="66675" y="114300"/>
                  </a:moveTo>
                  <a:cubicBezTo>
                    <a:pt x="66675" y="109039"/>
                    <a:pt x="62411" y="104775"/>
                    <a:pt x="57150" y="104775"/>
                  </a:cubicBezTo>
                  <a:cubicBezTo>
                    <a:pt x="51889" y="104775"/>
                    <a:pt x="47625" y="109039"/>
                    <a:pt x="47625" y="114300"/>
                  </a:cubicBezTo>
                  <a:lnTo>
                    <a:pt x="47625" y="180975"/>
                  </a:lnTo>
                  <a:cubicBezTo>
                    <a:pt x="47625" y="186236"/>
                    <a:pt x="51889" y="190500"/>
                    <a:pt x="57150" y="190500"/>
                  </a:cubicBezTo>
                  <a:cubicBezTo>
                    <a:pt x="62411" y="190500"/>
                    <a:pt x="66675" y="186236"/>
                    <a:pt x="66675" y="180975"/>
                  </a:cubicBezTo>
                  <a:lnTo>
                    <a:pt x="66675" y="114300"/>
                  </a:lnTo>
                  <a:close/>
                  <a:moveTo>
                    <a:pt x="104775" y="123825"/>
                  </a:moveTo>
                  <a:cubicBezTo>
                    <a:pt x="110036" y="123825"/>
                    <a:pt x="114300" y="128089"/>
                    <a:pt x="114300" y="133350"/>
                  </a:cubicBezTo>
                  <a:lnTo>
                    <a:pt x="114300" y="180975"/>
                  </a:lnTo>
                  <a:cubicBezTo>
                    <a:pt x="114300" y="186236"/>
                    <a:pt x="110036" y="190500"/>
                    <a:pt x="104775" y="190500"/>
                  </a:cubicBezTo>
                  <a:cubicBezTo>
                    <a:pt x="99514" y="190500"/>
                    <a:pt x="95250" y="186236"/>
                    <a:pt x="95250" y="180975"/>
                  </a:cubicBezTo>
                  <a:lnTo>
                    <a:pt x="95250" y="133350"/>
                  </a:lnTo>
                  <a:cubicBezTo>
                    <a:pt x="95250" y="128089"/>
                    <a:pt x="99514" y="123825"/>
                    <a:pt x="104775" y="123825"/>
                  </a:cubicBezTo>
                  <a:close/>
                  <a:moveTo>
                    <a:pt x="161925" y="85725"/>
                  </a:moveTo>
                  <a:cubicBezTo>
                    <a:pt x="161925" y="80464"/>
                    <a:pt x="157661" y="76200"/>
                    <a:pt x="152400" y="76200"/>
                  </a:cubicBezTo>
                  <a:cubicBezTo>
                    <a:pt x="147139" y="76200"/>
                    <a:pt x="142875" y="80464"/>
                    <a:pt x="142875" y="85725"/>
                  </a:cubicBezTo>
                  <a:lnTo>
                    <a:pt x="142875" y="180975"/>
                  </a:lnTo>
                  <a:cubicBezTo>
                    <a:pt x="142875" y="186236"/>
                    <a:pt x="147139" y="190500"/>
                    <a:pt x="152400" y="190500"/>
                  </a:cubicBezTo>
                  <a:cubicBezTo>
                    <a:pt x="157661" y="190500"/>
                    <a:pt x="161925" y="186236"/>
                    <a:pt x="161925" y="180975"/>
                  </a:cubicBezTo>
                  <a:lnTo>
                    <a:pt x="161925" y="85725"/>
                  </a:lnTo>
                  <a:close/>
                </a:path>
              </a:pathLst>
            </a:custGeom>
            <a:solidFill>
              <a:srgbClr val="21212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3" name="Graphic 24">
              <a:extLst>
                <a:ext uri="{FF2B5EF4-FFF2-40B4-BE49-F238E27FC236}">
                  <a16:creationId xmlns:a16="http://schemas.microsoft.com/office/drawing/2014/main" id="{51636066-57F6-E407-0349-F7492972A190}"/>
                </a:ext>
                <a:ext uri="{C183D7F6-B498-43B3-948B-1728B52AA6E4}">
                  <adec:decorative xmlns:adec="http://schemas.microsoft.com/office/drawing/2017/decorative" val="1"/>
                </a:ext>
              </a:extLst>
            </p:cNvPr>
            <p:cNvSpPr/>
            <p:nvPr/>
          </p:nvSpPr>
          <p:spPr>
            <a:xfrm>
              <a:off x="8006976" y="3600863"/>
              <a:ext cx="152400" cy="190500"/>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rgbClr val="21212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51" name="TextBox 250">
            <a:extLst>
              <a:ext uri="{FF2B5EF4-FFF2-40B4-BE49-F238E27FC236}">
                <a16:creationId xmlns:a16="http://schemas.microsoft.com/office/drawing/2014/main" id="{C9A9C540-0816-55A2-780E-C0243EC5CD40}"/>
              </a:ext>
            </a:extLst>
          </p:cNvPr>
          <p:cNvSpPr txBox="1"/>
          <p:nvPr/>
        </p:nvSpPr>
        <p:spPr>
          <a:xfrm>
            <a:off x="588264" y="5513429"/>
            <a:ext cx="2246376"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Selected workspaces can be protected using Private Links</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and closed from public internet.</a:t>
            </a:r>
          </a:p>
        </p:txBody>
      </p:sp>
      <p:cxnSp>
        <p:nvCxnSpPr>
          <p:cNvPr id="257" name="Straight Connector 256">
            <a:extLst>
              <a:ext uri="{FF2B5EF4-FFF2-40B4-BE49-F238E27FC236}">
                <a16:creationId xmlns:a16="http://schemas.microsoft.com/office/drawing/2014/main" id="{AF878BE6-C626-95E0-9579-26EB53045A96}"/>
              </a:ext>
              <a:ext uri="{C183D7F6-B498-43B3-948B-1728B52AA6E4}">
                <adec:decorative xmlns:adec="http://schemas.microsoft.com/office/drawing/2017/decorative" val="1"/>
              </a:ext>
            </a:extLst>
          </p:cNvPr>
          <p:cNvCxnSpPr>
            <a:cxnSpLocks/>
          </p:cNvCxnSpPr>
          <p:nvPr/>
        </p:nvCxnSpPr>
        <p:spPr>
          <a:xfrm>
            <a:off x="2980079" y="5513429"/>
            <a:ext cx="0" cy="755609"/>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2" name="TextBox 251">
            <a:extLst>
              <a:ext uri="{FF2B5EF4-FFF2-40B4-BE49-F238E27FC236}">
                <a16:creationId xmlns:a16="http://schemas.microsoft.com/office/drawing/2014/main" id="{DAEC69C2-A483-3952-5B05-CF2CCC985142}"/>
              </a:ext>
            </a:extLst>
          </p:cNvPr>
          <p:cNvSpPr txBox="1"/>
          <p:nvPr/>
        </p:nvSpPr>
        <p:spPr>
          <a:xfrm>
            <a:off x="3288078" y="5513429"/>
            <a:ext cx="252342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Create a secure connection between public and private workspaces using private data access.</a:t>
            </a:r>
          </a:p>
        </p:txBody>
      </p:sp>
      <p:cxnSp>
        <p:nvCxnSpPr>
          <p:cNvPr id="255" name="Straight Connector 254">
            <a:extLst>
              <a:ext uri="{FF2B5EF4-FFF2-40B4-BE49-F238E27FC236}">
                <a16:creationId xmlns:a16="http://schemas.microsoft.com/office/drawing/2014/main" id="{2D3D6B71-A97B-B5C5-6280-03910DE2971E}"/>
              </a:ext>
              <a:ext uri="{C183D7F6-B498-43B3-948B-1728B52AA6E4}">
                <adec:decorative xmlns:adec="http://schemas.microsoft.com/office/drawing/2017/decorative" val="1"/>
              </a:ext>
            </a:extLst>
          </p:cNvPr>
          <p:cNvCxnSpPr>
            <a:cxnSpLocks/>
          </p:cNvCxnSpPr>
          <p:nvPr/>
        </p:nvCxnSpPr>
        <p:spPr>
          <a:xfrm>
            <a:off x="5987424" y="5513429"/>
            <a:ext cx="0" cy="755609"/>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3" name="TextBox 252">
            <a:extLst>
              <a:ext uri="{FF2B5EF4-FFF2-40B4-BE49-F238E27FC236}">
                <a16:creationId xmlns:a16="http://schemas.microsoft.com/office/drawing/2014/main" id="{992E82A7-00B4-59B7-0633-74DC51D115D1}"/>
              </a:ext>
            </a:extLst>
          </p:cNvPr>
          <p:cNvSpPr txBox="1"/>
          <p:nvPr/>
        </p:nvSpPr>
        <p:spPr>
          <a:xfrm>
            <a:off x="6264943" y="5513429"/>
            <a:ext cx="2364402"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Public workspaces are secured through Entra policies for example </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to use Power BI.</a:t>
            </a:r>
          </a:p>
        </p:txBody>
      </p:sp>
      <p:cxnSp>
        <p:nvCxnSpPr>
          <p:cNvPr id="258" name="Straight Connector 257">
            <a:extLst>
              <a:ext uri="{FF2B5EF4-FFF2-40B4-BE49-F238E27FC236}">
                <a16:creationId xmlns:a16="http://schemas.microsoft.com/office/drawing/2014/main" id="{B527A5E6-E713-F5A2-BD28-67B249EC5781}"/>
              </a:ext>
              <a:ext uri="{C183D7F6-B498-43B3-948B-1728B52AA6E4}">
                <adec:decorative xmlns:adec="http://schemas.microsoft.com/office/drawing/2017/decorative" val="1"/>
              </a:ext>
            </a:extLst>
          </p:cNvPr>
          <p:cNvCxnSpPr>
            <a:cxnSpLocks/>
          </p:cNvCxnSpPr>
          <p:nvPr/>
        </p:nvCxnSpPr>
        <p:spPr>
          <a:xfrm>
            <a:off x="8825584" y="5513429"/>
            <a:ext cx="0" cy="755609"/>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4" name="TextBox 253">
            <a:extLst>
              <a:ext uri="{FF2B5EF4-FFF2-40B4-BE49-F238E27FC236}">
                <a16:creationId xmlns:a16="http://schemas.microsoft.com/office/drawing/2014/main" id="{9075012C-F80A-6D41-E06B-04B96F8835B3}"/>
              </a:ext>
            </a:extLst>
          </p:cNvPr>
          <p:cNvSpPr txBox="1"/>
          <p:nvPr/>
        </p:nvSpPr>
        <p:spPr>
          <a:xfrm>
            <a:off x="9082782" y="5513429"/>
            <a:ext cx="1859538"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Limitations of tenant wide </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PL don’t apply !!!</a:t>
            </a:r>
          </a:p>
        </p:txBody>
      </p:sp>
      <p:sp>
        <p:nvSpPr>
          <p:cNvPr id="3" name="Subtitle 2">
            <a:extLst>
              <a:ext uri="{FF2B5EF4-FFF2-40B4-BE49-F238E27FC236}">
                <a16:creationId xmlns:a16="http://schemas.microsoft.com/office/drawing/2014/main" id="{48D3D224-0401-CA4D-5607-0F1C46922BE4}"/>
              </a:ext>
            </a:extLst>
          </p:cNvPr>
          <p:cNvSpPr txBox="1">
            <a:spLocks/>
          </p:cNvSpPr>
          <p:nvPr/>
        </p:nvSpPr>
        <p:spPr>
          <a:xfrm>
            <a:off x="563563" y="1223009"/>
            <a:ext cx="11064557" cy="365126"/>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rgbClr val="000000"/>
                </a:solidFill>
                <a:latin typeface="Segoe Sans Text Light" pitchFamily="2" charset="0"/>
                <a:ea typeface="+mn-ea"/>
                <a:cs typeface="Segoe Sans Text Light" pitchFamily="2" charset="0"/>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a:solidFill>
                  <a:schemeClr val="tx1"/>
                </a:solidFill>
                <a:latin typeface="+mn-lt"/>
                <a:ea typeface="+mn-ea"/>
                <a:cs typeface="Segoe UI"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a:solidFill>
                  <a:schemeClr val="tx1"/>
                </a:solidFill>
                <a:latin typeface="+mn-lt"/>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Perimeter Network Security for your workspace </a:t>
            </a:r>
          </a:p>
        </p:txBody>
      </p:sp>
      <p:sp>
        <p:nvSpPr>
          <p:cNvPr id="4" name="Slide Number Placeholder 3">
            <a:extLst>
              <a:ext uri="{FF2B5EF4-FFF2-40B4-BE49-F238E27FC236}">
                <a16:creationId xmlns:a16="http://schemas.microsoft.com/office/drawing/2014/main" id="{BBD34EBD-A329-5ED9-0981-640B3004A08F}"/>
              </a:ext>
            </a:extLst>
          </p:cNvPr>
          <p:cNvSpPr>
            <a:spLocks noGrp="1"/>
          </p:cNvSpPr>
          <p:nvPr>
            <p:ph type="sldNum" sz="quarter" idx="29"/>
          </p:nvPr>
        </p:nvSpPr>
        <p:spPr/>
        <p:txBody>
          <a:bodyPr/>
          <a:lstStyle/>
          <a:p>
            <a:fld id="{B1356FBF-028C-F74E-A7B4-9B8ED246DD1B}" type="slidenum">
              <a:rPr lang="en-US" smtClean="0"/>
              <a:pPr/>
              <a:t>86</a:t>
            </a:fld>
            <a:endParaRPr lang="en-US"/>
          </a:p>
        </p:txBody>
      </p:sp>
    </p:spTree>
    <p:extLst>
      <p:ext uri="{BB962C8B-B14F-4D97-AF65-F5344CB8AC3E}">
        <p14:creationId xmlns:p14="http://schemas.microsoft.com/office/powerpoint/2010/main" val="678554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42" presetClass="path" presetSubtype="0" decel="100000" fill="hold" grpId="1" nodeType="withEffect">
                                  <p:stCondLst>
                                    <p:cond delay="0"/>
                                  </p:stCondLst>
                                  <p:childTnLst>
                                    <p:animMotion origin="layout" path="M 0 2.59259E-6 L 0 0.03541 " pathEditMode="relative" rAng="0" ptsTypes="AA">
                                      <p:cBhvr>
                                        <p:cTn id="9" dur="700" spd="-100000" fill="hold"/>
                                        <p:tgtEl>
                                          <p:spTgt spid="75"/>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295"/>
                                        </p:tgtEl>
                                        <p:attrNameLst>
                                          <p:attrName>style.visibility</p:attrName>
                                        </p:attrNameLst>
                                      </p:cBhvr>
                                      <p:to>
                                        <p:strVal val="visible"/>
                                      </p:to>
                                    </p:set>
                                    <p:animEffect transition="in" filter="fade">
                                      <p:cBhvr>
                                        <p:cTn id="12" dur="500"/>
                                        <p:tgtEl>
                                          <p:spTgt spid="295"/>
                                        </p:tgtEl>
                                      </p:cBhvr>
                                    </p:animEffect>
                                  </p:childTnLst>
                                </p:cTn>
                              </p:par>
                              <p:par>
                                <p:cTn id="13" presetID="42" presetClass="path" presetSubtype="0" decel="100000" fill="hold" nodeType="withEffect">
                                  <p:stCondLst>
                                    <p:cond delay="100"/>
                                  </p:stCondLst>
                                  <p:childTnLst>
                                    <p:animMotion origin="layout" path="M -8.33333E-7 -2.96296E-6 L -8.33333E-7 0.03542 " pathEditMode="relative" rAng="0" ptsTypes="AA">
                                      <p:cBhvr>
                                        <p:cTn id="14" dur="700" spd="-100000" fill="hold"/>
                                        <p:tgtEl>
                                          <p:spTgt spid="295"/>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251"/>
                                        </p:tgtEl>
                                        <p:attrNameLst>
                                          <p:attrName>style.visibility</p:attrName>
                                        </p:attrNameLst>
                                      </p:cBhvr>
                                      <p:to>
                                        <p:strVal val="visible"/>
                                      </p:to>
                                    </p:set>
                                    <p:animEffect transition="in" filter="fade">
                                      <p:cBhvr>
                                        <p:cTn id="17" dur="500"/>
                                        <p:tgtEl>
                                          <p:spTgt spid="251"/>
                                        </p:tgtEl>
                                      </p:cBhvr>
                                    </p:animEffect>
                                  </p:childTnLst>
                                </p:cTn>
                              </p:par>
                              <p:par>
                                <p:cTn id="18" presetID="42" presetClass="path" presetSubtype="0" decel="100000" fill="hold" grpId="1" nodeType="withEffect">
                                  <p:stCondLst>
                                    <p:cond delay="200"/>
                                  </p:stCondLst>
                                  <p:childTnLst>
                                    <p:animMotion origin="layout" path="M -4.58333E-6 -2.96296E-6 L -4.58333E-6 0.03542 " pathEditMode="relative" rAng="0" ptsTypes="AA">
                                      <p:cBhvr>
                                        <p:cTn id="19" dur="700" spd="-100000" fill="hold"/>
                                        <p:tgtEl>
                                          <p:spTgt spid="251"/>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252"/>
                                        </p:tgtEl>
                                        <p:attrNameLst>
                                          <p:attrName>style.visibility</p:attrName>
                                        </p:attrNameLst>
                                      </p:cBhvr>
                                      <p:to>
                                        <p:strVal val="visible"/>
                                      </p:to>
                                    </p:set>
                                    <p:animEffect transition="in" filter="fade">
                                      <p:cBhvr>
                                        <p:cTn id="22" dur="500"/>
                                        <p:tgtEl>
                                          <p:spTgt spid="252"/>
                                        </p:tgtEl>
                                      </p:cBhvr>
                                    </p:animEffect>
                                  </p:childTnLst>
                                </p:cTn>
                              </p:par>
                              <p:par>
                                <p:cTn id="23" presetID="42" presetClass="path" presetSubtype="0" decel="100000" fill="hold" grpId="1" nodeType="withEffect">
                                  <p:stCondLst>
                                    <p:cond delay="200"/>
                                  </p:stCondLst>
                                  <p:childTnLst>
                                    <p:animMotion origin="layout" path="M 2.91667E-6 -2.96296E-6 L 2.91667E-6 0.03542 " pathEditMode="relative" rAng="0" ptsTypes="AA">
                                      <p:cBhvr>
                                        <p:cTn id="24" dur="700" spd="-100000" fill="hold"/>
                                        <p:tgtEl>
                                          <p:spTgt spid="252"/>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253"/>
                                        </p:tgtEl>
                                        <p:attrNameLst>
                                          <p:attrName>style.visibility</p:attrName>
                                        </p:attrNameLst>
                                      </p:cBhvr>
                                      <p:to>
                                        <p:strVal val="visible"/>
                                      </p:to>
                                    </p:set>
                                    <p:animEffect transition="in" filter="fade">
                                      <p:cBhvr>
                                        <p:cTn id="27" dur="500"/>
                                        <p:tgtEl>
                                          <p:spTgt spid="253"/>
                                        </p:tgtEl>
                                      </p:cBhvr>
                                    </p:animEffect>
                                  </p:childTnLst>
                                </p:cTn>
                              </p:par>
                              <p:par>
                                <p:cTn id="28" presetID="42" presetClass="path" presetSubtype="0" decel="100000" fill="hold" grpId="1" nodeType="withEffect">
                                  <p:stCondLst>
                                    <p:cond delay="200"/>
                                  </p:stCondLst>
                                  <p:childTnLst>
                                    <p:animMotion origin="layout" path="M 2.70833E-6 -2.96296E-6 L 2.70833E-6 0.03542 " pathEditMode="relative" rAng="0" ptsTypes="AA">
                                      <p:cBhvr>
                                        <p:cTn id="29" dur="700" spd="-100000" fill="hold"/>
                                        <p:tgtEl>
                                          <p:spTgt spid="253"/>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254"/>
                                        </p:tgtEl>
                                        <p:attrNameLst>
                                          <p:attrName>style.visibility</p:attrName>
                                        </p:attrNameLst>
                                      </p:cBhvr>
                                      <p:to>
                                        <p:strVal val="visible"/>
                                      </p:to>
                                    </p:set>
                                    <p:animEffect transition="in" filter="fade">
                                      <p:cBhvr>
                                        <p:cTn id="32" dur="500"/>
                                        <p:tgtEl>
                                          <p:spTgt spid="254"/>
                                        </p:tgtEl>
                                      </p:cBhvr>
                                    </p:animEffect>
                                  </p:childTnLst>
                                </p:cTn>
                              </p:par>
                              <p:par>
                                <p:cTn id="33" presetID="42" presetClass="path" presetSubtype="0" decel="100000" fill="hold" grpId="1" nodeType="withEffect">
                                  <p:stCondLst>
                                    <p:cond delay="200"/>
                                  </p:stCondLst>
                                  <p:childTnLst>
                                    <p:animMotion origin="layout" path="M -3.95833E-6 2.96296E-6 L -3.95833E-6 0.03541 " pathEditMode="relative" rAng="0" ptsTypes="AA">
                                      <p:cBhvr>
                                        <p:cTn id="34" dur="700" spd="-100000" fill="hold"/>
                                        <p:tgtEl>
                                          <p:spTgt spid="254"/>
                                        </p:tgtEl>
                                        <p:attrNameLst>
                                          <p:attrName>ppt_x</p:attrName>
                                          <p:attrName>ppt_y</p:attrName>
                                        </p:attrNameLst>
                                      </p:cBhvr>
                                      <p:rCtr x="0" y="1759"/>
                                    </p:animMotion>
                                  </p:childTnLst>
                                </p:cTn>
                              </p:par>
                              <p:par>
                                <p:cTn id="35" presetID="10" presetClass="entr" presetSubtype="0" fill="hold" nodeType="withEffect">
                                  <p:stCondLst>
                                    <p:cond delay="200"/>
                                  </p:stCondLst>
                                  <p:childTnLst>
                                    <p:set>
                                      <p:cBhvr>
                                        <p:cTn id="36" dur="1" fill="hold">
                                          <p:stCondLst>
                                            <p:cond delay="0"/>
                                          </p:stCondLst>
                                        </p:cTn>
                                        <p:tgtEl>
                                          <p:spTgt spid="258"/>
                                        </p:tgtEl>
                                        <p:attrNameLst>
                                          <p:attrName>style.visibility</p:attrName>
                                        </p:attrNameLst>
                                      </p:cBhvr>
                                      <p:to>
                                        <p:strVal val="visible"/>
                                      </p:to>
                                    </p:set>
                                    <p:animEffect transition="in" filter="fade">
                                      <p:cBhvr>
                                        <p:cTn id="37" dur="500"/>
                                        <p:tgtEl>
                                          <p:spTgt spid="258"/>
                                        </p:tgtEl>
                                      </p:cBhvr>
                                    </p:animEffect>
                                  </p:childTnLst>
                                </p:cTn>
                              </p:par>
                              <p:par>
                                <p:cTn id="38" presetID="42" presetClass="path" presetSubtype="0" decel="100000" fill="hold" nodeType="withEffect">
                                  <p:stCondLst>
                                    <p:cond delay="200"/>
                                  </p:stCondLst>
                                  <p:childTnLst>
                                    <p:animMotion origin="layout" path="M 1.875E-6 2.22222E-6 L 1.875E-6 0.03541 " pathEditMode="relative" rAng="0" ptsTypes="AA">
                                      <p:cBhvr>
                                        <p:cTn id="39" dur="700" spd="-100000" fill="hold"/>
                                        <p:tgtEl>
                                          <p:spTgt spid="258"/>
                                        </p:tgtEl>
                                        <p:attrNameLst>
                                          <p:attrName>ppt_x</p:attrName>
                                          <p:attrName>ppt_y</p:attrName>
                                        </p:attrNameLst>
                                      </p:cBhvr>
                                      <p:rCtr x="0" y="1759"/>
                                    </p:animMotion>
                                  </p:childTnLst>
                                </p:cTn>
                              </p:par>
                              <p:par>
                                <p:cTn id="40" presetID="10" presetClass="entr" presetSubtype="0" fill="hold" nodeType="withEffect">
                                  <p:stCondLst>
                                    <p:cond delay="200"/>
                                  </p:stCondLst>
                                  <p:childTnLst>
                                    <p:set>
                                      <p:cBhvr>
                                        <p:cTn id="41" dur="1" fill="hold">
                                          <p:stCondLst>
                                            <p:cond delay="0"/>
                                          </p:stCondLst>
                                        </p:cTn>
                                        <p:tgtEl>
                                          <p:spTgt spid="255"/>
                                        </p:tgtEl>
                                        <p:attrNameLst>
                                          <p:attrName>style.visibility</p:attrName>
                                        </p:attrNameLst>
                                      </p:cBhvr>
                                      <p:to>
                                        <p:strVal val="visible"/>
                                      </p:to>
                                    </p:set>
                                    <p:animEffect transition="in" filter="fade">
                                      <p:cBhvr>
                                        <p:cTn id="42" dur="500"/>
                                        <p:tgtEl>
                                          <p:spTgt spid="255"/>
                                        </p:tgtEl>
                                      </p:cBhvr>
                                    </p:animEffect>
                                  </p:childTnLst>
                                </p:cTn>
                              </p:par>
                              <p:par>
                                <p:cTn id="43" presetID="42" presetClass="path" presetSubtype="0" decel="100000" fill="hold" nodeType="withEffect">
                                  <p:stCondLst>
                                    <p:cond delay="200"/>
                                  </p:stCondLst>
                                  <p:childTnLst>
                                    <p:animMotion origin="layout" path="M 4.16667E-6 2.22222E-6 L 4.16667E-6 0.03541 " pathEditMode="relative" rAng="0" ptsTypes="AA">
                                      <p:cBhvr>
                                        <p:cTn id="44" dur="700" spd="-100000" fill="hold"/>
                                        <p:tgtEl>
                                          <p:spTgt spid="255"/>
                                        </p:tgtEl>
                                        <p:attrNameLst>
                                          <p:attrName>ppt_x</p:attrName>
                                          <p:attrName>ppt_y</p:attrName>
                                        </p:attrNameLst>
                                      </p:cBhvr>
                                      <p:rCtr x="0" y="1759"/>
                                    </p:animMotion>
                                  </p:childTnLst>
                                </p:cTn>
                              </p:par>
                              <p:par>
                                <p:cTn id="45" presetID="10" presetClass="entr" presetSubtype="0" fill="hold" nodeType="withEffect">
                                  <p:stCondLst>
                                    <p:cond delay="200"/>
                                  </p:stCondLst>
                                  <p:childTnLst>
                                    <p:set>
                                      <p:cBhvr>
                                        <p:cTn id="46" dur="1" fill="hold">
                                          <p:stCondLst>
                                            <p:cond delay="0"/>
                                          </p:stCondLst>
                                        </p:cTn>
                                        <p:tgtEl>
                                          <p:spTgt spid="257"/>
                                        </p:tgtEl>
                                        <p:attrNameLst>
                                          <p:attrName>style.visibility</p:attrName>
                                        </p:attrNameLst>
                                      </p:cBhvr>
                                      <p:to>
                                        <p:strVal val="visible"/>
                                      </p:to>
                                    </p:set>
                                    <p:animEffect transition="in" filter="fade">
                                      <p:cBhvr>
                                        <p:cTn id="47" dur="500"/>
                                        <p:tgtEl>
                                          <p:spTgt spid="257"/>
                                        </p:tgtEl>
                                      </p:cBhvr>
                                    </p:animEffect>
                                  </p:childTnLst>
                                </p:cTn>
                              </p:par>
                              <p:par>
                                <p:cTn id="48" presetID="42" presetClass="path" presetSubtype="0" decel="100000" fill="hold" nodeType="withEffect">
                                  <p:stCondLst>
                                    <p:cond delay="200"/>
                                  </p:stCondLst>
                                  <p:childTnLst>
                                    <p:animMotion origin="layout" path="M -1.04167E-6 2.22222E-6 L -1.04167E-6 0.03541 " pathEditMode="relative" rAng="0" ptsTypes="AA">
                                      <p:cBhvr>
                                        <p:cTn id="49" dur="700" spd="-100000" fill="hold"/>
                                        <p:tgtEl>
                                          <p:spTgt spid="257"/>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par>
                                <p:cTn id="53" presetID="42" presetClass="path" presetSubtype="0" decel="100000" fill="hold" grpId="1" nodeType="withEffect">
                                  <p:stCondLst>
                                    <p:cond delay="0"/>
                                  </p:stCondLst>
                                  <p:childTnLst>
                                    <p:animMotion origin="layout" path="M 0 2.59259E-6 L 0 0.03541 " pathEditMode="relative" rAng="0" ptsTypes="AA">
                                      <p:cBhvr>
                                        <p:cTn id="5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P spid="251" grpId="0"/>
      <p:bldP spid="251" grpId="1"/>
      <p:bldP spid="252" grpId="0"/>
      <p:bldP spid="252" grpId="1"/>
      <p:bldP spid="253" grpId="0"/>
      <p:bldP spid="253" grpId="1"/>
      <p:bldP spid="254" grpId="0"/>
      <p:bldP spid="254" grpId="1"/>
      <p:bldP spid="3" grpId="0"/>
      <p:bldP spid="3" grpId="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A3995-82D0-C903-8D9E-040E1F0C6DFD}"/>
            </a:ext>
          </a:extLst>
        </p:cNvPr>
        <p:cNvGrpSpPr/>
        <p:nvPr/>
      </p:nvGrpSpPr>
      <p:grpSpPr>
        <a:xfrm>
          <a:off x="0" y="0"/>
          <a:ext cx="0" cy="0"/>
          <a:chOff x="0" y="0"/>
          <a:chExt cx="0" cy="0"/>
        </a:xfrm>
      </p:grpSpPr>
      <p:sp>
        <p:nvSpPr>
          <p:cNvPr id="28" name="Title 27">
            <a:extLst>
              <a:ext uri="{FF2B5EF4-FFF2-40B4-BE49-F238E27FC236}">
                <a16:creationId xmlns:a16="http://schemas.microsoft.com/office/drawing/2014/main" id="{EB8330EA-2443-39DA-B1EE-08FE969D9A5C}"/>
              </a:ext>
            </a:extLst>
          </p:cNvPr>
          <p:cNvSpPr>
            <a:spLocks noGrp="1"/>
          </p:cNvSpPr>
          <p:nvPr>
            <p:ph type="title"/>
          </p:nvPr>
        </p:nvSpPr>
        <p:spPr/>
        <p:txBody>
          <a:bodyPr/>
          <a:lstStyle/>
          <a:p>
            <a:r>
              <a:rPr lang="en-US"/>
              <a:t>Getting data into Fabric</a:t>
            </a:r>
          </a:p>
        </p:txBody>
      </p:sp>
      <p:sp>
        <p:nvSpPr>
          <p:cNvPr id="2" name="Rounded Rectangle 1" descr="Section 1">
            <a:extLst>
              <a:ext uri="{FF2B5EF4-FFF2-40B4-BE49-F238E27FC236}">
                <a16:creationId xmlns:a16="http://schemas.microsoft.com/office/drawing/2014/main" id="{768B339C-F6FC-ABC8-B0EB-6A3CCC5100CE}"/>
              </a:ext>
              <a:ext uri="{C183D7F6-B498-43B3-948B-1728B52AA6E4}">
                <adec:decorative xmlns:adec="http://schemas.microsoft.com/office/drawing/2017/decorative" val="0"/>
              </a:ext>
            </a:extLst>
          </p:cNvPr>
          <p:cNvSpPr/>
          <p:nvPr/>
        </p:nvSpPr>
        <p:spPr bwMode="auto">
          <a:xfrm>
            <a:off x="560859" y="1929950"/>
            <a:ext cx="1339345" cy="4251600"/>
          </a:xfrm>
          <a:prstGeom prst="roundRect">
            <a:avLst>
              <a:gd name="adj" fmla="val 10621"/>
            </a:avLst>
          </a:prstGeom>
          <a:noFill/>
          <a:ln w="12700" cap="rnd">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8D26FCA0-DE66-6EF7-070E-D4C74315FB5F}"/>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29943" y="2284582"/>
            <a:ext cx="601177" cy="336431"/>
          </a:xfrm>
          <a:prstGeom prst="rect">
            <a:avLst/>
          </a:prstGeom>
        </p:spPr>
      </p:pic>
      <p:sp>
        <p:nvSpPr>
          <p:cNvPr id="21" name="Rounded Rectangle 14">
            <a:extLst>
              <a:ext uri="{FF2B5EF4-FFF2-40B4-BE49-F238E27FC236}">
                <a16:creationId xmlns:a16="http://schemas.microsoft.com/office/drawing/2014/main" id="{CA765F18-7A93-BD04-5175-874AB41E9BFD}"/>
              </a:ext>
              <a:ext uri="{C183D7F6-B498-43B3-948B-1728B52AA6E4}">
                <adec:decorative xmlns:adec="http://schemas.microsoft.com/office/drawing/2017/decorative" val="0"/>
              </a:ext>
            </a:extLst>
          </p:cNvPr>
          <p:cNvSpPr/>
          <p:nvPr/>
        </p:nvSpPr>
        <p:spPr>
          <a:xfrm>
            <a:off x="815903" y="2680662"/>
            <a:ext cx="829257" cy="159841"/>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Azure PaaS</a:t>
            </a:r>
          </a:p>
        </p:txBody>
      </p:sp>
      <p:pic>
        <p:nvPicPr>
          <p:cNvPr id="15" name="Graphic 14">
            <a:extLst>
              <a:ext uri="{FF2B5EF4-FFF2-40B4-BE49-F238E27FC236}">
                <a16:creationId xmlns:a16="http://schemas.microsoft.com/office/drawing/2014/main" id="{1F869792-4644-E077-A3F3-E8FC47C1126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8683" y="3139105"/>
            <a:ext cx="243696" cy="243696"/>
          </a:xfrm>
          <a:prstGeom prst="rect">
            <a:avLst/>
          </a:prstGeom>
        </p:spPr>
      </p:pic>
      <p:sp>
        <p:nvSpPr>
          <p:cNvPr id="14" name="Rounded Rectangle 14">
            <a:extLst>
              <a:ext uri="{FF2B5EF4-FFF2-40B4-BE49-F238E27FC236}">
                <a16:creationId xmlns:a16="http://schemas.microsoft.com/office/drawing/2014/main" id="{2B5C81A7-2C70-6AC6-A787-05D72D69D09B}"/>
              </a:ext>
              <a:ext uri="{C183D7F6-B498-43B3-948B-1728B52AA6E4}">
                <adec:decorative xmlns:adec="http://schemas.microsoft.com/office/drawing/2017/decorative" val="0"/>
              </a:ext>
            </a:extLst>
          </p:cNvPr>
          <p:cNvSpPr/>
          <p:nvPr/>
        </p:nvSpPr>
        <p:spPr>
          <a:xfrm>
            <a:off x="800347" y="3412581"/>
            <a:ext cx="860369" cy="31968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uLnTx/>
                <a:uFillTx/>
                <a:latin typeface="+mj-lt"/>
                <a:ea typeface="+mn-ea"/>
                <a:cs typeface="+mn-cs"/>
              </a:rPr>
              <a:t>Azure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uLnTx/>
                <a:uFillTx/>
                <a:latin typeface="+mj-lt"/>
                <a:ea typeface="+mn-ea"/>
                <a:cs typeface="+mn-cs"/>
              </a:rPr>
              <a:t>Factory</a:t>
            </a:r>
          </a:p>
        </p:txBody>
      </p:sp>
      <p:pic>
        <p:nvPicPr>
          <p:cNvPr id="19" name="Graphic 18">
            <a:extLst>
              <a:ext uri="{FF2B5EF4-FFF2-40B4-BE49-F238E27FC236}">
                <a16:creationId xmlns:a16="http://schemas.microsoft.com/office/drawing/2014/main" id="{111A6CCA-7877-16AD-D236-45AB7835D1D6}"/>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183" y="4030866"/>
            <a:ext cx="302697" cy="302697"/>
          </a:xfrm>
          <a:prstGeom prst="rect">
            <a:avLst/>
          </a:prstGeom>
        </p:spPr>
      </p:pic>
      <p:sp>
        <p:nvSpPr>
          <p:cNvPr id="18" name="Rounded Rectangle 14">
            <a:extLst>
              <a:ext uri="{FF2B5EF4-FFF2-40B4-BE49-F238E27FC236}">
                <a16:creationId xmlns:a16="http://schemas.microsoft.com/office/drawing/2014/main" id="{B0244821-4371-3902-E5E6-45F87C252678}"/>
              </a:ext>
              <a:ext uri="{C183D7F6-B498-43B3-948B-1728B52AA6E4}">
                <adec:decorative xmlns:adec="http://schemas.microsoft.com/office/drawing/2017/decorative" val="0"/>
              </a:ext>
            </a:extLst>
          </p:cNvPr>
          <p:cNvSpPr/>
          <p:nvPr/>
        </p:nvSpPr>
        <p:spPr>
          <a:xfrm>
            <a:off x="759932" y="4369123"/>
            <a:ext cx="941199" cy="31968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0">
                <a:latin typeface="+mj-lt"/>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0">
                <a:latin typeface="+mj-lt"/>
              </a:rPr>
              <a:t>Databricks</a:t>
            </a:r>
            <a:endParaRPr kumimoji="0" lang="en-US" sz="1000" b="0" i="0" u="none" strike="noStrike" kern="0" cap="none" spc="0" normalizeH="0" baseline="0" noProof="0">
              <a:ln>
                <a:noFill/>
              </a:ln>
              <a:uLnTx/>
              <a:uFillTx/>
              <a:latin typeface="+mj-lt"/>
              <a:ea typeface="+mn-ea"/>
              <a:cs typeface="+mn-cs"/>
            </a:endParaRPr>
          </a:p>
        </p:txBody>
      </p:sp>
      <p:pic>
        <p:nvPicPr>
          <p:cNvPr id="17" name="Graphic 16">
            <a:extLst>
              <a:ext uri="{FF2B5EF4-FFF2-40B4-BE49-F238E27FC236}">
                <a16:creationId xmlns:a16="http://schemas.microsoft.com/office/drawing/2014/main" id="{D8A9BD89-09C9-C520-441C-712102828280}"/>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7419" y="4987409"/>
            <a:ext cx="326225" cy="326225"/>
          </a:xfrm>
          <a:prstGeom prst="rect">
            <a:avLst/>
          </a:prstGeom>
        </p:spPr>
      </p:pic>
      <p:sp>
        <p:nvSpPr>
          <p:cNvPr id="16" name="Rounded Rectangle 14">
            <a:extLst>
              <a:ext uri="{FF2B5EF4-FFF2-40B4-BE49-F238E27FC236}">
                <a16:creationId xmlns:a16="http://schemas.microsoft.com/office/drawing/2014/main" id="{5B9779AE-2287-8FDC-3DA5-242B3DDB2F3A}"/>
              </a:ext>
              <a:ext uri="{C183D7F6-B498-43B3-948B-1728B52AA6E4}">
                <adec:decorative xmlns:adec="http://schemas.microsoft.com/office/drawing/2017/decorative" val="0"/>
              </a:ext>
            </a:extLst>
          </p:cNvPr>
          <p:cNvSpPr/>
          <p:nvPr/>
        </p:nvSpPr>
        <p:spPr>
          <a:xfrm>
            <a:off x="759932" y="5347394"/>
            <a:ext cx="941199" cy="479524"/>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0">
                <a:latin typeface="+mj-lt"/>
              </a:rPr>
              <a:t>Azure Synapse Analytics (Spark)</a:t>
            </a:r>
            <a:endParaRPr kumimoji="0" lang="en-US" sz="1000" b="0" i="0" u="none" strike="noStrike" kern="0" cap="none" spc="0" normalizeH="0" baseline="0" noProof="0">
              <a:ln>
                <a:noFill/>
              </a:ln>
              <a:uLnTx/>
              <a:uFillTx/>
              <a:latin typeface="+mj-lt"/>
              <a:ea typeface="+mn-ea"/>
              <a:cs typeface="+mn-cs"/>
            </a:endParaRPr>
          </a:p>
        </p:txBody>
      </p:sp>
      <p:sp>
        <p:nvSpPr>
          <p:cNvPr id="29" name="Rounded Rectangle 14">
            <a:extLst>
              <a:ext uri="{FF2B5EF4-FFF2-40B4-BE49-F238E27FC236}">
                <a16:creationId xmlns:a16="http://schemas.microsoft.com/office/drawing/2014/main" id="{C272431E-248F-23B8-6F44-19624E0988C1}"/>
              </a:ext>
              <a:ext uri="{C183D7F6-B498-43B3-948B-1728B52AA6E4}">
                <adec:decorative xmlns:adec="http://schemas.microsoft.com/office/drawing/2017/decorative" val="0"/>
              </a:ext>
            </a:extLst>
          </p:cNvPr>
          <p:cNvSpPr/>
          <p:nvPr/>
        </p:nvSpPr>
        <p:spPr>
          <a:xfrm>
            <a:off x="2608502" y="2848467"/>
            <a:ext cx="1016177" cy="31968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Fabric Pipelines (COPY)</a:t>
            </a:r>
            <a:endParaRPr lang="en-US" sz="1000">
              <a:latin typeface="+mj-lt"/>
            </a:endParaRPr>
          </a:p>
        </p:txBody>
      </p:sp>
      <p:sp>
        <p:nvSpPr>
          <p:cNvPr id="5" name="Rounded Rectangle 4" descr="Section 2.2">
            <a:extLst>
              <a:ext uri="{FF2B5EF4-FFF2-40B4-BE49-F238E27FC236}">
                <a16:creationId xmlns:a16="http://schemas.microsoft.com/office/drawing/2014/main" id="{8DA8F28E-E43C-CDDE-2C1A-D7068F064852}"/>
              </a:ext>
              <a:ext uri="{C183D7F6-B498-43B3-948B-1728B52AA6E4}">
                <adec:decorative xmlns:adec="http://schemas.microsoft.com/office/drawing/2017/decorative" val="0"/>
              </a:ext>
            </a:extLst>
          </p:cNvPr>
          <p:cNvSpPr/>
          <p:nvPr/>
        </p:nvSpPr>
        <p:spPr bwMode="auto">
          <a:xfrm>
            <a:off x="2270063" y="1924490"/>
            <a:ext cx="1727368" cy="4251600"/>
          </a:xfrm>
          <a:prstGeom prst="roundRect">
            <a:avLst>
              <a:gd name="adj" fmla="val 8463"/>
            </a:avLst>
          </a:prstGeom>
          <a:noFill/>
          <a:ln w="12700" cap="rnd">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6" name="Rounded Rectangle 14">
            <a:extLst>
              <a:ext uri="{FF2B5EF4-FFF2-40B4-BE49-F238E27FC236}">
                <a16:creationId xmlns:a16="http://schemas.microsoft.com/office/drawing/2014/main" id="{B0088CEB-A857-F3AA-51C7-C1B239F343BA}"/>
              </a:ext>
              <a:ext uri="{C183D7F6-B498-43B3-948B-1728B52AA6E4}">
                <adec:decorative xmlns:adec="http://schemas.microsoft.com/office/drawing/2017/decorative" val="0"/>
              </a:ext>
            </a:extLst>
          </p:cNvPr>
          <p:cNvSpPr/>
          <p:nvPr/>
        </p:nvSpPr>
        <p:spPr>
          <a:xfrm>
            <a:off x="2655764" y="3968023"/>
            <a:ext cx="860369" cy="31968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Dataflows Gen2</a:t>
            </a:r>
            <a:endParaRPr lang="en-US" sz="1000">
              <a:latin typeface="+mj-lt"/>
            </a:endParaRPr>
          </a:p>
        </p:txBody>
      </p:sp>
      <p:pic>
        <p:nvPicPr>
          <p:cNvPr id="37" name="Graphic 36">
            <a:extLst>
              <a:ext uri="{FF2B5EF4-FFF2-40B4-BE49-F238E27FC236}">
                <a16:creationId xmlns:a16="http://schemas.microsoft.com/office/drawing/2014/main" id="{B746A784-E49E-A230-E35C-DD7AB26CC70F}"/>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62229" y="5124821"/>
            <a:ext cx="338619" cy="322523"/>
          </a:xfrm>
          <a:prstGeom prst="rect">
            <a:avLst/>
          </a:prstGeom>
        </p:spPr>
      </p:pic>
      <p:sp>
        <p:nvSpPr>
          <p:cNvPr id="38" name="Rounded Rectangle 14">
            <a:extLst>
              <a:ext uri="{FF2B5EF4-FFF2-40B4-BE49-F238E27FC236}">
                <a16:creationId xmlns:a16="http://schemas.microsoft.com/office/drawing/2014/main" id="{0E76A9F6-78E0-109D-6320-781E6FB90160}"/>
              </a:ext>
              <a:ext uri="{C183D7F6-B498-43B3-948B-1728B52AA6E4}">
                <adec:decorative xmlns:adec="http://schemas.microsoft.com/office/drawing/2017/decorative" val="0"/>
              </a:ext>
            </a:extLst>
          </p:cNvPr>
          <p:cNvSpPr/>
          <p:nvPr/>
        </p:nvSpPr>
        <p:spPr>
          <a:xfrm>
            <a:off x="2301354" y="5522763"/>
            <a:ext cx="860369" cy="46166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rPr>
              <a:t>On-Prem </a:t>
            </a:r>
            <a:br>
              <a:rPr lang="en-US" sz="1000" kern="0">
                <a:latin typeface="+mj-lt"/>
              </a:rPr>
            </a:br>
            <a:r>
              <a:rPr lang="en-US" sz="1000" kern="0">
                <a:latin typeface="+mj-lt"/>
              </a:rPr>
              <a:t>Data </a:t>
            </a:r>
            <a:br>
              <a:rPr lang="en-US" sz="1000" kern="0">
                <a:latin typeface="+mj-lt"/>
              </a:rPr>
            </a:br>
            <a:r>
              <a:rPr lang="en-US" sz="1000" kern="0">
                <a:latin typeface="+mj-lt"/>
              </a:rPr>
              <a:t>Gateway</a:t>
            </a:r>
            <a:endParaRPr lang="en-US" sz="1000" kern="0">
              <a:latin typeface="+mj-lt"/>
              <a:cs typeface="Segoe UI Semibold"/>
            </a:endParaRPr>
          </a:p>
        </p:txBody>
      </p:sp>
      <p:pic>
        <p:nvPicPr>
          <p:cNvPr id="30" name="Graphic 29">
            <a:extLst>
              <a:ext uri="{FF2B5EF4-FFF2-40B4-BE49-F238E27FC236}">
                <a16:creationId xmlns:a16="http://schemas.microsoft.com/office/drawing/2014/main" id="{23B7ED7C-0C91-5A93-7F52-7B15A0122FEC}"/>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64635" y="5121501"/>
            <a:ext cx="342642" cy="326547"/>
          </a:xfrm>
          <a:prstGeom prst="rect">
            <a:avLst/>
          </a:prstGeom>
        </p:spPr>
      </p:pic>
      <p:sp>
        <p:nvSpPr>
          <p:cNvPr id="33" name="Rounded Rectangle 14">
            <a:extLst>
              <a:ext uri="{FF2B5EF4-FFF2-40B4-BE49-F238E27FC236}">
                <a16:creationId xmlns:a16="http://schemas.microsoft.com/office/drawing/2014/main" id="{5E70BEB6-A5ED-CFA7-C6D2-0333CE841E18}"/>
              </a:ext>
              <a:ext uri="{C183D7F6-B498-43B3-948B-1728B52AA6E4}">
                <adec:decorative xmlns:adec="http://schemas.microsoft.com/office/drawing/2017/decorative" val="0"/>
              </a:ext>
            </a:extLst>
          </p:cNvPr>
          <p:cNvSpPr/>
          <p:nvPr/>
        </p:nvSpPr>
        <p:spPr>
          <a:xfrm>
            <a:off x="3105772" y="5522763"/>
            <a:ext cx="860369" cy="31968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err="1">
                <a:latin typeface="+mj-lt"/>
              </a:rPr>
              <a:t>VNet</a:t>
            </a:r>
            <a:r>
              <a:rPr lang="en-US" sz="1000" kern="0">
                <a:latin typeface="+mj-lt"/>
              </a:rPr>
              <a:t> Data Gateway</a:t>
            </a:r>
            <a:endParaRPr lang="en-US" sz="1000" kern="0">
              <a:latin typeface="+mj-lt"/>
              <a:cs typeface="Segoe UI Semibold"/>
            </a:endParaRPr>
          </a:p>
        </p:txBody>
      </p:sp>
      <p:sp>
        <p:nvSpPr>
          <p:cNvPr id="7" name="Rounded Rectangle 6" descr="Section 3">
            <a:extLst>
              <a:ext uri="{FF2B5EF4-FFF2-40B4-BE49-F238E27FC236}">
                <a16:creationId xmlns:a16="http://schemas.microsoft.com/office/drawing/2014/main" id="{BDDC2952-59D9-FAF4-4AC8-521BE02FF08A}"/>
              </a:ext>
              <a:ext uri="{C183D7F6-B498-43B3-948B-1728B52AA6E4}">
                <adec:decorative xmlns:adec="http://schemas.microsoft.com/office/drawing/2017/decorative" val="0"/>
              </a:ext>
            </a:extLst>
          </p:cNvPr>
          <p:cNvSpPr/>
          <p:nvPr/>
        </p:nvSpPr>
        <p:spPr bwMode="auto">
          <a:xfrm>
            <a:off x="4176266" y="1919060"/>
            <a:ext cx="1976400" cy="4251600"/>
          </a:xfrm>
          <a:prstGeom prst="roundRect">
            <a:avLst>
              <a:gd name="adj" fmla="val 7789"/>
            </a:avLst>
          </a:prstGeom>
          <a:noFill/>
          <a:ln w="12700" cap="rnd">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5" name="Graphic 64">
            <a:extLst>
              <a:ext uri="{FF2B5EF4-FFF2-40B4-BE49-F238E27FC236}">
                <a16:creationId xmlns:a16="http://schemas.microsoft.com/office/drawing/2014/main" id="{6C84AF29-71CA-C091-EE76-EA5C9C42696A}"/>
              </a:ext>
              <a:ext uri="{C183D7F6-B498-43B3-948B-1728B52AA6E4}">
                <adec:decorative xmlns:adec="http://schemas.microsoft.com/office/drawing/2017/decorative" val="1"/>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7916" r="-7916"/>
          <a:stretch/>
        </p:blipFill>
        <p:spPr>
          <a:xfrm>
            <a:off x="4968127" y="2402841"/>
            <a:ext cx="392678" cy="339006"/>
          </a:xfrm>
          <a:prstGeom prst="rect">
            <a:avLst/>
          </a:prstGeom>
        </p:spPr>
      </p:pic>
      <p:sp>
        <p:nvSpPr>
          <p:cNvPr id="68" name="Rounded Rectangle 14">
            <a:extLst>
              <a:ext uri="{FF2B5EF4-FFF2-40B4-BE49-F238E27FC236}">
                <a16:creationId xmlns:a16="http://schemas.microsoft.com/office/drawing/2014/main" id="{DC6FF3AC-C169-B068-A49F-BA79DC737104}"/>
              </a:ext>
              <a:ext uri="{C183D7F6-B498-43B3-948B-1728B52AA6E4}">
                <adec:decorative xmlns:adec="http://schemas.microsoft.com/office/drawing/2017/decorative" val="0"/>
              </a:ext>
            </a:extLst>
          </p:cNvPr>
          <p:cNvSpPr/>
          <p:nvPr/>
        </p:nvSpPr>
        <p:spPr>
          <a:xfrm>
            <a:off x="4734282" y="2818401"/>
            <a:ext cx="860369" cy="159841"/>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Fabric Spark</a:t>
            </a:r>
          </a:p>
        </p:txBody>
      </p:sp>
      <p:sp>
        <p:nvSpPr>
          <p:cNvPr id="63" name="Rounded Rectangle 14">
            <a:extLst>
              <a:ext uri="{FF2B5EF4-FFF2-40B4-BE49-F238E27FC236}">
                <a16:creationId xmlns:a16="http://schemas.microsoft.com/office/drawing/2014/main" id="{87566B88-4E18-4042-953F-335089121C18}"/>
              </a:ext>
              <a:ext uri="{C183D7F6-B498-43B3-948B-1728B52AA6E4}">
                <adec:decorative xmlns:adec="http://schemas.microsoft.com/office/drawing/2017/decorative" val="0"/>
              </a:ext>
            </a:extLst>
          </p:cNvPr>
          <p:cNvSpPr/>
          <p:nvPr/>
        </p:nvSpPr>
        <p:spPr>
          <a:xfrm>
            <a:off x="4342007" y="5492626"/>
            <a:ext cx="1644918" cy="307777"/>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Managed private </a:t>
            </a:r>
            <a:br>
              <a:rPr lang="en-US" sz="1000" kern="0">
                <a:latin typeface="+mj-lt"/>
                <a:cs typeface="Segoe UI Semibold"/>
              </a:rPr>
            </a:br>
            <a:r>
              <a:rPr lang="en-US" sz="1000" kern="0">
                <a:latin typeface="+mj-lt"/>
                <a:cs typeface="Segoe UI Semibold"/>
              </a:rPr>
              <a:t>endpoints</a:t>
            </a:r>
          </a:p>
        </p:txBody>
      </p:sp>
      <p:pic>
        <p:nvPicPr>
          <p:cNvPr id="69" name="Picture 68">
            <a:extLst>
              <a:ext uri="{FF2B5EF4-FFF2-40B4-BE49-F238E27FC236}">
                <a16:creationId xmlns:a16="http://schemas.microsoft.com/office/drawing/2014/main" id="{C7FD2EF1-83B9-067D-3D8F-7560438DBF38}"/>
              </a:ext>
              <a:ext uri="{C183D7F6-B498-43B3-948B-1728B52AA6E4}">
                <adec:decorative xmlns:adec="http://schemas.microsoft.com/office/drawing/2017/decorative" val="1"/>
              </a:ext>
            </a:extLst>
          </p:cNvPr>
          <p:cNvPicPr>
            <a:picLocks noChangeAspect="1"/>
          </p:cNvPicPr>
          <p:nvPr/>
        </p:nvPicPr>
        <p:blipFill>
          <a:blip r:embed="rId15"/>
          <a:srcRect l="18582" t="12115" r="18582" b="12115"/>
          <a:stretch>
            <a:fillRect/>
          </a:stretch>
        </p:blipFill>
        <p:spPr>
          <a:xfrm>
            <a:off x="4983211" y="3255327"/>
            <a:ext cx="362512" cy="480386"/>
          </a:xfrm>
          <a:prstGeom prst="roundRect">
            <a:avLst>
              <a:gd name="adj" fmla="val 16553"/>
            </a:avLst>
          </a:prstGeom>
        </p:spPr>
      </p:pic>
      <p:sp>
        <p:nvSpPr>
          <p:cNvPr id="70" name="Rounded Rectangle 14">
            <a:extLst>
              <a:ext uri="{FF2B5EF4-FFF2-40B4-BE49-F238E27FC236}">
                <a16:creationId xmlns:a16="http://schemas.microsoft.com/office/drawing/2014/main" id="{C89FB649-9533-653B-2394-D276D498D760}"/>
              </a:ext>
              <a:ext uri="{C183D7F6-B498-43B3-948B-1728B52AA6E4}">
                <adec:decorative xmlns:adec="http://schemas.microsoft.com/office/drawing/2017/decorative" val="0"/>
              </a:ext>
            </a:extLst>
          </p:cNvPr>
          <p:cNvSpPr/>
          <p:nvPr/>
        </p:nvSpPr>
        <p:spPr>
          <a:xfrm>
            <a:off x="4734282" y="3800860"/>
            <a:ext cx="860369" cy="31968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Fabric Eventstreams</a:t>
            </a:r>
          </a:p>
        </p:txBody>
      </p:sp>
      <p:sp>
        <p:nvSpPr>
          <p:cNvPr id="3" name="Rounded Rectangle 2" descr="Section 4">
            <a:extLst>
              <a:ext uri="{FF2B5EF4-FFF2-40B4-BE49-F238E27FC236}">
                <a16:creationId xmlns:a16="http://schemas.microsoft.com/office/drawing/2014/main" id="{069FC58C-77E0-151D-8EF8-04CC92CAB25E}"/>
              </a:ext>
              <a:ext uri="{C183D7F6-B498-43B3-948B-1728B52AA6E4}">
                <adec:decorative xmlns:adec="http://schemas.microsoft.com/office/drawing/2017/decorative" val="0"/>
              </a:ext>
            </a:extLst>
          </p:cNvPr>
          <p:cNvSpPr/>
          <p:nvPr/>
        </p:nvSpPr>
        <p:spPr bwMode="auto">
          <a:xfrm>
            <a:off x="6334160" y="1929558"/>
            <a:ext cx="2574991" cy="4251600"/>
          </a:xfrm>
          <a:prstGeom prst="roundRect">
            <a:avLst>
              <a:gd name="adj" fmla="val 5791"/>
            </a:avLst>
          </a:prstGeom>
          <a:noFill/>
          <a:ln w="12700" cap="rnd">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1" name="Picture 80">
            <a:extLst>
              <a:ext uri="{FF2B5EF4-FFF2-40B4-BE49-F238E27FC236}">
                <a16:creationId xmlns:a16="http://schemas.microsoft.com/office/drawing/2014/main" id="{F98FC6B7-687C-35F5-3C1B-D195E08F2620}"/>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6796353" y="2223029"/>
            <a:ext cx="463303" cy="503474"/>
          </a:xfrm>
          <a:prstGeom prst="rect">
            <a:avLst/>
          </a:prstGeom>
        </p:spPr>
      </p:pic>
      <p:cxnSp>
        <p:nvCxnSpPr>
          <p:cNvPr id="161" name="Straight Arrow Connector 160">
            <a:extLst>
              <a:ext uri="{FF2B5EF4-FFF2-40B4-BE49-F238E27FC236}">
                <a16:creationId xmlns:a16="http://schemas.microsoft.com/office/drawing/2014/main" id="{436D0513-7B24-B378-9086-25F8ABB00EC5}"/>
              </a:ext>
              <a:ext uri="{C183D7F6-B498-43B3-948B-1728B52AA6E4}">
                <adec:decorative xmlns:adec="http://schemas.microsoft.com/office/drawing/2017/decorative" val="1"/>
              </a:ext>
            </a:extLst>
          </p:cNvPr>
          <p:cNvCxnSpPr>
            <a:cxnSpLocks/>
          </p:cNvCxnSpPr>
          <p:nvPr/>
        </p:nvCxnSpPr>
        <p:spPr>
          <a:xfrm flipH="1">
            <a:off x="7406595" y="2512339"/>
            <a:ext cx="430120"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82" name="Rounded Rectangle 14">
            <a:extLst>
              <a:ext uri="{FF2B5EF4-FFF2-40B4-BE49-F238E27FC236}">
                <a16:creationId xmlns:a16="http://schemas.microsoft.com/office/drawing/2014/main" id="{E6F60E4F-507D-F266-1E5C-5F47D4C74F52}"/>
              </a:ext>
              <a:ext uri="{C183D7F6-B498-43B3-948B-1728B52AA6E4}">
                <adec:decorative xmlns:adec="http://schemas.microsoft.com/office/drawing/2017/decorative" val="0"/>
              </a:ext>
            </a:extLst>
          </p:cNvPr>
          <p:cNvSpPr/>
          <p:nvPr/>
        </p:nvSpPr>
        <p:spPr>
          <a:xfrm>
            <a:off x="7055138" y="2808090"/>
            <a:ext cx="1133034" cy="31968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Shortcut to ADLS Gen2</a:t>
            </a:r>
            <a:endParaRPr lang="en-US" sz="1000">
              <a:latin typeface="+mj-lt"/>
            </a:endParaRPr>
          </a:p>
        </p:txBody>
      </p:sp>
      <p:pic>
        <p:nvPicPr>
          <p:cNvPr id="138" name="Picture 137">
            <a:extLst>
              <a:ext uri="{FF2B5EF4-FFF2-40B4-BE49-F238E27FC236}">
                <a16:creationId xmlns:a16="http://schemas.microsoft.com/office/drawing/2014/main" id="{465D5795-E47D-0580-448C-89F4DB46B9EB}"/>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6796353" y="3159619"/>
            <a:ext cx="463303" cy="503474"/>
          </a:xfrm>
          <a:prstGeom prst="rect">
            <a:avLst/>
          </a:prstGeom>
        </p:spPr>
      </p:pic>
      <p:cxnSp>
        <p:nvCxnSpPr>
          <p:cNvPr id="160" name="Straight Arrow Connector 159">
            <a:extLst>
              <a:ext uri="{FF2B5EF4-FFF2-40B4-BE49-F238E27FC236}">
                <a16:creationId xmlns:a16="http://schemas.microsoft.com/office/drawing/2014/main" id="{7AE3E8FF-0F88-B0C6-16CB-7C83E00CDAC5}"/>
              </a:ext>
              <a:ext uri="{C183D7F6-B498-43B3-948B-1728B52AA6E4}">
                <adec:decorative xmlns:adec="http://schemas.microsoft.com/office/drawing/2017/decorative" val="1"/>
              </a:ext>
            </a:extLst>
          </p:cNvPr>
          <p:cNvCxnSpPr>
            <a:cxnSpLocks/>
          </p:cNvCxnSpPr>
          <p:nvPr/>
        </p:nvCxnSpPr>
        <p:spPr>
          <a:xfrm flipH="1">
            <a:off x="7406595" y="3439439"/>
            <a:ext cx="430120"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41" name="Rounded Rectangle 14">
            <a:extLst>
              <a:ext uri="{FF2B5EF4-FFF2-40B4-BE49-F238E27FC236}">
                <a16:creationId xmlns:a16="http://schemas.microsoft.com/office/drawing/2014/main" id="{5C834DBC-E464-A6EA-5820-3467BC874E31}"/>
              </a:ext>
              <a:ext uri="{C183D7F6-B498-43B3-948B-1728B52AA6E4}">
                <adec:decorative xmlns:adec="http://schemas.microsoft.com/office/drawing/2017/decorative" val="0"/>
              </a:ext>
            </a:extLst>
          </p:cNvPr>
          <p:cNvSpPr/>
          <p:nvPr/>
        </p:nvSpPr>
        <p:spPr>
          <a:xfrm>
            <a:off x="7113567" y="3730979"/>
            <a:ext cx="1016177" cy="31968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Fabric Pipelines (COPY)</a:t>
            </a:r>
            <a:endParaRPr lang="en-US" sz="1000">
              <a:latin typeface="+mj-lt"/>
            </a:endParaRPr>
          </a:p>
        </p:txBody>
      </p:sp>
      <p:pic>
        <p:nvPicPr>
          <p:cNvPr id="142" name="Picture 141">
            <a:extLst>
              <a:ext uri="{FF2B5EF4-FFF2-40B4-BE49-F238E27FC236}">
                <a16:creationId xmlns:a16="http://schemas.microsoft.com/office/drawing/2014/main" id="{F7C5A689-0707-5BF4-B133-B723A4EC9B89}"/>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6796353" y="4172054"/>
            <a:ext cx="463303" cy="503474"/>
          </a:xfrm>
          <a:prstGeom prst="rect">
            <a:avLst/>
          </a:prstGeom>
        </p:spPr>
      </p:pic>
      <p:cxnSp>
        <p:nvCxnSpPr>
          <p:cNvPr id="158" name="Straight Arrow Connector 157">
            <a:extLst>
              <a:ext uri="{FF2B5EF4-FFF2-40B4-BE49-F238E27FC236}">
                <a16:creationId xmlns:a16="http://schemas.microsoft.com/office/drawing/2014/main" id="{EDAD953B-794A-7195-5822-3734A7015611}"/>
              </a:ext>
              <a:ext uri="{C183D7F6-B498-43B3-948B-1728B52AA6E4}">
                <adec:decorative xmlns:adec="http://schemas.microsoft.com/office/drawing/2017/decorative" val="1"/>
              </a:ext>
            </a:extLst>
          </p:cNvPr>
          <p:cNvCxnSpPr>
            <a:cxnSpLocks/>
          </p:cNvCxnSpPr>
          <p:nvPr/>
        </p:nvCxnSpPr>
        <p:spPr>
          <a:xfrm flipH="1">
            <a:off x="7406595" y="4461789"/>
            <a:ext cx="430120"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pic>
        <p:nvPicPr>
          <p:cNvPr id="143" name="Graphic 142">
            <a:extLst>
              <a:ext uri="{FF2B5EF4-FFF2-40B4-BE49-F238E27FC236}">
                <a16:creationId xmlns:a16="http://schemas.microsoft.com/office/drawing/2014/main" id="{FA6B3813-F3BD-0A5F-52BC-3CB9785FC6F4}"/>
              </a:ext>
              <a:ext uri="{C183D7F6-B498-43B3-948B-1728B52AA6E4}">
                <adec:decorative xmlns:adec="http://schemas.microsoft.com/office/drawing/2017/decorative" val="1"/>
              </a:ext>
            </a:extLst>
          </p:cNvPr>
          <p:cNvPicPr>
            <a:picLocks/>
          </p:cNvPicPr>
          <p:nvPr/>
        </p:nvPicPr>
        <p:blipFill rotWithShape="1">
          <a:blip r:embed="rId17">
            <a:extLst>
              <a:ext uri="{96DAC541-7B7A-43D3-8B79-37D633B846F1}">
                <asvg:svgBlip xmlns:asvg="http://schemas.microsoft.com/office/drawing/2016/SVG/main" r:embed="rId18"/>
              </a:ext>
            </a:extLst>
          </a:blip>
          <a:srcRect l="-5296" r="-5296"/>
          <a:stretch/>
        </p:blipFill>
        <p:spPr>
          <a:xfrm>
            <a:off x="7983654" y="4217198"/>
            <a:ext cx="463303" cy="460235"/>
          </a:xfrm>
          <a:prstGeom prst="rect">
            <a:avLst/>
          </a:prstGeom>
          <a:effectLst/>
        </p:spPr>
      </p:pic>
      <p:sp>
        <p:nvSpPr>
          <p:cNvPr id="145" name="Rounded Rectangle 14">
            <a:extLst>
              <a:ext uri="{FF2B5EF4-FFF2-40B4-BE49-F238E27FC236}">
                <a16:creationId xmlns:a16="http://schemas.microsoft.com/office/drawing/2014/main" id="{13EE8B5D-288C-CF23-DDF2-05E803D6DF17}"/>
              </a:ext>
              <a:ext uri="{C183D7F6-B498-43B3-948B-1728B52AA6E4}">
                <adec:decorative xmlns:adec="http://schemas.microsoft.com/office/drawing/2017/decorative" val="0"/>
              </a:ext>
            </a:extLst>
          </p:cNvPr>
          <p:cNvSpPr/>
          <p:nvPr/>
        </p:nvSpPr>
        <p:spPr>
          <a:xfrm>
            <a:off x="7113567" y="4709917"/>
            <a:ext cx="1016177" cy="159841"/>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COPY INTO DW</a:t>
            </a:r>
            <a:endParaRPr lang="en-US" sz="1000">
              <a:latin typeface="+mj-lt"/>
            </a:endParaRPr>
          </a:p>
        </p:txBody>
      </p:sp>
      <p:sp>
        <p:nvSpPr>
          <p:cNvPr id="156" name="Graphic 153">
            <a:extLst>
              <a:ext uri="{FF2B5EF4-FFF2-40B4-BE49-F238E27FC236}">
                <a16:creationId xmlns:a16="http://schemas.microsoft.com/office/drawing/2014/main" id="{DFAFE491-580B-2ECA-B8D3-B41AACFCFB09}"/>
              </a:ext>
              <a:ext uri="{C183D7F6-B498-43B3-948B-1728B52AA6E4}">
                <adec:decorative xmlns:adec="http://schemas.microsoft.com/office/drawing/2017/decorative" val="1"/>
              </a:ext>
            </a:extLst>
          </p:cNvPr>
          <p:cNvSpPr/>
          <p:nvPr/>
        </p:nvSpPr>
        <p:spPr>
          <a:xfrm>
            <a:off x="7406925" y="5186685"/>
            <a:ext cx="429460" cy="429460"/>
          </a:xfrm>
          <a:custGeom>
            <a:avLst/>
            <a:gdLst>
              <a:gd name="connsiteX0" fmla="*/ 214730 w 429460"/>
              <a:gd name="connsiteY0" fmla="*/ 0 h 429460"/>
              <a:gd name="connsiteX1" fmla="*/ 429461 w 429460"/>
              <a:gd name="connsiteY1" fmla="*/ 214730 h 429460"/>
              <a:gd name="connsiteX2" fmla="*/ 214730 w 429460"/>
              <a:gd name="connsiteY2" fmla="*/ 429461 h 429460"/>
              <a:gd name="connsiteX3" fmla="*/ 0 w 429460"/>
              <a:gd name="connsiteY3" fmla="*/ 214730 h 429460"/>
              <a:gd name="connsiteX4" fmla="*/ 214730 w 429460"/>
              <a:gd name="connsiteY4" fmla="*/ 0 h 429460"/>
              <a:gd name="connsiteX5" fmla="*/ 283874 w 429460"/>
              <a:gd name="connsiteY5" fmla="*/ 149667 h 429460"/>
              <a:gd name="connsiteX6" fmla="*/ 187889 w 429460"/>
              <a:gd name="connsiteY6" fmla="*/ 245652 h 429460"/>
              <a:gd name="connsiteX7" fmla="*/ 145587 w 429460"/>
              <a:gd name="connsiteY7" fmla="*/ 203350 h 429460"/>
              <a:gd name="connsiteX8" fmla="*/ 122826 w 429460"/>
              <a:gd name="connsiteY8" fmla="*/ 204153 h 429460"/>
              <a:gd name="connsiteX9" fmla="*/ 122826 w 429460"/>
              <a:gd name="connsiteY9" fmla="*/ 226111 h 429460"/>
              <a:gd name="connsiteX10" fmla="*/ 176508 w 429460"/>
              <a:gd name="connsiteY10" fmla="*/ 279794 h 429460"/>
              <a:gd name="connsiteX11" fmla="*/ 199270 w 429460"/>
              <a:gd name="connsiteY11" fmla="*/ 279794 h 429460"/>
              <a:gd name="connsiteX12" fmla="*/ 306635 w 429460"/>
              <a:gd name="connsiteY12" fmla="*/ 172429 h 429460"/>
              <a:gd name="connsiteX13" fmla="*/ 307439 w 429460"/>
              <a:gd name="connsiteY13" fmla="*/ 149667 h 429460"/>
              <a:gd name="connsiteX14" fmla="*/ 284677 w 429460"/>
              <a:gd name="connsiteY14" fmla="*/ 148864 h 429460"/>
              <a:gd name="connsiteX15" fmla="*/ 283874 w 429460"/>
              <a:gd name="connsiteY15" fmla="*/ 149667 h 42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60" h="429460">
                <a:moveTo>
                  <a:pt x="214730" y="0"/>
                </a:moveTo>
                <a:cubicBezTo>
                  <a:pt x="333326" y="0"/>
                  <a:pt x="429461" y="96135"/>
                  <a:pt x="429461" y="214730"/>
                </a:cubicBezTo>
                <a:cubicBezTo>
                  <a:pt x="429461" y="333326"/>
                  <a:pt x="333326" y="429461"/>
                  <a:pt x="214730" y="429461"/>
                </a:cubicBezTo>
                <a:cubicBezTo>
                  <a:pt x="96135" y="429461"/>
                  <a:pt x="0" y="333326"/>
                  <a:pt x="0" y="214730"/>
                </a:cubicBezTo>
                <a:cubicBezTo>
                  <a:pt x="0" y="96135"/>
                  <a:pt x="96135" y="0"/>
                  <a:pt x="214730" y="0"/>
                </a:cubicBezTo>
                <a:close/>
                <a:moveTo>
                  <a:pt x="283874" y="149667"/>
                </a:moveTo>
                <a:lnTo>
                  <a:pt x="187889" y="245652"/>
                </a:lnTo>
                <a:lnTo>
                  <a:pt x="145587" y="203350"/>
                </a:lnTo>
                <a:cubicBezTo>
                  <a:pt x="139080" y="197286"/>
                  <a:pt x="128889" y="197646"/>
                  <a:pt x="122826" y="204153"/>
                </a:cubicBezTo>
                <a:cubicBezTo>
                  <a:pt x="117063" y="210338"/>
                  <a:pt x="117063" y="219926"/>
                  <a:pt x="122826" y="226111"/>
                </a:cubicBezTo>
                <a:lnTo>
                  <a:pt x="176508" y="279794"/>
                </a:lnTo>
                <a:cubicBezTo>
                  <a:pt x="182796" y="286074"/>
                  <a:pt x="192982" y="286074"/>
                  <a:pt x="199270" y="279794"/>
                </a:cubicBezTo>
                <a:lnTo>
                  <a:pt x="306635" y="172429"/>
                </a:lnTo>
                <a:cubicBezTo>
                  <a:pt x="313142" y="166365"/>
                  <a:pt x="313502" y="156174"/>
                  <a:pt x="307439" y="149667"/>
                </a:cubicBezTo>
                <a:cubicBezTo>
                  <a:pt x="301375" y="143160"/>
                  <a:pt x="291184" y="142800"/>
                  <a:pt x="284677" y="148864"/>
                </a:cubicBezTo>
                <a:cubicBezTo>
                  <a:pt x="284400" y="149122"/>
                  <a:pt x="284132" y="149390"/>
                  <a:pt x="283874" y="149667"/>
                </a:cubicBezTo>
                <a:close/>
              </a:path>
            </a:pathLst>
          </a:custGeom>
          <a:solidFill>
            <a:schemeClr val="accent1"/>
          </a:soli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97" name="TextBox 96">
            <a:extLst>
              <a:ext uri="{FF2B5EF4-FFF2-40B4-BE49-F238E27FC236}">
                <a16:creationId xmlns:a16="http://schemas.microsoft.com/office/drawing/2014/main" id="{2B6BF1AD-7894-0F10-D41C-91CCF364FB6C}"/>
              </a:ext>
              <a:ext uri="{C183D7F6-B498-43B3-948B-1728B52AA6E4}">
                <adec:decorative xmlns:adec="http://schemas.microsoft.com/office/drawing/2017/decorative" val="0"/>
              </a:ext>
            </a:extLst>
          </p:cNvPr>
          <p:cNvSpPr txBox="1"/>
          <p:nvPr/>
        </p:nvSpPr>
        <p:spPr>
          <a:xfrm>
            <a:off x="6334160" y="5641467"/>
            <a:ext cx="2574991" cy="276999"/>
          </a:xfrm>
          <a:prstGeom prst="rect">
            <a:avLst/>
          </a:prstGeom>
          <a:noFill/>
        </p:spPr>
        <p:txBody>
          <a:bodyPr wrap="square">
            <a:spAutoFit/>
          </a:bodyPr>
          <a:lstStyle/>
          <a:p>
            <a:pPr algn="ctr"/>
            <a:r>
              <a:rPr lang="en-US" sz="1200" b="1">
                <a:ln w="3175">
                  <a:noFill/>
                </a:ln>
                <a:solidFill>
                  <a:schemeClr val="accent1"/>
                </a:solidFill>
                <a:latin typeface="Segoe UI Semibold"/>
                <a:cs typeface="Segoe UI" pitchFamily="34" charset="0"/>
              </a:rPr>
              <a:t>Trusted Workspace Access</a:t>
            </a:r>
            <a:endParaRPr lang="en-NL" sz="1200" b="1">
              <a:ln w="3175">
                <a:noFill/>
              </a:ln>
              <a:solidFill>
                <a:schemeClr val="accent1"/>
              </a:solidFill>
              <a:latin typeface="Segoe UI Semibold"/>
              <a:cs typeface="Segoe UI" pitchFamily="34" charset="0"/>
            </a:endParaRPr>
          </a:p>
        </p:txBody>
      </p:sp>
      <p:sp>
        <p:nvSpPr>
          <p:cNvPr id="62" name="Rounded Rectangle 18">
            <a:extLst>
              <a:ext uri="{FF2B5EF4-FFF2-40B4-BE49-F238E27FC236}">
                <a16:creationId xmlns:a16="http://schemas.microsoft.com/office/drawing/2014/main" id="{D2309114-5C60-2812-0C83-271593977F7D}"/>
              </a:ext>
              <a:ext uri="{C183D7F6-B498-43B3-948B-1728B52AA6E4}">
                <adec:decorative xmlns:adec="http://schemas.microsoft.com/office/drawing/2017/decorative" val="0"/>
              </a:ext>
            </a:extLst>
          </p:cNvPr>
          <p:cNvSpPr/>
          <p:nvPr/>
        </p:nvSpPr>
        <p:spPr bwMode="auto">
          <a:xfrm>
            <a:off x="7235325" y="6047296"/>
            <a:ext cx="772660" cy="272201"/>
          </a:xfrm>
          <a:prstGeom prst="roundRect">
            <a:avLst>
              <a:gd name="adj" fmla="val 28165"/>
            </a:avLst>
          </a:prstGeom>
          <a:gradFill flip="none" rotWithShape="1">
            <a:gsLst>
              <a:gs pos="80000">
                <a:srgbClr val="0A6BBA"/>
              </a:gs>
              <a:gs pos="0">
                <a:srgbClr val="31858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73479" tIns="36739" rIns="73479" bIns="36739" numCol="1" spcCol="0" rtlCol="0" fromWordArt="0" anchor="ctr" anchorCtr="0" forceAA="0" compatLnSpc="1">
            <a:prstTxWarp prst="textNoShape">
              <a:avLst/>
            </a:prstTxWarp>
            <a:spAutoFit/>
          </a:bodyPr>
          <a:lstStyle/>
          <a:p>
            <a:pPr algn="ctr"/>
            <a:r>
              <a:rPr lang="en-US" sz="1000">
                <a:latin typeface="+mj-lt"/>
              </a:rPr>
              <a:t>All F SKUs</a:t>
            </a:r>
          </a:p>
        </p:txBody>
      </p:sp>
      <p:sp>
        <p:nvSpPr>
          <p:cNvPr id="6" name="Rounded Rectangle 5" descr="Section 5">
            <a:extLst>
              <a:ext uri="{FF2B5EF4-FFF2-40B4-BE49-F238E27FC236}">
                <a16:creationId xmlns:a16="http://schemas.microsoft.com/office/drawing/2014/main" id="{5DDA2245-3C78-1D52-62E9-1E4BF382D893}"/>
              </a:ext>
              <a:ext uri="{C183D7F6-B498-43B3-948B-1728B52AA6E4}">
                <adec:decorative xmlns:adec="http://schemas.microsoft.com/office/drawing/2017/decorative" val="0"/>
              </a:ext>
            </a:extLst>
          </p:cNvPr>
          <p:cNvSpPr/>
          <p:nvPr/>
        </p:nvSpPr>
        <p:spPr bwMode="auto">
          <a:xfrm>
            <a:off x="9091697" y="1929950"/>
            <a:ext cx="2539720" cy="4251600"/>
          </a:xfrm>
          <a:prstGeom prst="roundRect">
            <a:avLst>
              <a:gd name="adj" fmla="val 5906"/>
            </a:avLst>
          </a:prstGeom>
          <a:noFill/>
          <a:ln w="12700" cap="rnd">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79" name="Rounded Rectangle 14">
            <a:extLst>
              <a:ext uri="{FF2B5EF4-FFF2-40B4-BE49-F238E27FC236}">
                <a16:creationId xmlns:a16="http://schemas.microsoft.com/office/drawing/2014/main" id="{4980D08A-52A5-D88B-FFCC-6FE74BDDB06E}"/>
              </a:ext>
              <a:ext uri="{C183D7F6-B498-43B3-948B-1728B52AA6E4}">
                <adec:decorative xmlns:adec="http://schemas.microsoft.com/office/drawing/2017/decorative" val="0"/>
              </a:ext>
            </a:extLst>
          </p:cNvPr>
          <p:cNvSpPr/>
          <p:nvPr/>
        </p:nvSpPr>
        <p:spPr>
          <a:xfrm>
            <a:off x="9092768" y="2136147"/>
            <a:ext cx="2537578" cy="184666"/>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200" b="1">
                <a:ln w="3175">
                  <a:noFill/>
                </a:ln>
                <a:latin typeface="Segoe UI Semibold"/>
                <a:cs typeface="Segoe UI" pitchFamily="34" charset="0"/>
              </a:rPr>
              <a:t>OneLake Shortcuts</a:t>
            </a:r>
          </a:p>
        </p:txBody>
      </p:sp>
      <p:pic>
        <p:nvPicPr>
          <p:cNvPr id="162" name="Picture 2">
            <a:extLst>
              <a:ext uri="{FF2B5EF4-FFF2-40B4-BE49-F238E27FC236}">
                <a16:creationId xmlns:a16="http://schemas.microsoft.com/office/drawing/2014/main" id="{5CB1989A-ABFD-9B83-5F94-94B070AB4DB9}"/>
              </a:ext>
              <a:ext uri="{C183D7F6-B498-43B3-948B-1728B52AA6E4}">
                <adec:decorative xmlns:adec="http://schemas.microsoft.com/office/drawing/2017/decorative" val="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528878" y="2596904"/>
            <a:ext cx="326889" cy="395232"/>
          </a:xfrm>
          <a:prstGeom prst="rect">
            <a:avLst/>
          </a:prstGeom>
          <a:noFill/>
          <a:extLst>
            <a:ext uri="{909E8E84-426E-40DD-AFC4-6F175D3DCCD1}">
              <a14:hiddenFill xmlns:a14="http://schemas.microsoft.com/office/drawing/2010/main">
                <a:solidFill>
                  <a:srgbClr val="FFFFFF"/>
                </a:solidFill>
              </a14:hiddenFill>
            </a:ext>
          </a:extLst>
        </p:spPr>
      </p:pic>
      <p:sp>
        <p:nvSpPr>
          <p:cNvPr id="165" name="Rounded Rectangle 14">
            <a:extLst>
              <a:ext uri="{FF2B5EF4-FFF2-40B4-BE49-F238E27FC236}">
                <a16:creationId xmlns:a16="http://schemas.microsoft.com/office/drawing/2014/main" id="{1D94A024-3ECA-FF6B-67F2-0A98DF946638}"/>
              </a:ext>
              <a:ext uri="{C183D7F6-B498-43B3-948B-1728B52AA6E4}">
                <adec:decorative xmlns:adec="http://schemas.microsoft.com/office/drawing/2017/decorative" val="0"/>
              </a:ext>
            </a:extLst>
          </p:cNvPr>
          <p:cNvSpPr/>
          <p:nvPr/>
        </p:nvSpPr>
        <p:spPr>
          <a:xfrm>
            <a:off x="9266690" y="3031145"/>
            <a:ext cx="851265" cy="159841"/>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Amazon S3</a:t>
            </a:r>
            <a:endParaRPr lang="en-US" sz="1000">
              <a:latin typeface="+mj-lt"/>
            </a:endParaRPr>
          </a:p>
        </p:txBody>
      </p:sp>
      <p:cxnSp>
        <p:nvCxnSpPr>
          <p:cNvPr id="189" name="Straight Arrow Connector 188" descr="arrow to ">
            <a:extLst>
              <a:ext uri="{FF2B5EF4-FFF2-40B4-BE49-F238E27FC236}">
                <a16:creationId xmlns:a16="http://schemas.microsoft.com/office/drawing/2014/main" id="{49896535-527A-6BF9-BF43-1EA4793605DB}"/>
              </a:ext>
              <a:ext uri="{C183D7F6-B498-43B3-948B-1728B52AA6E4}">
                <adec:decorative xmlns:adec="http://schemas.microsoft.com/office/drawing/2017/decorative" val="0"/>
              </a:ext>
            </a:extLst>
          </p:cNvPr>
          <p:cNvCxnSpPr>
            <a:cxnSpLocks/>
          </p:cNvCxnSpPr>
          <p:nvPr/>
        </p:nvCxnSpPr>
        <p:spPr>
          <a:xfrm flipH="1">
            <a:off x="10007595" y="2801447"/>
            <a:ext cx="220719"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pic>
        <p:nvPicPr>
          <p:cNvPr id="163" name="Picture 4">
            <a:extLst>
              <a:ext uri="{FF2B5EF4-FFF2-40B4-BE49-F238E27FC236}">
                <a16:creationId xmlns:a16="http://schemas.microsoft.com/office/drawing/2014/main" id="{FAC2F921-32FA-7B59-449B-35B2381245F7}"/>
              </a:ext>
              <a:ext uri="{C183D7F6-B498-43B3-948B-1728B52AA6E4}">
                <adec:decorative xmlns:adec="http://schemas.microsoft.com/office/drawing/2017/decorative" val="1"/>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494706" y="3506410"/>
            <a:ext cx="395233" cy="395233"/>
          </a:xfrm>
          <a:prstGeom prst="rect">
            <a:avLst/>
          </a:prstGeom>
          <a:noFill/>
          <a:extLst>
            <a:ext uri="{909E8E84-426E-40DD-AFC4-6F175D3DCCD1}">
              <a14:hiddenFill xmlns:a14="http://schemas.microsoft.com/office/drawing/2010/main">
                <a:solidFill>
                  <a:srgbClr val="FFFFFF"/>
                </a:solidFill>
              </a14:hiddenFill>
            </a:ext>
          </a:extLst>
        </p:spPr>
      </p:pic>
      <p:sp>
        <p:nvSpPr>
          <p:cNvPr id="166" name="Rounded Rectangle 14">
            <a:extLst>
              <a:ext uri="{FF2B5EF4-FFF2-40B4-BE49-F238E27FC236}">
                <a16:creationId xmlns:a16="http://schemas.microsoft.com/office/drawing/2014/main" id="{BE3A5787-2287-9B7E-8FD7-F32F2BB154DB}"/>
              </a:ext>
              <a:ext uri="{C183D7F6-B498-43B3-948B-1728B52AA6E4}">
                <adec:decorative xmlns:adec="http://schemas.microsoft.com/office/drawing/2017/decorative" val="0"/>
              </a:ext>
            </a:extLst>
          </p:cNvPr>
          <p:cNvSpPr/>
          <p:nvPr/>
        </p:nvSpPr>
        <p:spPr>
          <a:xfrm>
            <a:off x="9266690" y="3941512"/>
            <a:ext cx="851265" cy="159841"/>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GCS</a:t>
            </a:r>
            <a:endParaRPr lang="en-US" sz="1000">
              <a:latin typeface="+mj-lt"/>
            </a:endParaRPr>
          </a:p>
        </p:txBody>
      </p:sp>
      <p:cxnSp>
        <p:nvCxnSpPr>
          <p:cNvPr id="190" name="Straight Arrow Connector 189" descr="arrow to ">
            <a:extLst>
              <a:ext uri="{FF2B5EF4-FFF2-40B4-BE49-F238E27FC236}">
                <a16:creationId xmlns:a16="http://schemas.microsoft.com/office/drawing/2014/main" id="{021D110D-0072-DFFB-E701-188463C61738}"/>
              </a:ext>
              <a:ext uri="{C183D7F6-B498-43B3-948B-1728B52AA6E4}">
                <adec:decorative xmlns:adec="http://schemas.microsoft.com/office/drawing/2017/decorative" val="0"/>
              </a:ext>
            </a:extLst>
          </p:cNvPr>
          <p:cNvCxnSpPr>
            <a:cxnSpLocks/>
          </p:cNvCxnSpPr>
          <p:nvPr/>
        </p:nvCxnSpPr>
        <p:spPr>
          <a:xfrm flipH="1">
            <a:off x="10007595" y="3706215"/>
            <a:ext cx="220719"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pic>
        <p:nvPicPr>
          <p:cNvPr id="174" name="Picture 173">
            <a:extLst>
              <a:ext uri="{FF2B5EF4-FFF2-40B4-BE49-F238E27FC236}">
                <a16:creationId xmlns:a16="http://schemas.microsoft.com/office/drawing/2014/main" id="{D7363C42-9DB6-55B4-DDF9-09D00C4FFCA3}"/>
              </a:ext>
              <a:ext uri="{C183D7F6-B498-43B3-948B-1728B52AA6E4}">
                <adec:decorative xmlns:adec="http://schemas.microsoft.com/office/drawing/2017/decorative" val="1"/>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l="-7916" r="-7916"/>
          <a:stretch/>
        </p:blipFill>
        <p:spPr>
          <a:xfrm>
            <a:off x="10957504" y="3371912"/>
            <a:ext cx="545257" cy="471185"/>
          </a:xfrm>
          <a:prstGeom prst="rect">
            <a:avLst/>
          </a:prstGeom>
        </p:spPr>
      </p:pic>
      <p:sp>
        <p:nvSpPr>
          <p:cNvPr id="173" name="Rounded Rectangle 45">
            <a:extLst>
              <a:ext uri="{FF2B5EF4-FFF2-40B4-BE49-F238E27FC236}">
                <a16:creationId xmlns:a16="http://schemas.microsoft.com/office/drawing/2014/main" id="{9D7744BE-650D-9823-0494-407B2D804F7D}"/>
              </a:ext>
              <a:ext uri="{C183D7F6-B498-43B3-948B-1728B52AA6E4}">
                <adec:decorative xmlns:adec="http://schemas.microsoft.com/office/drawing/2017/decorative" val="0"/>
              </a:ext>
            </a:extLst>
          </p:cNvPr>
          <p:cNvSpPr/>
          <p:nvPr/>
        </p:nvSpPr>
        <p:spPr>
          <a:xfrm>
            <a:off x="10877088" y="3872481"/>
            <a:ext cx="705386" cy="219611"/>
          </a:xfrm>
          <a:prstGeom prst="roundRect">
            <a:avLst>
              <a:gd name="adj" fmla="val 4528"/>
            </a:avLst>
          </a:prstGeom>
          <a:noFill/>
          <a:ln>
            <a:noFill/>
          </a:ln>
        </p:spPr>
        <p:style>
          <a:lnRef idx="0">
            <a:scrgbClr r="0" g="0" b="0"/>
          </a:lnRef>
          <a:fillRef idx="0">
            <a:scrgbClr r="0" g="0" b="0"/>
          </a:fillRef>
          <a:effectRef idx="0">
            <a:scrgbClr r="0" g="0" b="0"/>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Segoe UI"/>
              </a:rPr>
              <a:t>OneLake</a:t>
            </a:r>
            <a:endParaRPr lang="en-US" sz="1400" b="0" i="0" u="none" strike="noStrike" kern="1200" cap="none" spc="0" normalizeH="0" baseline="0" noProof="0">
              <a:ln>
                <a:noFill/>
              </a:ln>
              <a:solidFill>
                <a:srgbClr val="000000"/>
              </a:solidFill>
              <a:effectLst/>
              <a:uLnTx/>
              <a:uFillTx/>
              <a:latin typeface="+mj-lt"/>
              <a:cs typeface="Segoe UI"/>
            </a:endParaRPr>
          </a:p>
        </p:txBody>
      </p:sp>
      <p:pic>
        <p:nvPicPr>
          <p:cNvPr id="164" name="Picture 163">
            <a:extLst>
              <a:ext uri="{FF2B5EF4-FFF2-40B4-BE49-F238E27FC236}">
                <a16:creationId xmlns:a16="http://schemas.microsoft.com/office/drawing/2014/main" id="{A476A0ED-2F6F-B1C2-7E96-99D93A1F59B4}"/>
              </a:ext>
              <a:ext uri="{C183D7F6-B498-43B3-948B-1728B52AA6E4}">
                <adec:decorative xmlns:adec="http://schemas.microsoft.com/office/drawing/2017/decorative" val="1"/>
              </a:ext>
            </a:extLst>
          </p:cNvPr>
          <p:cNvPicPr>
            <a:picLocks noChangeAspect="1"/>
          </p:cNvPicPr>
          <p:nvPr/>
        </p:nvPicPr>
        <p:blipFill>
          <a:blip r:embed="rId22"/>
          <a:stretch>
            <a:fillRect/>
          </a:stretch>
        </p:blipFill>
        <p:spPr>
          <a:xfrm>
            <a:off x="9545351" y="4440831"/>
            <a:ext cx="293943" cy="444723"/>
          </a:xfrm>
          <a:prstGeom prst="rect">
            <a:avLst/>
          </a:prstGeom>
        </p:spPr>
      </p:pic>
      <p:sp>
        <p:nvSpPr>
          <p:cNvPr id="167" name="Rounded Rectangle 14">
            <a:extLst>
              <a:ext uri="{FF2B5EF4-FFF2-40B4-BE49-F238E27FC236}">
                <a16:creationId xmlns:a16="http://schemas.microsoft.com/office/drawing/2014/main" id="{C94DA944-C37F-D7D2-884B-3C07FD9DCD63}"/>
              </a:ext>
              <a:ext uri="{C183D7F6-B498-43B3-948B-1728B52AA6E4}">
                <adec:decorative xmlns:adec="http://schemas.microsoft.com/office/drawing/2017/decorative" val="0"/>
              </a:ext>
            </a:extLst>
          </p:cNvPr>
          <p:cNvSpPr/>
          <p:nvPr/>
        </p:nvSpPr>
        <p:spPr>
          <a:xfrm>
            <a:off x="9245822" y="4942340"/>
            <a:ext cx="893000" cy="31968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On-prem </a:t>
            </a:r>
          </a:p>
          <a:p>
            <a:pPr algn="ctr" defTabSz="914400">
              <a:defRPr/>
            </a:pPr>
            <a:r>
              <a:rPr lang="en-US" sz="1000" kern="0">
                <a:latin typeface="+mj-lt"/>
                <a:cs typeface="Segoe UI Semibold"/>
              </a:rPr>
              <a:t>S3 compatible</a:t>
            </a:r>
            <a:endParaRPr lang="en-US" sz="1000">
              <a:latin typeface="+mj-lt"/>
            </a:endParaRPr>
          </a:p>
        </p:txBody>
      </p:sp>
      <p:cxnSp>
        <p:nvCxnSpPr>
          <p:cNvPr id="191" name="Straight Arrow Connector 190" descr="arrow to ">
            <a:extLst>
              <a:ext uri="{FF2B5EF4-FFF2-40B4-BE49-F238E27FC236}">
                <a16:creationId xmlns:a16="http://schemas.microsoft.com/office/drawing/2014/main" id="{89CC6E3F-2F0E-9E97-E46E-5A866F9D83FE}"/>
              </a:ext>
              <a:ext uri="{C183D7F6-B498-43B3-948B-1728B52AA6E4}">
                <adec:decorative xmlns:adec="http://schemas.microsoft.com/office/drawing/2017/decorative" val="0"/>
              </a:ext>
            </a:extLst>
          </p:cNvPr>
          <p:cNvCxnSpPr>
            <a:cxnSpLocks/>
          </p:cNvCxnSpPr>
          <p:nvPr/>
        </p:nvCxnSpPr>
        <p:spPr>
          <a:xfrm flipH="1">
            <a:off x="10007595" y="4695603"/>
            <a:ext cx="220719"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pic>
        <p:nvPicPr>
          <p:cNvPr id="168" name="Graphic 167">
            <a:extLst>
              <a:ext uri="{FF2B5EF4-FFF2-40B4-BE49-F238E27FC236}">
                <a16:creationId xmlns:a16="http://schemas.microsoft.com/office/drawing/2014/main" id="{C790FF9E-AB39-2BF3-9388-20DB73E9F981}"/>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56693" y="5391059"/>
            <a:ext cx="409729" cy="390253"/>
          </a:xfrm>
          <a:prstGeom prst="rect">
            <a:avLst/>
          </a:prstGeom>
        </p:spPr>
      </p:pic>
      <p:sp>
        <p:nvSpPr>
          <p:cNvPr id="169" name="Rounded Rectangle 14">
            <a:extLst>
              <a:ext uri="{FF2B5EF4-FFF2-40B4-BE49-F238E27FC236}">
                <a16:creationId xmlns:a16="http://schemas.microsoft.com/office/drawing/2014/main" id="{C6B06AB3-91DA-1E51-D50C-AF7C086C9D19}"/>
              </a:ext>
              <a:ext uri="{C183D7F6-B498-43B3-948B-1728B52AA6E4}">
                <adec:decorative xmlns:adec="http://schemas.microsoft.com/office/drawing/2017/decorative" val="0"/>
              </a:ext>
            </a:extLst>
          </p:cNvPr>
          <p:cNvSpPr/>
          <p:nvPr/>
        </p:nvSpPr>
        <p:spPr>
          <a:xfrm>
            <a:off x="9665774" y="5845227"/>
            <a:ext cx="1391566" cy="159841"/>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rPr>
              <a:t>On-Prem Data Gateway</a:t>
            </a:r>
            <a:endParaRPr lang="en-US" sz="1000" kern="0">
              <a:latin typeface="+mj-lt"/>
              <a:cs typeface="Segoe UI Semibold"/>
            </a:endParaRPr>
          </a:p>
        </p:txBody>
      </p:sp>
      <p:pic>
        <p:nvPicPr>
          <p:cNvPr id="4" name="Graphic 3">
            <a:extLst>
              <a:ext uri="{FF2B5EF4-FFF2-40B4-BE49-F238E27FC236}">
                <a16:creationId xmlns:a16="http://schemas.microsoft.com/office/drawing/2014/main" id="{400DD573-07F2-659D-29F4-89F5FD55F63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275840" y="2564715"/>
            <a:ext cx="457223" cy="473465"/>
          </a:xfrm>
          <a:prstGeom prst="rect">
            <a:avLst/>
          </a:prstGeom>
        </p:spPr>
      </p:pic>
      <p:pic>
        <p:nvPicPr>
          <p:cNvPr id="8" name="Graphic 7">
            <a:extLst>
              <a:ext uri="{FF2B5EF4-FFF2-40B4-BE49-F238E27FC236}">
                <a16:creationId xmlns:a16="http://schemas.microsoft.com/office/drawing/2014/main" id="{A909246D-3503-7990-1DAA-350939E8062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275840" y="3446145"/>
            <a:ext cx="457223" cy="473465"/>
          </a:xfrm>
          <a:prstGeom prst="rect">
            <a:avLst/>
          </a:prstGeom>
        </p:spPr>
      </p:pic>
      <p:pic>
        <p:nvPicPr>
          <p:cNvPr id="9" name="Graphic 8">
            <a:extLst>
              <a:ext uri="{FF2B5EF4-FFF2-40B4-BE49-F238E27FC236}">
                <a16:creationId xmlns:a16="http://schemas.microsoft.com/office/drawing/2014/main" id="{3D8321BD-1D2B-9996-F8D0-A2FFD5E293A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275840" y="4427768"/>
            <a:ext cx="457223" cy="473465"/>
          </a:xfrm>
          <a:prstGeom prst="rect">
            <a:avLst/>
          </a:prstGeom>
        </p:spPr>
      </p:pic>
      <p:pic>
        <p:nvPicPr>
          <p:cNvPr id="10" name="Graphic 9">
            <a:extLst>
              <a:ext uri="{FF2B5EF4-FFF2-40B4-BE49-F238E27FC236}">
                <a16:creationId xmlns:a16="http://schemas.microsoft.com/office/drawing/2014/main" id="{162985D2-0855-E4D3-0C9D-E83FE76405D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941985" y="2253038"/>
            <a:ext cx="457223" cy="473465"/>
          </a:xfrm>
          <a:prstGeom prst="rect">
            <a:avLst/>
          </a:prstGeom>
        </p:spPr>
      </p:pic>
      <p:pic>
        <p:nvPicPr>
          <p:cNvPr id="11" name="Graphic 10">
            <a:extLst>
              <a:ext uri="{FF2B5EF4-FFF2-40B4-BE49-F238E27FC236}">
                <a16:creationId xmlns:a16="http://schemas.microsoft.com/office/drawing/2014/main" id="{AEEC7F6A-8EEF-3B88-78CF-71D9FAE1ACE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900742" y="3486979"/>
            <a:ext cx="492241" cy="511645"/>
          </a:xfrm>
          <a:prstGeom prst="rect">
            <a:avLst/>
          </a:prstGeom>
        </p:spPr>
      </p:pic>
      <p:pic>
        <p:nvPicPr>
          <p:cNvPr id="12" name="Graphic 11">
            <a:extLst>
              <a:ext uri="{FF2B5EF4-FFF2-40B4-BE49-F238E27FC236}">
                <a16:creationId xmlns:a16="http://schemas.microsoft.com/office/drawing/2014/main" id="{D848E558-5CC9-492F-D867-121627E6AB8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906353" y="2325052"/>
            <a:ext cx="448688" cy="477970"/>
          </a:xfrm>
          <a:prstGeom prst="rect">
            <a:avLst/>
          </a:prstGeom>
        </p:spPr>
      </p:pic>
      <p:pic>
        <p:nvPicPr>
          <p:cNvPr id="22" name="Graphic 21">
            <a:extLst>
              <a:ext uri="{FF2B5EF4-FFF2-40B4-BE49-F238E27FC236}">
                <a16:creationId xmlns:a16="http://schemas.microsoft.com/office/drawing/2014/main" id="{DBF81531-3174-1274-A9A1-F8D3EA9CD7A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946252" y="3190391"/>
            <a:ext cx="448688" cy="477970"/>
          </a:xfrm>
          <a:prstGeom prst="rect">
            <a:avLst/>
          </a:prstGeom>
        </p:spPr>
      </p:pic>
      <p:sp>
        <p:nvSpPr>
          <p:cNvPr id="23" name="Graphic 1033">
            <a:extLst>
              <a:ext uri="{FF2B5EF4-FFF2-40B4-BE49-F238E27FC236}">
                <a16:creationId xmlns:a16="http://schemas.microsoft.com/office/drawing/2014/main" id="{94893D2D-AAD8-8DAA-3489-D61D888CCA32}"/>
              </a:ext>
            </a:extLst>
          </p:cNvPr>
          <p:cNvSpPr/>
          <p:nvPr/>
        </p:nvSpPr>
        <p:spPr>
          <a:xfrm>
            <a:off x="4973291" y="5078348"/>
            <a:ext cx="382351" cy="316541"/>
          </a:xfrm>
          <a:custGeom>
            <a:avLst/>
            <a:gdLst>
              <a:gd name="connsiteX0" fmla="*/ 83915 w 268509"/>
              <a:gd name="connsiteY0" fmla="*/ 236030 h 236029"/>
              <a:gd name="connsiteX1" fmla="*/ 0 w 268509"/>
              <a:gd name="connsiteY1" fmla="*/ 161830 h 236029"/>
              <a:gd name="connsiteX2" fmla="*/ 83915 w 268509"/>
              <a:gd name="connsiteY2" fmla="*/ 91345 h 236029"/>
              <a:gd name="connsiteX3" fmla="*/ 184595 w 268509"/>
              <a:gd name="connsiteY3" fmla="*/ 236030 h 236029"/>
              <a:gd name="connsiteX4" fmla="*/ 268510 w 268509"/>
              <a:gd name="connsiteY4" fmla="*/ 161830 h 236029"/>
              <a:gd name="connsiteX5" fmla="*/ 184595 w 268509"/>
              <a:gd name="connsiteY5" fmla="*/ 91345 h 236029"/>
              <a:gd name="connsiteX6" fmla="*/ 134207 w 268509"/>
              <a:gd name="connsiteY6" fmla="*/ 40100 h 236029"/>
              <a:gd name="connsiteX7" fmla="*/ 134207 w 268509"/>
              <a:gd name="connsiteY7" fmla="*/ 143637 h 236029"/>
              <a:gd name="connsiteX8" fmla="*/ 134207 w 268509"/>
              <a:gd name="connsiteY8" fmla="*/ 0 h 236029"/>
              <a:gd name="connsiteX9" fmla="*/ 114110 w 268509"/>
              <a:gd name="connsiteY9" fmla="*/ 20098 h 236029"/>
              <a:gd name="connsiteX10" fmla="*/ 134207 w 268509"/>
              <a:gd name="connsiteY10" fmla="*/ 40196 h 236029"/>
              <a:gd name="connsiteX11" fmla="*/ 154305 w 268509"/>
              <a:gd name="connsiteY11" fmla="*/ 20098 h 236029"/>
              <a:gd name="connsiteX12" fmla="*/ 134207 w 268509"/>
              <a:gd name="connsiteY12" fmla="*/ 0 h 236029"/>
              <a:gd name="connsiteX13" fmla="*/ 134207 w 268509"/>
              <a:gd name="connsiteY13" fmla="*/ 143637 h 236029"/>
              <a:gd name="connsiteX14" fmla="*/ 114110 w 268509"/>
              <a:gd name="connsiteY14" fmla="*/ 163735 h 236029"/>
              <a:gd name="connsiteX15" fmla="*/ 134207 w 268509"/>
              <a:gd name="connsiteY15" fmla="*/ 183833 h 236029"/>
              <a:gd name="connsiteX16" fmla="*/ 154305 w 268509"/>
              <a:gd name="connsiteY16" fmla="*/ 163735 h 236029"/>
              <a:gd name="connsiteX17" fmla="*/ 134207 w 268509"/>
              <a:gd name="connsiteY17" fmla="*/ 143637 h 23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8509" h="236029">
                <a:moveTo>
                  <a:pt x="83915" y="236030"/>
                </a:moveTo>
                <a:lnTo>
                  <a:pt x="0" y="161830"/>
                </a:lnTo>
                <a:lnTo>
                  <a:pt x="83915" y="91345"/>
                </a:lnTo>
                <a:moveTo>
                  <a:pt x="184595" y="236030"/>
                </a:moveTo>
                <a:lnTo>
                  <a:pt x="268510" y="161830"/>
                </a:lnTo>
                <a:lnTo>
                  <a:pt x="184595" y="91345"/>
                </a:lnTo>
                <a:moveTo>
                  <a:pt x="134207" y="40100"/>
                </a:moveTo>
                <a:lnTo>
                  <a:pt x="134207" y="143637"/>
                </a:lnTo>
                <a:moveTo>
                  <a:pt x="134207" y="0"/>
                </a:moveTo>
                <a:cubicBezTo>
                  <a:pt x="123158" y="0"/>
                  <a:pt x="114110" y="8954"/>
                  <a:pt x="114110" y="20098"/>
                </a:cubicBezTo>
                <a:cubicBezTo>
                  <a:pt x="114110" y="31242"/>
                  <a:pt x="123063" y="40196"/>
                  <a:pt x="134207" y="40196"/>
                </a:cubicBezTo>
                <a:cubicBezTo>
                  <a:pt x="145352" y="40196"/>
                  <a:pt x="154305" y="31242"/>
                  <a:pt x="154305" y="20098"/>
                </a:cubicBezTo>
                <a:cubicBezTo>
                  <a:pt x="154305" y="8954"/>
                  <a:pt x="145256" y="0"/>
                  <a:pt x="134207" y="0"/>
                </a:cubicBezTo>
                <a:close/>
                <a:moveTo>
                  <a:pt x="134207" y="143637"/>
                </a:moveTo>
                <a:cubicBezTo>
                  <a:pt x="123158" y="143637"/>
                  <a:pt x="114110" y="152591"/>
                  <a:pt x="114110" y="163735"/>
                </a:cubicBezTo>
                <a:cubicBezTo>
                  <a:pt x="114110" y="174784"/>
                  <a:pt x="123063" y="183833"/>
                  <a:pt x="134207" y="183833"/>
                </a:cubicBezTo>
                <a:cubicBezTo>
                  <a:pt x="145352" y="183833"/>
                  <a:pt x="154305" y="174879"/>
                  <a:pt x="154305" y="163735"/>
                </a:cubicBezTo>
                <a:cubicBezTo>
                  <a:pt x="154305" y="152591"/>
                  <a:pt x="145256" y="143637"/>
                  <a:pt x="134207" y="143637"/>
                </a:cubicBezTo>
                <a:close/>
              </a:path>
            </a:pathLst>
          </a:custGeom>
          <a:noFill/>
          <a:ln w="15875" cap="flat">
            <a:solidFill>
              <a:schemeClr val="tx1"/>
            </a:solidFill>
            <a:prstDash val="solid"/>
            <a:miter/>
          </a:ln>
        </p:spPr>
        <p:txBody>
          <a:bodyPr rtlCol="0" anchor="ctr"/>
          <a:lstStyle/>
          <a:p>
            <a:pPr defTabSz="932597">
              <a:defRPr/>
            </a:pPr>
            <a:endParaRPr lang="en-US" sz="1836">
              <a:solidFill>
                <a:srgbClr val="3C3C41"/>
              </a:solidFill>
              <a:latin typeface="Segoe UI"/>
            </a:endParaRPr>
          </a:p>
        </p:txBody>
      </p:sp>
      <p:cxnSp>
        <p:nvCxnSpPr>
          <p:cNvPr id="24" name="Straight Connector 23">
            <a:extLst>
              <a:ext uri="{FF2B5EF4-FFF2-40B4-BE49-F238E27FC236}">
                <a16:creationId xmlns:a16="http://schemas.microsoft.com/office/drawing/2014/main" id="{C0FCE156-1D4F-3644-FCB7-CD72407EE96F}"/>
              </a:ext>
            </a:extLst>
          </p:cNvPr>
          <p:cNvCxnSpPr>
            <a:cxnSpLocks/>
          </p:cNvCxnSpPr>
          <p:nvPr/>
        </p:nvCxnSpPr>
        <p:spPr>
          <a:xfrm flipH="1">
            <a:off x="2063750" y="1594884"/>
            <a:ext cx="19001" cy="471384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72E8CE25-53DB-89AD-6110-9E105CB0C977}"/>
              </a:ext>
              <a:ext uri="{C183D7F6-B498-43B3-948B-1728B52AA6E4}">
                <adec:decorative xmlns:adec="http://schemas.microsoft.com/office/drawing/2017/decorative" val="1"/>
              </a:ext>
            </a:extLst>
          </p:cNvPr>
          <p:cNvSpPr txBox="1">
            <a:spLocks/>
          </p:cNvSpPr>
          <p:nvPr/>
        </p:nvSpPr>
        <p:spPr>
          <a:xfrm>
            <a:off x="792469" y="1645783"/>
            <a:ext cx="876124" cy="15388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100000"/>
              </a:lnSpc>
              <a:spcAft>
                <a:spcPts val="612"/>
              </a:spcAft>
              <a:defRPr/>
            </a:pPr>
            <a:r>
              <a:rPr lang="en-US" sz="1000" b="1" spc="0">
                <a:solidFill>
                  <a:schemeClr val="accent1"/>
                </a:solidFill>
              </a:rPr>
              <a:t>Inbound</a:t>
            </a:r>
          </a:p>
        </p:txBody>
      </p:sp>
      <p:sp>
        <p:nvSpPr>
          <p:cNvPr id="26" name="Title 1">
            <a:extLst>
              <a:ext uri="{FF2B5EF4-FFF2-40B4-BE49-F238E27FC236}">
                <a16:creationId xmlns:a16="http://schemas.microsoft.com/office/drawing/2014/main" id="{E3DBD65D-B38E-D6EE-C621-0B01285B66DA}"/>
              </a:ext>
              <a:ext uri="{C183D7F6-B498-43B3-948B-1728B52AA6E4}">
                <adec:decorative xmlns:adec="http://schemas.microsoft.com/office/drawing/2017/decorative" val="1"/>
              </a:ext>
            </a:extLst>
          </p:cNvPr>
          <p:cNvSpPr txBox="1">
            <a:spLocks/>
          </p:cNvSpPr>
          <p:nvPr/>
        </p:nvSpPr>
        <p:spPr>
          <a:xfrm>
            <a:off x="2581654" y="1634070"/>
            <a:ext cx="1104186" cy="15388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100000"/>
              </a:lnSpc>
              <a:spcAft>
                <a:spcPts val="612"/>
              </a:spcAft>
              <a:defRPr/>
            </a:pPr>
            <a:r>
              <a:rPr lang="en-US" sz="1000" b="1" spc="0">
                <a:solidFill>
                  <a:schemeClr val="accent1"/>
                </a:solidFill>
              </a:rPr>
              <a:t>Outbound</a:t>
            </a:r>
          </a:p>
        </p:txBody>
      </p:sp>
      <p:sp>
        <p:nvSpPr>
          <p:cNvPr id="27" name="Rounded Rectangle 18">
            <a:extLst>
              <a:ext uri="{FF2B5EF4-FFF2-40B4-BE49-F238E27FC236}">
                <a16:creationId xmlns:a16="http://schemas.microsoft.com/office/drawing/2014/main" id="{8AD3E781-2710-2F98-15E3-895868422195}"/>
              </a:ext>
              <a:ext uri="{C183D7F6-B498-43B3-948B-1728B52AA6E4}">
                <adec:decorative xmlns:adec="http://schemas.microsoft.com/office/drawing/2017/decorative" val="0"/>
              </a:ext>
            </a:extLst>
          </p:cNvPr>
          <p:cNvSpPr/>
          <p:nvPr/>
        </p:nvSpPr>
        <p:spPr bwMode="auto">
          <a:xfrm>
            <a:off x="4778136" y="6036798"/>
            <a:ext cx="772660" cy="272201"/>
          </a:xfrm>
          <a:prstGeom prst="roundRect">
            <a:avLst>
              <a:gd name="adj" fmla="val 28165"/>
            </a:avLst>
          </a:prstGeom>
          <a:gradFill flip="none" rotWithShape="1">
            <a:gsLst>
              <a:gs pos="80000">
                <a:srgbClr val="0A6BBA"/>
              </a:gs>
              <a:gs pos="0">
                <a:srgbClr val="31858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73479" tIns="36739" rIns="73479" bIns="36739" numCol="1" spcCol="0" rtlCol="0" fromWordArt="0" anchor="ctr" anchorCtr="0" forceAA="0" compatLnSpc="1">
            <a:prstTxWarp prst="textNoShape">
              <a:avLst/>
            </a:prstTxWarp>
            <a:spAutoFit/>
          </a:bodyPr>
          <a:lstStyle/>
          <a:p>
            <a:pPr algn="ctr"/>
            <a:r>
              <a:rPr lang="en-US" sz="1000">
                <a:latin typeface="+mj-lt"/>
              </a:rPr>
              <a:t>All F SKUs</a:t>
            </a:r>
          </a:p>
        </p:txBody>
      </p:sp>
      <p:sp>
        <p:nvSpPr>
          <p:cNvPr id="35" name="Subtitle 2">
            <a:extLst>
              <a:ext uri="{FF2B5EF4-FFF2-40B4-BE49-F238E27FC236}">
                <a16:creationId xmlns:a16="http://schemas.microsoft.com/office/drawing/2014/main" id="{0BEF4068-0115-8A77-D6EA-A963244AEB27}"/>
              </a:ext>
            </a:extLst>
          </p:cNvPr>
          <p:cNvSpPr txBox="1">
            <a:spLocks/>
          </p:cNvSpPr>
          <p:nvPr/>
        </p:nvSpPr>
        <p:spPr>
          <a:xfrm>
            <a:off x="563563" y="1223009"/>
            <a:ext cx="11064557" cy="365126"/>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rgbClr val="000000"/>
                </a:solidFill>
                <a:latin typeface="Segoe Sans Text Light" pitchFamily="2" charset="0"/>
                <a:ea typeface="+mn-ea"/>
                <a:cs typeface="Segoe Sans Text Light" pitchFamily="2" charset="0"/>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a:solidFill>
                  <a:schemeClr val="tx1"/>
                </a:solidFill>
                <a:latin typeface="+mn-lt"/>
                <a:ea typeface="+mn-ea"/>
                <a:cs typeface="Segoe UI"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a:solidFill>
                  <a:schemeClr val="tx1"/>
                </a:solidFill>
                <a:latin typeface="+mn-lt"/>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How to connect/load data in the private network from Fabric</a:t>
            </a:r>
          </a:p>
        </p:txBody>
      </p:sp>
      <p:sp>
        <p:nvSpPr>
          <p:cNvPr id="32" name="Slide Number Placeholder 31">
            <a:extLst>
              <a:ext uri="{FF2B5EF4-FFF2-40B4-BE49-F238E27FC236}">
                <a16:creationId xmlns:a16="http://schemas.microsoft.com/office/drawing/2014/main" id="{E08BD9E9-A860-4868-BDE3-1CC006891DD6}"/>
              </a:ext>
            </a:extLst>
          </p:cNvPr>
          <p:cNvSpPr>
            <a:spLocks noGrp="1"/>
          </p:cNvSpPr>
          <p:nvPr>
            <p:ph type="sldNum" sz="quarter" idx="11"/>
          </p:nvPr>
        </p:nvSpPr>
        <p:spPr/>
        <p:txBody>
          <a:bodyPr/>
          <a:lstStyle/>
          <a:p>
            <a:fld id="{B1356FBF-028C-F74E-A7B4-9B8ED246DD1B}" type="slidenum">
              <a:rPr lang="en-US" smtClean="0"/>
              <a:pPr/>
              <a:t>87</a:t>
            </a:fld>
            <a:endParaRPr lang="en-US"/>
          </a:p>
        </p:txBody>
      </p:sp>
    </p:spTree>
    <p:extLst>
      <p:ext uri="{BB962C8B-B14F-4D97-AF65-F5344CB8AC3E}">
        <p14:creationId xmlns:p14="http://schemas.microsoft.com/office/powerpoint/2010/main" val="184370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28"/>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100"/>
                                  </p:stCondLst>
                                  <p:childTnLst>
                                    <p:animMotion origin="layout" path="M -1.45833E-6 4.81481E-6 L -1.45833E-6 0.03541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42" presetClass="path" presetSubtype="0" decel="100000" fill="hold" nodeType="withEffect">
                                  <p:stCondLst>
                                    <p:cond delay="100"/>
                                  </p:stCondLst>
                                  <p:childTnLst>
                                    <p:animMotion origin="layout" path="M -1.45833E-6 1.11111E-6 L -1.45833E-6 0.03542 " pathEditMode="relative" rAng="0" ptsTypes="AA">
                                      <p:cBhvr>
                                        <p:cTn id="19" dur="700" spd="-100000" fill="hold"/>
                                        <p:tgtEl>
                                          <p:spTgt spid="20"/>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42" presetClass="path" presetSubtype="0" decel="100000" fill="hold" grpId="1" nodeType="withEffect">
                                  <p:stCondLst>
                                    <p:cond delay="100"/>
                                  </p:stCondLst>
                                  <p:childTnLst>
                                    <p:animMotion origin="layout" path="M -1.45833E-6 3.7037E-6 L -1.45833E-6 0.03541 " pathEditMode="relative" rAng="0" ptsTypes="AA">
                                      <p:cBhvr>
                                        <p:cTn id="24" dur="700" spd="-100000" fill="hold"/>
                                        <p:tgtEl>
                                          <p:spTgt spid="21"/>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42" presetClass="path" presetSubtype="0" decel="100000" fill="hold" nodeType="withEffect">
                                  <p:stCondLst>
                                    <p:cond delay="100"/>
                                  </p:stCondLst>
                                  <p:childTnLst>
                                    <p:animMotion origin="layout" path="M -1.45833E-6 -2.96296E-6 L -1.45833E-6 0.03542 " pathEditMode="relative" rAng="0" ptsTypes="AA">
                                      <p:cBhvr>
                                        <p:cTn id="29" dur="700" spd="-100000" fill="hold"/>
                                        <p:tgtEl>
                                          <p:spTgt spid="15"/>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42" presetClass="path" presetSubtype="0" decel="100000" fill="hold" grpId="1" nodeType="withEffect">
                                  <p:stCondLst>
                                    <p:cond delay="100"/>
                                  </p:stCondLst>
                                  <p:childTnLst>
                                    <p:animMotion origin="layout" path="M -1.45833E-6 -3.33333E-6 L -1.45833E-6 0.03542 " pathEditMode="relative" rAng="0" ptsTypes="AA">
                                      <p:cBhvr>
                                        <p:cTn id="34" dur="700" spd="-100000" fill="hold"/>
                                        <p:tgtEl>
                                          <p:spTgt spid="14"/>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42" presetClass="path" presetSubtype="0" decel="100000" fill="hold" nodeType="withEffect">
                                  <p:stCondLst>
                                    <p:cond delay="100"/>
                                  </p:stCondLst>
                                  <p:childTnLst>
                                    <p:animMotion origin="layout" path="M -1.45833E-6 -2.22222E-6 L -1.45833E-6 0.03542 " pathEditMode="relative" rAng="0" ptsTypes="AA">
                                      <p:cBhvr>
                                        <p:cTn id="39" dur="700" spd="-100000" fill="hold"/>
                                        <p:tgtEl>
                                          <p:spTgt spid="19"/>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42" presetClass="path" presetSubtype="0" decel="100000" fill="hold" grpId="1" nodeType="withEffect">
                                  <p:stCondLst>
                                    <p:cond delay="100"/>
                                  </p:stCondLst>
                                  <p:childTnLst>
                                    <p:animMotion origin="layout" path="M -1.45833E-6 3.33333E-6 L -1.45833E-6 0.03541 " pathEditMode="relative" rAng="0" ptsTypes="AA">
                                      <p:cBhvr>
                                        <p:cTn id="44" dur="700" spd="-100000" fill="hold"/>
                                        <p:tgtEl>
                                          <p:spTgt spid="18"/>
                                        </p:tgtEl>
                                        <p:attrNameLst>
                                          <p:attrName>ppt_x</p:attrName>
                                          <p:attrName>ppt_y</p:attrName>
                                        </p:attrNameLst>
                                      </p:cBhvr>
                                      <p:rCtr x="0" y="1759"/>
                                    </p:animMotion>
                                  </p:childTnLst>
                                </p:cTn>
                              </p:par>
                              <p:par>
                                <p:cTn id="45" presetID="10" presetClass="entr" presetSubtype="0" fill="hold" nodeType="withEffect">
                                  <p:stCondLst>
                                    <p:cond delay="10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42" presetClass="path" presetSubtype="0" decel="100000" fill="hold" nodeType="withEffect">
                                  <p:stCondLst>
                                    <p:cond delay="100"/>
                                  </p:stCondLst>
                                  <p:childTnLst>
                                    <p:animMotion origin="layout" path="M -1.45833E-6 4.07407E-6 L -1.45833E-6 0.03541 " pathEditMode="relative" rAng="0" ptsTypes="AA">
                                      <p:cBhvr>
                                        <p:cTn id="49" dur="700" spd="-100000" fill="hold"/>
                                        <p:tgtEl>
                                          <p:spTgt spid="17"/>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42" presetClass="path" presetSubtype="0" decel="100000" fill="hold" grpId="1" nodeType="withEffect">
                                  <p:stCondLst>
                                    <p:cond delay="100"/>
                                  </p:stCondLst>
                                  <p:childTnLst>
                                    <p:animMotion origin="layout" path="M -1.45833E-6 -3.33333E-6 L -1.45833E-6 0.03542 " pathEditMode="relative" rAng="0" ptsTypes="AA">
                                      <p:cBhvr>
                                        <p:cTn id="54" dur="700" spd="-100000" fill="hold"/>
                                        <p:tgtEl>
                                          <p:spTgt spid="16"/>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42" presetClass="path" presetSubtype="0" decel="100000" fill="hold" grpId="1" nodeType="withEffect">
                                  <p:stCondLst>
                                    <p:cond delay="100"/>
                                  </p:stCondLst>
                                  <p:childTnLst>
                                    <p:animMotion origin="layout" path="M 1.04167E-6 2.59259E-6 L 1.04167E-6 0.03541 " pathEditMode="relative" rAng="0" ptsTypes="AA">
                                      <p:cBhvr>
                                        <p:cTn id="59" dur="700" spd="-100000" fill="hold"/>
                                        <p:tgtEl>
                                          <p:spTgt spid="29"/>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par>
                                <p:cTn id="63" presetID="42" presetClass="path" presetSubtype="0" decel="100000" fill="hold" grpId="1" nodeType="withEffect">
                                  <p:stCondLst>
                                    <p:cond delay="100"/>
                                  </p:stCondLst>
                                  <p:childTnLst>
                                    <p:animMotion origin="layout" path="M -1.25E-6 7.40741E-7 L -1.25E-6 0.03542 " pathEditMode="relative" rAng="0" ptsTypes="AA">
                                      <p:cBhvr>
                                        <p:cTn id="64" dur="700" spd="-100000" fill="hold"/>
                                        <p:tgtEl>
                                          <p:spTgt spid="5"/>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par>
                                <p:cTn id="68" presetID="42" presetClass="path" presetSubtype="0" decel="100000" fill="hold" grpId="1" nodeType="withEffect">
                                  <p:stCondLst>
                                    <p:cond delay="100"/>
                                  </p:stCondLst>
                                  <p:childTnLst>
                                    <p:animMotion origin="layout" path="M 5E-6 -1.85185E-6 L 5E-6 0.03542 " pathEditMode="relative" rAng="0" ptsTypes="AA">
                                      <p:cBhvr>
                                        <p:cTn id="69" dur="700" spd="-100000" fill="hold"/>
                                        <p:tgtEl>
                                          <p:spTgt spid="36"/>
                                        </p:tgtEl>
                                        <p:attrNameLst>
                                          <p:attrName>ppt_x</p:attrName>
                                          <p:attrName>ppt_y</p:attrName>
                                        </p:attrNameLst>
                                      </p:cBhvr>
                                      <p:rCtr x="0" y="1759"/>
                                    </p:animMotion>
                                  </p:childTnLst>
                                </p:cTn>
                              </p:par>
                              <p:par>
                                <p:cTn id="70" presetID="10" presetClass="entr" presetSubtype="0" fill="hold" nodeType="withEffect">
                                  <p:stCondLst>
                                    <p:cond delay="10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42" presetClass="path" presetSubtype="0" decel="100000" fill="hold" nodeType="withEffect">
                                  <p:stCondLst>
                                    <p:cond delay="100"/>
                                  </p:stCondLst>
                                  <p:childTnLst>
                                    <p:animMotion origin="layout" path="M 1.66667E-6 -1.85185E-6 L 1.66667E-6 0.03542 " pathEditMode="relative" rAng="0" ptsTypes="AA">
                                      <p:cBhvr>
                                        <p:cTn id="74" dur="700" spd="-100000" fill="hold"/>
                                        <p:tgtEl>
                                          <p:spTgt spid="37"/>
                                        </p:tgtEl>
                                        <p:attrNameLst>
                                          <p:attrName>ppt_x</p:attrName>
                                          <p:attrName>ppt_y</p:attrName>
                                        </p:attrNameLst>
                                      </p:cBhvr>
                                      <p:rCtr x="0" y="1759"/>
                                    </p:animMotion>
                                  </p:childTnLst>
                                </p:cTn>
                              </p:par>
                              <p:par>
                                <p:cTn id="75" presetID="10" presetClass="entr" presetSubtype="0" fill="hold" nodeType="withEffect">
                                  <p:stCondLst>
                                    <p:cond delay="10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par>
                                <p:cTn id="78" presetID="42" presetClass="path" presetSubtype="0" decel="100000" fill="hold" nodeType="withEffect">
                                  <p:stCondLst>
                                    <p:cond delay="100"/>
                                  </p:stCondLst>
                                  <p:childTnLst>
                                    <p:animMotion origin="layout" path="M -3.95833E-6 -1.85185E-6 L -3.95833E-6 0.03542 " pathEditMode="relative" rAng="0" ptsTypes="AA">
                                      <p:cBhvr>
                                        <p:cTn id="79" dur="700" spd="-100000" fill="hold"/>
                                        <p:tgtEl>
                                          <p:spTgt spid="30"/>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par>
                                <p:cTn id="83" presetID="42" presetClass="path" presetSubtype="0" decel="100000" fill="hold" grpId="1" nodeType="withEffect">
                                  <p:stCondLst>
                                    <p:cond delay="100"/>
                                  </p:stCondLst>
                                  <p:childTnLst>
                                    <p:animMotion origin="layout" path="M 1.45833E-6 1.11111E-6 L 1.45833E-6 0.03542 " pathEditMode="relative" rAng="0" ptsTypes="AA">
                                      <p:cBhvr>
                                        <p:cTn id="84" dur="700" spd="-100000" fill="hold"/>
                                        <p:tgtEl>
                                          <p:spTgt spid="38"/>
                                        </p:tgtEl>
                                        <p:attrNameLst>
                                          <p:attrName>ppt_x</p:attrName>
                                          <p:attrName>ppt_y</p:attrName>
                                        </p:attrNameLst>
                                      </p:cBhvr>
                                      <p:rCtr x="0" y="1759"/>
                                    </p:animMotion>
                                  </p:childTnLst>
                                </p:cTn>
                              </p:par>
                              <p:par>
                                <p:cTn id="85" presetID="10" presetClass="entr" presetSubtype="0" fill="hold" grpId="0" nodeType="withEffect">
                                  <p:stCondLst>
                                    <p:cond delay="10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500"/>
                                        <p:tgtEl>
                                          <p:spTgt spid="33"/>
                                        </p:tgtEl>
                                      </p:cBhvr>
                                    </p:animEffect>
                                  </p:childTnLst>
                                </p:cTn>
                              </p:par>
                              <p:par>
                                <p:cTn id="88" presetID="42" presetClass="path" presetSubtype="0" decel="100000" fill="hold" grpId="1" nodeType="withEffect">
                                  <p:stCondLst>
                                    <p:cond delay="100"/>
                                  </p:stCondLst>
                                  <p:childTnLst>
                                    <p:animMotion origin="layout" path="M -3.95833E-6 -2.22222E-6 L -3.95833E-6 0.03542 " pathEditMode="relative" rAng="0" ptsTypes="AA">
                                      <p:cBhvr>
                                        <p:cTn id="89" dur="700" spd="-100000" fill="hold"/>
                                        <p:tgtEl>
                                          <p:spTgt spid="33"/>
                                        </p:tgtEl>
                                        <p:attrNameLst>
                                          <p:attrName>ppt_x</p:attrName>
                                          <p:attrName>ppt_y</p:attrName>
                                        </p:attrNameLst>
                                      </p:cBhvr>
                                      <p:rCtr x="0" y="1759"/>
                                    </p:animMotion>
                                  </p:childTnLst>
                                </p:cTn>
                              </p:par>
                              <p:par>
                                <p:cTn id="90" presetID="10" presetClass="entr" presetSubtype="0" fill="hold" grpId="0" nodeType="withEffect">
                                  <p:stCondLst>
                                    <p:cond delay="100"/>
                                  </p:stCondLst>
                                  <p:childTnLst>
                                    <p:set>
                                      <p:cBhvr>
                                        <p:cTn id="91" dur="1" fill="hold">
                                          <p:stCondLst>
                                            <p:cond delay="0"/>
                                          </p:stCondLst>
                                        </p:cTn>
                                        <p:tgtEl>
                                          <p:spTgt spid="7"/>
                                        </p:tgtEl>
                                        <p:attrNameLst>
                                          <p:attrName>style.visibility</p:attrName>
                                        </p:attrNameLst>
                                      </p:cBhvr>
                                      <p:to>
                                        <p:strVal val="visible"/>
                                      </p:to>
                                    </p:set>
                                    <p:animEffect transition="in" filter="fade">
                                      <p:cBhvr>
                                        <p:cTn id="92" dur="500"/>
                                        <p:tgtEl>
                                          <p:spTgt spid="7"/>
                                        </p:tgtEl>
                                      </p:cBhvr>
                                    </p:animEffect>
                                  </p:childTnLst>
                                </p:cTn>
                              </p:par>
                              <p:par>
                                <p:cTn id="93" presetID="42" presetClass="path" presetSubtype="0" decel="100000" fill="hold" grpId="1" nodeType="withEffect">
                                  <p:stCondLst>
                                    <p:cond delay="100"/>
                                  </p:stCondLst>
                                  <p:childTnLst>
                                    <p:animMotion origin="layout" path="M 2.29167E-6 -4.81481E-6 L 2.29167E-6 0.03542 " pathEditMode="relative" rAng="0" ptsTypes="AA">
                                      <p:cBhvr>
                                        <p:cTn id="94" dur="700" spd="-100000" fill="hold"/>
                                        <p:tgtEl>
                                          <p:spTgt spid="7"/>
                                        </p:tgtEl>
                                        <p:attrNameLst>
                                          <p:attrName>ppt_x</p:attrName>
                                          <p:attrName>ppt_y</p:attrName>
                                        </p:attrNameLst>
                                      </p:cBhvr>
                                      <p:rCtr x="0" y="1759"/>
                                    </p:animMotion>
                                  </p:childTnLst>
                                </p:cTn>
                              </p:par>
                              <p:par>
                                <p:cTn id="95" presetID="10" presetClass="entr" presetSubtype="0" fill="hold" nodeType="withEffect">
                                  <p:stCondLst>
                                    <p:cond delay="100"/>
                                  </p:stCondLst>
                                  <p:childTnLst>
                                    <p:set>
                                      <p:cBhvr>
                                        <p:cTn id="96" dur="1" fill="hold">
                                          <p:stCondLst>
                                            <p:cond delay="0"/>
                                          </p:stCondLst>
                                        </p:cTn>
                                        <p:tgtEl>
                                          <p:spTgt spid="65"/>
                                        </p:tgtEl>
                                        <p:attrNameLst>
                                          <p:attrName>style.visibility</p:attrName>
                                        </p:attrNameLst>
                                      </p:cBhvr>
                                      <p:to>
                                        <p:strVal val="visible"/>
                                      </p:to>
                                    </p:set>
                                    <p:animEffect transition="in" filter="fade">
                                      <p:cBhvr>
                                        <p:cTn id="97" dur="500"/>
                                        <p:tgtEl>
                                          <p:spTgt spid="65"/>
                                        </p:tgtEl>
                                      </p:cBhvr>
                                    </p:animEffect>
                                  </p:childTnLst>
                                </p:cTn>
                              </p:par>
                              <p:par>
                                <p:cTn id="98" presetID="42" presetClass="path" presetSubtype="0" decel="100000" fill="hold" nodeType="withEffect">
                                  <p:stCondLst>
                                    <p:cond delay="100"/>
                                  </p:stCondLst>
                                  <p:childTnLst>
                                    <p:animMotion origin="layout" path="M 2.29167E-6 0 L 2.29167E-6 0.03542 " pathEditMode="relative" rAng="0" ptsTypes="AA">
                                      <p:cBhvr>
                                        <p:cTn id="99" dur="700" spd="-100000" fill="hold"/>
                                        <p:tgtEl>
                                          <p:spTgt spid="65"/>
                                        </p:tgtEl>
                                        <p:attrNameLst>
                                          <p:attrName>ppt_x</p:attrName>
                                          <p:attrName>ppt_y</p:attrName>
                                        </p:attrNameLst>
                                      </p:cBhvr>
                                      <p:rCtr x="0" y="1759"/>
                                    </p:animMotion>
                                  </p:childTnLst>
                                </p:cTn>
                              </p:par>
                              <p:par>
                                <p:cTn id="100" presetID="10" presetClass="entr" presetSubtype="0" fill="hold" grpId="0" nodeType="withEffect">
                                  <p:stCondLst>
                                    <p:cond delay="100"/>
                                  </p:stCondLst>
                                  <p:childTnLst>
                                    <p:set>
                                      <p:cBhvr>
                                        <p:cTn id="101" dur="1" fill="hold">
                                          <p:stCondLst>
                                            <p:cond delay="0"/>
                                          </p:stCondLst>
                                        </p:cTn>
                                        <p:tgtEl>
                                          <p:spTgt spid="68"/>
                                        </p:tgtEl>
                                        <p:attrNameLst>
                                          <p:attrName>style.visibility</p:attrName>
                                        </p:attrNameLst>
                                      </p:cBhvr>
                                      <p:to>
                                        <p:strVal val="visible"/>
                                      </p:to>
                                    </p:set>
                                    <p:animEffect transition="in" filter="fade">
                                      <p:cBhvr>
                                        <p:cTn id="102" dur="500"/>
                                        <p:tgtEl>
                                          <p:spTgt spid="68"/>
                                        </p:tgtEl>
                                      </p:cBhvr>
                                    </p:animEffect>
                                  </p:childTnLst>
                                </p:cTn>
                              </p:par>
                              <p:par>
                                <p:cTn id="103" presetID="42" presetClass="path" presetSubtype="0" decel="100000" fill="hold" grpId="1" nodeType="withEffect">
                                  <p:stCondLst>
                                    <p:cond delay="100"/>
                                  </p:stCondLst>
                                  <p:childTnLst>
                                    <p:animMotion origin="layout" path="M 2.29167E-6 -3.7037E-6 L 2.29167E-6 0.03542 " pathEditMode="relative" rAng="0" ptsTypes="AA">
                                      <p:cBhvr>
                                        <p:cTn id="104" dur="700" spd="-100000" fill="hold"/>
                                        <p:tgtEl>
                                          <p:spTgt spid="68"/>
                                        </p:tgtEl>
                                        <p:attrNameLst>
                                          <p:attrName>ppt_x</p:attrName>
                                          <p:attrName>ppt_y</p:attrName>
                                        </p:attrNameLst>
                                      </p:cBhvr>
                                      <p:rCtr x="0" y="1759"/>
                                    </p:animMotion>
                                  </p:childTnLst>
                                </p:cTn>
                              </p:par>
                              <p:par>
                                <p:cTn id="105" presetID="10" presetClass="entr" presetSubtype="0" fill="hold" grpId="0" nodeType="withEffect">
                                  <p:stCondLst>
                                    <p:cond delay="100"/>
                                  </p:stCondLst>
                                  <p:childTnLst>
                                    <p:set>
                                      <p:cBhvr>
                                        <p:cTn id="106" dur="1" fill="hold">
                                          <p:stCondLst>
                                            <p:cond delay="0"/>
                                          </p:stCondLst>
                                        </p:cTn>
                                        <p:tgtEl>
                                          <p:spTgt spid="63"/>
                                        </p:tgtEl>
                                        <p:attrNameLst>
                                          <p:attrName>style.visibility</p:attrName>
                                        </p:attrNameLst>
                                      </p:cBhvr>
                                      <p:to>
                                        <p:strVal val="visible"/>
                                      </p:to>
                                    </p:set>
                                    <p:animEffect transition="in" filter="fade">
                                      <p:cBhvr>
                                        <p:cTn id="107" dur="500"/>
                                        <p:tgtEl>
                                          <p:spTgt spid="63"/>
                                        </p:tgtEl>
                                      </p:cBhvr>
                                    </p:animEffect>
                                  </p:childTnLst>
                                </p:cTn>
                              </p:par>
                              <p:par>
                                <p:cTn id="108" presetID="42" presetClass="path" presetSubtype="0" decel="100000" fill="hold" grpId="1" nodeType="withEffect">
                                  <p:stCondLst>
                                    <p:cond delay="100"/>
                                  </p:stCondLst>
                                  <p:childTnLst>
                                    <p:animMotion origin="layout" path="M 2.29167E-6 3.7037E-7 L 2.29167E-6 0.03542 " pathEditMode="relative" rAng="0" ptsTypes="AA">
                                      <p:cBhvr>
                                        <p:cTn id="109" dur="700" spd="-100000" fill="hold"/>
                                        <p:tgtEl>
                                          <p:spTgt spid="63"/>
                                        </p:tgtEl>
                                        <p:attrNameLst>
                                          <p:attrName>ppt_x</p:attrName>
                                          <p:attrName>ppt_y</p:attrName>
                                        </p:attrNameLst>
                                      </p:cBhvr>
                                      <p:rCtr x="0" y="1759"/>
                                    </p:animMotion>
                                  </p:childTnLst>
                                </p:cTn>
                              </p:par>
                              <p:par>
                                <p:cTn id="110" presetID="10" presetClass="entr" presetSubtype="0" fill="hold" grpId="0" nodeType="withEffect">
                                  <p:stCondLst>
                                    <p:cond delay="100"/>
                                  </p:stCondLst>
                                  <p:childTnLst>
                                    <p:set>
                                      <p:cBhvr>
                                        <p:cTn id="111" dur="1" fill="hold">
                                          <p:stCondLst>
                                            <p:cond delay="0"/>
                                          </p:stCondLst>
                                        </p:cTn>
                                        <p:tgtEl>
                                          <p:spTgt spid="70"/>
                                        </p:tgtEl>
                                        <p:attrNameLst>
                                          <p:attrName>style.visibility</p:attrName>
                                        </p:attrNameLst>
                                      </p:cBhvr>
                                      <p:to>
                                        <p:strVal val="visible"/>
                                      </p:to>
                                    </p:set>
                                    <p:animEffect transition="in" filter="fade">
                                      <p:cBhvr>
                                        <p:cTn id="112" dur="500"/>
                                        <p:tgtEl>
                                          <p:spTgt spid="70"/>
                                        </p:tgtEl>
                                      </p:cBhvr>
                                    </p:animEffect>
                                  </p:childTnLst>
                                </p:cTn>
                              </p:par>
                              <p:par>
                                <p:cTn id="113" presetID="42" presetClass="path" presetSubtype="0" decel="100000" fill="hold" grpId="1" nodeType="withEffect">
                                  <p:stCondLst>
                                    <p:cond delay="100"/>
                                  </p:stCondLst>
                                  <p:childTnLst>
                                    <p:animMotion origin="layout" path="M 2.29167E-6 3.7037E-6 L 2.29167E-6 0.03541 " pathEditMode="relative" rAng="0" ptsTypes="AA">
                                      <p:cBhvr>
                                        <p:cTn id="114" dur="700" spd="-100000" fill="hold"/>
                                        <p:tgtEl>
                                          <p:spTgt spid="70"/>
                                        </p:tgtEl>
                                        <p:attrNameLst>
                                          <p:attrName>ppt_x</p:attrName>
                                          <p:attrName>ppt_y</p:attrName>
                                        </p:attrNameLst>
                                      </p:cBhvr>
                                      <p:rCtr x="0" y="1759"/>
                                    </p:animMotion>
                                  </p:childTnLst>
                                </p:cTn>
                              </p:par>
                              <p:par>
                                <p:cTn id="115" presetID="10" presetClass="entr" presetSubtype="0" fill="hold" nodeType="withEffect">
                                  <p:stCondLst>
                                    <p:cond delay="100"/>
                                  </p:stCondLst>
                                  <p:childTnLst>
                                    <p:set>
                                      <p:cBhvr>
                                        <p:cTn id="116" dur="1" fill="hold">
                                          <p:stCondLst>
                                            <p:cond delay="0"/>
                                          </p:stCondLst>
                                        </p:cTn>
                                        <p:tgtEl>
                                          <p:spTgt spid="69"/>
                                        </p:tgtEl>
                                        <p:attrNameLst>
                                          <p:attrName>style.visibility</p:attrName>
                                        </p:attrNameLst>
                                      </p:cBhvr>
                                      <p:to>
                                        <p:strVal val="visible"/>
                                      </p:to>
                                    </p:set>
                                    <p:animEffect transition="in" filter="fade">
                                      <p:cBhvr>
                                        <p:cTn id="117" dur="500"/>
                                        <p:tgtEl>
                                          <p:spTgt spid="69"/>
                                        </p:tgtEl>
                                      </p:cBhvr>
                                    </p:animEffect>
                                  </p:childTnLst>
                                </p:cTn>
                              </p:par>
                              <p:par>
                                <p:cTn id="118" presetID="42" presetClass="path" presetSubtype="0" decel="100000" fill="hold" nodeType="withEffect">
                                  <p:stCondLst>
                                    <p:cond delay="100"/>
                                  </p:stCondLst>
                                  <p:childTnLst>
                                    <p:animMotion origin="layout" path="M 2.29167E-6 -2.22222E-6 L 2.29167E-6 0.03542 " pathEditMode="relative" rAng="0" ptsTypes="AA">
                                      <p:cBhvr>
                                        <p:cTn id="119" dur="700" spd="-100000" fill="hold"/>
                                        <p:tgtEl>
                                          <p:spTgt spid="69"/>
                                        </p:tgtEl>
                                        <p:attrNameLst>
                                          <p:attrName>ppt_x</p:attrName>
                                          <p:attrName>ppt_y</p:attrName>
                                        </p:attrNameLst>
                                      </p:cBhvr>
                                      <p:rCtr x="0" y="1759"/>
                                    </p:animMotion>
                                  </p:childTnLst>
                                </p:cTn>
                              </p:par>
                              <p:par>
                                <p:cTn id="120" presetID="10" presetClass="entr" presetSubtype="0" fill="hold" grpId="0" nodeType="withEffect">
                                  <p:stCondLst>
                                    <p:cond delay="100"/>
                                  </p:stCondLst>
                                  <p:childTnLst>
                                    <p:set>
                                      <p:cBhvr>
                                        <p:cTn id="121" dur="1" fill="hold">
                                          <p:stCondLst>
                                            <p:cond delay="0"/>
                                          </p:stCondLst>
                                        </p:cTn>
                                        <p:tgtEl>
                                          <p:spTgt spid="3"/>
                                        </p:tgtEl>
                                        <p:attrNameLst>
                                          <p:attrName>style.visibility</p:attrName>
                                        </p:attrNameLst>
                                      </p:cBhvr>
                                      <p:to>
                                        <p:strVal val="visible"/>
                                      </p:to>
                                    </p:set>
                                    <p:animEffect transition="in" filter="fade">
                                      <p:cBhvr>
                                        <p:cTn id="122" dur="500"/>
                                        <p:tgtEl>
                                          <p:spTgt spid="3"/>
                                        </p:tgtEl>
                                      </p:cBhvr>
                                    </p:animEffect>
                                  </p:childTnLst>
                                </p:cTn>
                              </p:par>
                              <p:par>
                                <p:cTn id="123" presetID="42" presetClass="path" presetSubtype="0" decel="100000" fill="hold" grpId="1" nodeType="withEffect">
                                  <p:stCondLst>
                                    <p:cond delay="100"/>
                                  </p:stCondLst>
                                  <p:childTnLst>
                                    <p:animMotion origin="layout" path="M -2.08333E-7 -3.7037E-6 L -2.08333E-7 0.03542 " pathEditMode="relative" rAng="0" ptsTypes="AA">
                                      <p:cBhvr>
                                        <p:cTn id="124" dur="700" spd="-100000" fill="hold"/>
                                        <p:tgtEl>
                                          <p:spTgt spid="3"/>
                                        </p:tgtEl>
                                        <p:attrNameLst>
                                          <p:attrName>ppt_x</p:attrName>
                                          <p:attrName>ppt_y</p:attrName>
                                        </p:attrNameLst>
                                      </p:cBhvr>
                                      <p:rCtr x="0" y="1759"/>
                                    </p:animMotion>
                                  </p:childTnLst>
                                </p:cTn>
                              </p:par>
                              <p:par>
                                <p:cTn id="125" presetID="10" presetClass="entr" presetSubtype="0" fill="hold" nodeType="withEffect">
                                  <p:stCondLst>
                                    <p:cond delay="100"/>
                                  </p:stCondLst>
                                  <p:childTnLst>
                                    <p:set>
                                      <p:cBhvr>
                                        <p:cTn id="126" dur="1" fill="hold">
                                          <p:stCondLst>
                                            <p:cond delay="0"/>
                                          </p:stCondLst>
                                        </p:cTn>
                                        <p:tgtEl>
                                          <p:spTgt spid="81"/>
                                        </p:tgtEl>
                                        <p:attrNameLst>
                                          <p:attrName>style.visibility</p:attrName>
                                        </p:attrNameLst>
                                      </p:cBhvr>
                                      <p:to>
                                        <p:strVal val="visible"/>
                                      </p:to>
                                    </p:set>
                                    <p:animEffect transition="in" filter="fade">
                                      <p:cBhvr>
                                        <p:cTn id="127" dur="500"/>
                                        <p:tgtEl>
                                          <p:spTgt spid="81"/>
                                        </p:tgtEl>
                                      </p:cBhvr>
                                    </p:animEffect>
                                  </p:childTnLst>
                                </p:cTn>
                              </p:par>
                              <p:par>
                                <p:cTn id="128" presetID="42" presetClass="path" presetSubtype="0" decel="100000" fill="hold" nodeType="withEffect">
                                  <p:stCondLst>
                                    <p:cond delay="100"/>
                                  </p:stCondLst>
                                  <p:childTnLst>
                                    <p:animMotion origin="layout" path="M -2.29167E-6 1.85185E-6 L -2.29167E-6 0.03541 " pathEditMode="relative" rAng="0" ptsTypes="AA">
                                      <p:cBhvr>
                                        <p:cTn id="129" dur="700" spd="-100000" fill="hold"/>
                                        <p:tgtEl>
                                          <p:spTgt spid="81"/>
                                        </p:tgtEl>
                                        <p:attrNameLst>
                                          <p:attrName>ppt_x</p:attrName>
                                          <p:attrName>ppt_y</p:attrName>
                                        </p:attrNameLst>
                                      </p:cBhvr>
                                      <p:rCtr x="0" y="1759"/>
                                    </p:animMotion>
                                  </p:childTnLst>
                                </p:cTn>
                              </p:par>
                              <p:par>
                                <p:cTn id="130" presetID="10" presetClass="entr" presetSubtype="0" fill="hold" nodeType="withEffect">
                                  <p:stCondLst>
                                    <p:cond delay="100"/>
                                  </p:stCondLst>
                                  <p:childTnLst>
                                    <p:set>
                                      <p:cBhvr>
                                        <p:cTn id="131" dur="1" fill="hold">
                                          <p:stCondLst>
                                            <p:cond delay="0"/>
                                          </p:stCondLst>
                                        </p:cTn>
                                        <p:tgtEl>
                                          <p:spTgt spid="138"/>
                                        </p:tgtEl>
                                        <p:attrNameLst>
                                          <p:attrName>style.visibility</p:attrName>
                                        </p:attrNameLst>
                                      </p:cBhvr>
                                      <p:to>
                                        <p:strVal val="visible"/>
                                      </p:to>
                                    </p:set>
                                    <p:animEffect transition="in" filter="fade">
                                      <p:cBhvr>
                                        <p:cTn id="132" dur="500"/>
                                        <p:tgtEl>
                                          <p:spTgt spid="138"/>
                                        </p:tgtEl>
                                      </p:cBhvr>
                                    </p:animEffect>
                                  </p:childTnLst>
                                </p:cTn>
                              </p:par>
                              <p:par>
                                <p:cTn id="133" presetID="42" presetClass="path" presetSubtype="0" decel="100000" fill="hold" nodeType="withEffect">
                                  <p:stCondLst>
                                    <p:cond delay="100"/>
                                  </p:stCondLst>
                                  <p:childTnLst>
                                    <p:animMotion origin="layout" path="M -2.29167E-6 -2.22222E-6 L -2.29167E-6 0.03542 " pathEditMode="relative" rAng="0" ptsTypes="AA">
                                      <p:cBhvr>
                                        <p:cTn id="134" dur="700" spd="-100000" fill="hold"/>
                                        <p:tgtEl>
                                          <p:spTgt spid="138"/>
                                        </p:tgtEl>
                                        <p:attrNameLst>
                                          <p:attrName>ppt_x</p:attrName>
                                          <p:attrName>ppt_y</p:attrName>
                                        </p:attrNameLst>
                                      </p:cBhvr>
                                      <p:rCtr x="0" y="1759"/>
                                    </p:animMotion>
                                  </p:childTnLst>
                                </p:cTn>
                              </p:par>
                              <p:par>
                                <p:cTn id="135" presetID="10" presetClass="entr" presetSubtype="0" fill="hold" nodeType="withEffect">
                                  <p:stCondLst>
                                    <p:cond delay="100"/>
                                  </p:stCondLst>
                                  <p:childTnLst>
                                    <p:set>
                                      <p:cBhvr>
                                        <p:cTn id="136" dur="1" fill="hold">
                                          <p:stCondLst>
                                            <p:cond delay="0"/>
                                          </p:stCondLst>
                                        </p:cTn>
                                        <p:tgtEl>
                                          <p:spTgt spid="142"/>
                                        </p:tgtEl>
                                        <p:attrNameLst>
                                          <p:attrName>style.visibility</p:attrName>
                                        </p:attrNameLst>
                                      </p:cBhvr>
                                      <p:to>
                                        <p:strVal val="visible"/>
                                      </p:to>
                                    </p:set>
                                    <p:animEffect transition="in" filter="fade">
                                      <p:cBhvr>
                                        <p:cTn id="137" dur="500"/>
                                        <p:tgtEl>
                                          <p:spTgt spid="142"/>
                                        </p:tgtEl>
                                      </p:cBhvr>
                                    </p:animEffect>
                                  </p:childTnLst>
                                </p:cTn>
                              </p:par>
                              <p:par>
                                <p:cTn id="138" presetID="42" presetClass="path" presetSubtype="0" decel="100000" fill="hold" nodeType="withEffect">
                                  <p:stCondLst>
                                    <p:cond delay="100"/>
                                  </p:stCondLst>
                                  <p:childTnLst>
                                    <p:animMotion origin="layout" path="M -2.29167E-6 2.59259E-6 L -2.29167E-6 0.03541 " pathEditMode="relative" rAng="0" ptsTypes="AA">
                                      <p:cBhvr>
                                        <p:cTn id="139" dur="700" spd="-100000" fill="hold"/>
                                        <p:tgtEl>
                                          <p:spTgt spid="142"/>
                                        </p:tgtEl>
                                        <p:attrNameLst>
                                          <p:attrName>ppt_x</p:attrName>
                                          <p:attrName>ppt_y</p:attrName>
                                        </p:attrNameLst>
                                      </p:cBhvr>
                                      <p:rCtr x="0" y="1759"/>
                                    </p:animMotion>
                                  </p:childTnLst>
                                </p:cTn>
                              </p:par>
                              <p:par>
                                <p:cTn id="140" presetID="10" presetClass="entr" presetSubtype="0" fill="hold" grpId="0" nodeType="withEffect">
                                  <p:stCondLst>
                                    <p:cond delay="100"/>
                                  </p:stCondLst>
                                  <p:childTnLst>
                                    <p:set>
                                      <p:cBhvr>
                                        <p:cTn id="141" dur="1" fill="hold">
                                          <p:stCondLst>
                                            <p:cond delay="0"/>
                                          </p:stCondLst>
                                        </p:cTn>
                                        <p:tgtEl>
                                          <p:spTgt spid="82"/>
                                        </p:tgtEl>
                                        <p:attrNameLst>
                                          <p:attrName>style.visibility</p:attrName>
                                        </p:attrNameLst>
                                      </p:cBhvr>
                                      <p:to>
                                        <p:strVal val="visible"/>
                                      </p:to>
                                    </p:set>
                                    <p:animEffect transition="in" filter="fade">
                                      <p:cBhvr>
                                        <p:cTn id="142" dur="500"/>
                                        <p:tgtEl>
                                          <p:spTgt spid="82"/>
                                        </p:tgtEl>
                                      </p:cBhvr>
                                    </p:animEffect>
                                  </p:childTnLst>
                                </p:cTn>
                              </p:par>
                              <p:par>
                                <p:cTn id="143" presetID="42" presetClass="path" presetSubtype="0" decel="100000" fill="hold" grpId="1" nodeType="withEffect">
                                  <p:stCondLst>
                                    <p:cond delay="100"/>
                                  </p:stCondLst>
                                  <p:childTnLst>
                                    <p:animMotion origin="layout" path="M -2.08333E-7 1.11111E-6 L -2.08333E-7 0.03542 " pathEditMode="relative" rAng="0" ptsTypes="AA">
                                      <p:cBhvr>
                                        <p:cTn id="144" dur="700" spd="-100000" fill="hold"/>
                                        <p:tgtEl>
                                          <p:spTgt spid="82"/>
                                        </p:tgtEl>
                                        <p:attrNameLst>
                                          <p:attrName>ppt_x</p:attrName>
                                          <p:attrName>ppt_y</p:attrName>
                                        </p:attrNameLst>
                                      </p:cBhvr>
                                      <p:rCtr x="0" y="1759"/>
                                    </p:animMotion>
                                  </p:childTnLst>
                                </p:cTn>
                              </p:par>
                              <p:par>
                                <p:cTn id="145" presetID="10" presetClass="entr" presetSubtype="0" fill="hold" nodeType="withEffect">
                                  <p:stCondLst>
                                    <p:cond delay="100"/>
                                  </p:stCondLst>
                                  <p:childTnLst>
                                    <p:set>
                                      <p:cBhvr>
                                        <p:cTn id="146" dur="1" fill="hold">
                                          <p:stCondLst>
                                            <p:cond delay="0"/>
                                          </p:stCondLst>
                                        </p:cTn>
                                        <p:tgtEl>
                                          <p:spTgt spid="161"/>
                                        </p:tgtEl>
                                        <p:attrNameLst>
                                          <p:attrName>style.visibility</p:attrName>
                                        </p:attrNameLst>
                                      </p:cBhvr>
                                      <p:to>
                                        <p:strVal val="visible"/>
                                      </p:to>
                                    </p:set>
                                    <p:animEffect transition="in" filter="fade">
                                      <p:cBhvr>
                                        <p:cTn id="147" dur="500"/>
                                        <p:tgtEl>
                                          <p:spTgt spid="161"/>
                                        </p:tgtEl>
                                      </p:cBhvr>
                                    </p:animEffect>
                                  </p:childTnLst>
                                </p:cTn>
                              </p:par>
                              <p:par>
                                <p:cTn id="148" presetID="42" presetClass="path" presetSubtype="0" decel="100000" fill="hold" nodeType="withEffect">
                                  <p:stCondLst>
                                    <p:cond delay="100"/>
                                  </p:stCondLst>
                                  <p:childTnLst>
                                    <p:animMotion origin="layout" path="M -2.08333E-7 4.81481E-6 L -2.08333E-7 0.03541 " pathEditMode="relative" rAng="0" ptsTypes="AA">
                                      <p:cBhvr>
                                        <p:cTn id="149" dur="700" spd="-100000" fill="hold"/>
                                        <p:tgtEl>
                                          <p:spTgt spid="161"/>
                                        </p:tgtEl>
                                        <p:attrNameLst>
                                          <p:attrName>ppt_x</p:attrName>
                                          <p:attrName>ppt_y</p:attrName>
                                        </p:attrNameLst>
                                      </p:cBhvr>
                                      <p:rCtr x="0" y="1759"/>
                                    </p:animMotion>
                                  </p:childTnLst>
                                </p:cTn>
                              </p:par>
                              <p:par>
                                <p:cTn id="150" presetID="10" presetClass="entr" presetSubtype="0" fill="hold" nodeType="withEffect">
                                  <p:stCondLst>
                                    <p:cond delay="100"/>
                                  </p:stCondLst>
                                  <p:childTnLst>
                                    <p:set>
                                      <p:cBhvr>
                                        <p:cTn id="151" dur="1" fill="hold">
                                          <p:stCondLst>
                                            <p:cond delay="0"/>
                                          </p:stCondLst>
                                        </p:cTn>
                                        <p:tgtEl>
                                          <p:spTgt spid="160"/>
                                        </p:tgtEl>
                                        <p:attrNameLst>
                                          <p:attrName>style.visibility</p:attrName>
                                        </p:attrNameLst>
                                      </p:cBhvr>
                                      <p:to>
                                        <p:strVal val="visible"/>
                                      </p:to>
                                    </p:set>
                                    <p:animEffect transition="in" filter="fade">
                                      <p:cBhvr>
                                        <p:cTn id="152" dur="500"/>
                                        <p:tgtEl>
                                          <p:spTgt spid="160"/>
                                        </p:tgtEl>
                                      </p:cBhvr>
                                    </p:animEffect>
                                  </p:childTnLst>
                                </p:cTn>
                              </p:par>
                              <p:par>
                                <p:cTn id="153" presetID="42" presetClass="path" presetSubtype="0" decel="100000" fill="hold" nodeType="withEffect">
                                  <p:stCondLst>
                                    <p:cond delay="100"/>
                                  </p:stCondLst>
                                  <p:childTnLst>
                                    <p:animMotion origin="layout" path="M -2.08333E-7 -3.7037E-7 L -2.08333E-7 0.03542 " pathEditMode="relative" rAng="0" ptsTypes="AA">
                                      <p:cBhvr>
                                        <p:cTn id="154" dur="700" spd="-100000" fill="hold"/>
                                        <p:tgtEl>
                                          <p:spTgt spid="160"/>
                                        </p:tgtEl>
                                        <p:attrNameLst>
                                          <p:attrName>ppt_x</p:attrName>
                                          <p:attrName>ppt_y</p:attrName>
                                        </p:attrNameLst>
                                      </p:cBhvr>
                                      <p:rCtr x="0" y="1759"/>
                                    </p:animMotion>
                                  </p:childTnLst>
                                </p:cTn>
                              </p:par>
                              <p:par>
                                <p:cTn id="155" presetID="10" presetClass="entr" presetSubtype="0" fill="hold" grpId="0" nodeType="withEffect">
                                  <p:stCondLst>
                                    <p:cond delay="100"/>
                                  </p:stCondLst>
                                  <p:childTnLst>
                                    <p:set>
                                      <p:cBhvr>
                                        <p:cTn id="156" dur="1" fill="hold">
                                          <p:stCondLst>
                                            <p:cond delay="0"/>
                                          </p:stCondLst>
                                        </p:cTn>
                                        <p:tgtEl>
                                          <p:spTgt spid="141"/>
                                        </p:tgtEl>
                                        <p:attrNameLst>
                                          <p:attrName>style.visibility</p:attrName>
                                        </p:attrNameLst>
                                      </p:cBhvr>
                                      <p:to>
                                        <p:strVal val="visible"/>
                                      </p:to>
                                    </p:set>
                                    <p:animEffect transition="in" filter="fade">
                                      <p:cBhvr>
                                        <p:cTn id="157" dur="500"/>
                                        <p:tgtEl>
                                          <p:spTgt spid="141"/>
                                        </p:tgtEl>
                                      </p:cBhvr>
                                    </p:animEffect>
                                  </p:childTnLst>
                                </p:cTn>
                              </p:par>
                              <p:par>
                                <p:cTn id="158" presetID="42" presetClass="path" presetSubtype="0" decel="100000" fill="hold" grpId="1" nodeType="withEffect">
                                  <p:stCondLst>
                                    <p:cond delay="100"/>
                                  </p:stCondLst>
                                  <p:childTnLst>
                                    <p:animMotion origin="layout" path="M -2.08333E-7 -1.11111E-6 L -2.08333E-7 0.03542 " pathEditMode="relative" rAng="0" ptsTypes="AA">
                                      <p:cBhvr>
                                        <p:cTn id="159" dur="700" spd="-100000" fill="hold"/>
                                        <p:tgtEl>
                                          <p:spTgt spid="141"/>
                                        </p:tgtEl>
                                        <p:attrNameLst>
                                          <p:attrName>ppt_x</p:attrName>
                                          <p:attrName>ppt_y</p:attrName>
                                        </p:attrNameLst>
                                      </p:cBhvr>
                                      <p:rCtr x="0" y="1759"/>
                                    </p:animMotion>
                                  </p:childTnLst>
                                </p:cTn>
                              </p:par>
                              <p:par>
                                <p:cTn id="160" presetID="10" presetClass="entr" presetSubtype="0" fill="hold" nodeType="withEffect">
                                  <p:stCondLst>
                                    <p:cond delay="100"/>
                                  </p:stCondLst>
                                  <p:childTnLst>
                                    <p:set>
                                      <p:cBhvr>
                                        <p:cTn id="161" dur="1" fill="hold">
                                          <p:stCondLst>
                                            <p:cond delay="0"/>
                                          </p:stCondLst>
                                        </p:cTn>
                                        <p:tgtEl>
                                          <p:spTgt spid="158"/>
                                        </p:tgtEl>
                                        <p:attrNameLst>
                                          <p:attrName>style.visibility</p:attrName>
                                        </p:attrNameLst>
                                      </p:cBhvr>
                                      <p:to>
                                        <p:strVal val="visible"/>
                                      </p:to>
                                    </p:set>
                                    <p:animEffect transition="in" filter="fade">
                                      <p:cBhvr>
                                        <p:cTn id="162" dur="500"/>
                                        <p:tgtEl>
                                          <p:spTgt spid="158"/>
                                        </p:tgtEl>
                                      </p:cBhvr>
                                    </p:animEffect>
                                  </p:childTnLst>
                                </p:cTn>
                              </p:par>
                              <p:par>
                                <p:cTn id="163" presetID="42" presetClass="path" presetSubtype="0" decel="100000" fill="hold" nodeType="withEffect">
                                  <p:stCondLst>
                                    <p:cond delay="100"/>
                                  </p:stCondLst>
                                  <p:childTnLst>
                                    <p:animMotion origin="layout" path="M -2.08333E-7 -4.44444E-6 L -2.08333E-7 0.03542 " pathEditMode="relative" rAng="0" ptsTypes="AA">
                                      <p:cBhvr>
                                        <p:cTn id="164" dur="700" spd="-100000" fill="hold"/>
                                        <p:tgtEl>
                                          <p:spTgt spid="158"/>
                                        </p:tgtEl>
                                        <p:attrNameLst>
                                          <p:attrName>ppt_x</p:attrName>
                                          <p:attrName>ppt_y</p:attrName>
                                        </p:attrNameLst>
                                      </p:cBhvr>
                                      <p:rCtr x="0" y="1759"/>
                                    </p:animMotion>
                                  </p:childTnLst>
                                </p:cTn>
                              </p:par>
                              <p:par>
                                <p:cTn id="165" presetID="10" presetClass="entr" presetSubtype="0" fill="hold" grpId="0" nodeType="withEffect">
                                  <p:stCondLst>
                                    <p:cond delay="100"/>
                                  </p:stCondLst>
                                  <p:childTnLst>
                                    <p:set>
                                      <p:cBhvr>
                                        <p:cTn id="166" dur="1" fill="hold">
                                          <p:stCondLst>
                                            <p:cond delay="0"/>
                                          </p:stCondLst>
                                        </p:cTn>
                                        <p:tgtEl>
                                          <p:spTgt spid="145"/>
                                        </p:tgtEl>
                                        <p:attrNameLst>
                                          <p:attrName>style.visibility</p:attrName>
                                        </p:attrNameLst>
                                      </p:cBhvr>
                                      <p:to>
                                        <p:strVal val="visible"/>
                                      </p:to>
                                    </p:set>
                                    <p:animEffect transition="in" filter="fade">
                                      <p:cBhvr>
                                        <p:cTn id="167" dur="500"/>
                                        <p:tgtEl>
                                          <p:spTgt spid="145"/>
                                        </p:tgtEl>
                                      </p:cBhvr>
                                    </p:animEffect>
                                  </p:childTnLst>
                                </p:cTn>
                              </p:par>
                              <p:par>
                                <p:cTn id="168" presetID="42" presetClass="path" presetSubtype="0" decel="100000" fill="hold" grpId="1" nodeType="withEffect">
                                  <p:stCondLst>
                                    <p:cond delay="100"/>
                                  </p:stCondLst>
                                  <p:childTnLst>
                                    <p:animMotion origin="layout" path="M -2.08333E-7 3.7037E-7 L -2.08333E-7 0.03542 " pathEditMode="relative" rAng="0" ptsTypes="AA">
                                      <p:cBhvr>
                                        <p:cTn id="169" dur="700" spd="-100000" fill="hold"/>
                                        <p:tgtEl>
                                          <p:spTgt spid="145"/>
                                        </p:tgtEl>
                                        <p:attrNameLst>
                                          <p:attrName>ppt_x</p:attrName>
                                          <p:attrName>ppt_y</p:attrName>
                                        </p:attrNameLst>
                                      </p:cBhvr>
                                      <p:rCtr x="0" y="1759"/>
                                    </p:animMotion>
                                  </p:childTnLst>
                                </p:cTn>
                              </p:par>
                              <p:par>
                                <p:cTn id="170" presetID="10" presetClass="entr" presetSubtype="0" fill="hold" grpId="0" nodeType="withEffect">
                                  <p:stCondLst>
                                    <p:cond delay="100"/>
                                  </p:stCondLst>
                                  <p:childTnLst>
                                    <p:set>
                                      <p:cBhvr>
                                        <p:cTn id="171" dur="1" fill="hold">
                                          <p:stCondLst>
                                            <p:cond delay="0"/>
                                          </p:stCondLst>
                                        </p:cTn>
                                        <p:tgtEl>
                                          <p:spTgt spid="156"/>
                                        </p:tgtEl>
                                        <p:attrNameLst>
                                          <p:attrName>style.visibility</p:attrName>
                                        </p:attrNameLst>
                                      </p:cBhvr>
                                      <p:to>
                                        <p:strVal val="visible"/>
                                      </p:to>
                                    </p:set>
                                    <p:animEffect transition="in" filter="fade">
                                      <p:cBhvr>
                                        <p:cTn id="172" dur="500"/>
                                        <p:tgtEl>
                                          <p:spTgt spid="156"/>
                                        </p:tgtEl>
                                      </p:cBhvr>
                                    </p:animEffect>
                                  </p:childTnLst>
                                </p:cTn>
                              </p:par>
                              <p:par>
                                <p:cTn id="173" presetID="42" presetClass="path" presetSubtype="0" decel="100000" fill="hold" grpId="1" nodeType="withEffect">
                                  <p:stCondLst>
                                    <p:cond delay="100"/>
                                  </p:stCondLst>
                                  <p:childTnLst>
                                    <p:animMotion origin="layout" path="M -2.08333E-7 0 L -2.08333E-7 0.03542 " pathEditMode="relative" rAng="0" ptsTypes="AA">
                                      <p:cBhvr>
                                        <p:cTn id="174" dur="700" spd="-100000" fill="hold"/>
                                        <p:tgtEl>
                                          <p:spTgt spid="156"/>
                                        </p:tgtEl>
                                        <p:attrNameLst>
                                          <p:attrName>ppt_x</p:attrName>
                                          <p:attrName>ppt_y</p:attrName>
                                        </p:attrNameLst>
                                      </p:cBhvr>
                                      <p:rCtr x="0" y="1759"/>
                                    </p:animMotion>
                                  </p:childTnLst>
                                </p:cTn>
                              </p:par>
                              <p:par>
                                <p:cTn id="175" presetID="10" presetClass="entr" presetSubtype="0" fill="hold" grpId="0" nodeType="withEffect">
                                  <p:stCondLst>
                                    <p:cond delay="100"/>
                                  </p:stCondLst>
                                  <p:childTnLst>
                                    <p:set>
                                      <p:cBhvr>
                                        <p:cTn id="176" dur="1" fill="hold">
                                          <p:stCondLst>
                                            <p:cond delay="0"/>
                                          </p:stCondLst>
                                        </p:cTn>
                                        <p:tgtEl>
                                          <p:spTgt spid="97"/>
                                        </p:tgtEl>
                                        <p:attrNameLst>
                                          <p:attrName>style.visibility</p:attrName>
                                        </p:attrNameLst>
                                      </p:cBhvr>
                                      <p:to>
                                        <p:strVal val="visible"/>
                                      </p:to>
                                    </p:set>
                                    <p:animEffect transition="in" filter="fade">
                                      <p:cBhvr>
                                        <p:cTn id="177" dur="500"/>
                                        <p:tgtEl>
                                          <p:spTgt spid="97"/>
                                        </p:tgtEl>
                                      </p:cBhvr>
                                    </p:animEffect>
                                  </p:childTnLst>
                                </p:cTn>
                              </p:par>
                              <p:par>
                                <p:cTn id="178" presetID="42" presetClass="path" presetSubtype="0" decel="100000" fill="hold" grpId="1" nodeType="withEffect">
                                  <p:stCondLst>
                                    <p:cond delay="100"/>
                                  </p:stCondLst>
                                  <p:childTnLst>
                                    <p:animMotion origin="layout" path="M -2.08333E-7 -4.07407E-6 L -2.08333E-7 0.03542 " pathEditMode="relative" rAng="0" ptsTypes="AA">
                                      <p:cBhvr>
                                        <p:cTn id="179" dur="700" spd="-100000" fill="hold"/>
                                        <p:tgtEl>
                                          <p:spTgt spid="97"/>
                                        </p:tgtEl>
                                        <p:attrNameLst>
                                          <p:attrName>ppt_x</p:attrName>
                                          <p:attrName>ppt_y</p:attrName>
                                        </p:attrNameLst>
                                      </p:cBhvr>
                                      <p:rCtr x="0" y="1759"/>
                                    </p:animMotion>
                                  </p:childTnLst>
                                </p:cTn>
                              </p:par>
                              <p:par>
                                <p:cTn id="180" presetID="10" presetClass="entr" presetSubtype="0" fill="hold" grpId="0" nodeType="withEffect">
                                  <p:stCondLst>
                                    <p:cond delay="200"/>
                                  </p:stCondLst>
                                  <p:childTnLst>
                                    <p:set>
                                      <p:cBhvr>
                                        <p:cTn id="181" dur="1" fill="hold">
                                          <p:stCondLst>
                                            <p:cond delay="0"/>
                                          </p:stCondLst>
                                        </p:cTn>
                                        <p:tgtEl>
                                          <p:spTgt spid="62"/>
                                        </p:tgtEl>
                                        <p:attrNameLst>
                                          <p:attrName>style.visibility</p:attrName>
                                        </p:attrNameLst>
                                      </p:cBhvr>
                                      <p:to>
                                        <p:strVal val="visible"/>
                                      </p:to>
                                    </p:set>
                                    <p:animEffect transition="in" filter="fade">
                                      <p:cBhvr>
                                        <p:cTn id="182" dur="500"/>
                                        <p:tgtEl>
                                          <p:spTgt spid="62"/>
                                        </p:tgtEl>
                                      </p:cBhvr>
                                    </p:animEffect>
                                  </p:childTnLst>
                                </p:cTn>
                              </p:par>
                              <p:par>
                                <p:cTn id="183" presetID="42" presetClass="path" presetSubtype="0" decel="100000" fill="hold" grpId="1" nodeType="withEffect">
                                  <p:stCondLst>
                                    <p:cond delay="200"/>
                                  </p:stCondLst>
                                  <p:childTnLst>
                                    <p:animMotion origin="layout" path="M -2.08333E-7 -3.7037E-7 L -2.08333E-7 0.03542 " pathEditMode="relative" rAng="0" ptsTypes="AA">
                                      <p:cBhvr>
                                        <p:cTn id="184" dur="700" spd="-100000" fill="hold"/>
                                        <p:tgtEl>
                                          <p:spTgt spid="62"/>
                                        </p:tgtEl>
                                        <p:attrNameLst>
                                          <p:attrName>ppt_x</p:attrName>
                                          <p:attrName>ppt_y</p:attrName>
                                        </p:attrNameLst>
                                      </p:cBhvr>
                                      <p:rCtr x="0" y="1759"/>
                                    </p:animMotion>
                                  </p:childTnLst>
                                </p:cTn>
                              </p:par>
                              <p:par>
                                <p:cTn id="185" presetID="10" presetClass="entr" presetSubtype="0" fill="hold" nodeType="withEffect">
                                  <p:stCondLst>
                                    <p:cond delay="100"/>
                                  </p:stCondLst>
                                  <p:childTnLst>
                                    <p:set>
                                      <p:cBhvr>
                                        <p:cTn id="186" dur="1" fill="hold">
                                          <p:stCondLst>
                                            <p:cond delay="0"/>
                                          </p:stCondLst>
                                        </p:cTn>
                                        <p:tgtEl>
                                          <p:spTgt spid="143"/>
                                        </p:tgtEl>
                                        <p:attrNameLst>
                                          <p:attrName>style.visibility</p:attrName>
                                        </p:attrNameLst>
                                      </p:cBhvr>
                                      <p:to>
                                        <p:strVal val="visible"/>
                                      </p:to>
                                    </p:set>
                                    <p:animEffect transition="in" filter="fade">
                                      <p:cBhvr>
                                        <p:cTn id="187" dur="500"/>
                                        <p:tgtEl>
                                          <p:spTgt spid="143"/>
                                        </p:tgtEl>
                                      </p:cBhvr>
                                    </p:animEffect>
                                  </p:childTnLst>
                                </p:cTn>
                              </p:par>
                              <p:par>
                                <p:cTn id="188" presetID="42" presetClass="path" presetSubtype="0" decel="100000" fill="hold" nodeType="withEffect">
                                  <p:stCondLst>
                                    <p:cond delay="100"/>
                                  </p:stCondLst>
                                  <p:childTnLst>
                                    <p:animMotion origin="layout" path="M 1.875E-6 3.7037E-7 L 1.875E-6 0.03542 " pathEditMode="relative" rAng="0" ptsTypes="AA">
                                      <p:cBhvr>
                                        <p:cTn id="189" dur="700" spd="-100000" fill="hold"/>
                                        <p:tgtEl>
                                          <p:spTgt spid="143"/>
                                        </p:tgtEl>
                                        <p:attrNameLst>
                                          <p:attrName>ppt_x</p:attrName>
                                          <p:attrName>ppt_y</p:attrName>
                                        </p:attrNameLst>
                                      </p:cBhvr>
                                      <p:rCtr x="0" y="1759"/>
                                    </p:animMotion>
                                  </p:childTnLst>
                                </p:cTn>
                              </p:par>
                              <p:par>
                                <p:cTn id="190" presetID="10" presetClass="entr" presetSubtype="0" fill="hold" grpId="0" nodeType="withEffect">
                                  <p:stCondLst>
                                    <p:cond delay="100"/>
                                  </p:stCondLst>
                                  <p:childTnLst>
                                    <p:set>
                                      <p:cBhvr>
                                        <p:cTn id="191" dur="1" fill="hold">
                                          <p:stCondLst>
                                            <p:cond delay="0"/>
                                          </p:stCondLst>
                                        </p:cTn>
                                        <p:tgtEl>
                                          <p:spTgt spid="179"/>
                                        </p:tgtEl>
                                        <p:attrNameLst>
                                          <p:attrName>style.visibility</p:attrName>
                                        </p:attrNameLst>
                                      </p:cBhvr>
                                      <p:to>
                                        <p:strVal val="visible"/>
                                      </p:to>
                                    </p:set>
                                    <p:animEffect transition="in" filter="fade">
                                      <p:cBhvr>
                                        <p:cTn id="192" dur="500"/>
                                        <p:tgtEl>
                                          <p:spTgt spid="179"/>
                                        </p:tgtEl>
                                      </p:cBhvr>
                                    </p:animEffect>
                                  </p:childTnLst>
                                </p:cTn>
                              </p:par>
                              <p:par>
                                <p:cTn id="193" presetID="42" presetClass="path" presetSubtype="0" decel="100000" fill="hold" grpId="1" nodeType="withEffect">
                                  <p:stCondLst>
                                    <p:cond delay="100"/>
                                  </p:stCondLst>
                                  <p:childTnLst>
                                    <p:animMotion origin="layout" path="M 2.08333E-7 0 L 2.08333E-7 0.03542 " pathEditMode="relative" rAng="0" ptsTypes="AA">
                                      <p:cBhvr>
                                        <p:cTn id="194" dur="700" spd="-100000" fill="hold"/>
                                        <p:tgtEl>
                                          <p:spTgt spid="179"/>
                                        </p:tgtEl>
                                        <p:attrNameLst>
                                          <p:attrName>ppt_x</p:attrName>
                                          <p:attrName>ppt_y</p:attrName>
                                        </p:attrNameLst>
                                      </p:cBhvr>
                                      <p:rCtr x="0" y="1759"/>
                                    </p:animMotion>
                                  </p:childTnLst>
                                </p:cTn>
                              </p:par>
                              <p:par>
                                <p:cTn id="195" presetID="10" presetClass="entr" presetSubtype="0" fill="hold" nodeType="withEffect">
                                  <p:stCondLst>
                                    <p:cond delay="100"/>
                                  </p:stCondLst>
                                  <p:childTnLst>
                                    <p:set>
                                      <p:cBhvr>
                                        <p:cTn id="196" dur="1" fill="hold">
                                          <p:stCondLst>
                                            <p:cond delay="0"/>
                                          </p:stCondLst>
                                        </p:cTn>
                                        <p:tgtEl>
                                          <p:spTgt spid="162"/>
                                        </p:tgtEl>
                                        <p:attrNameLst>
                                          <p:attrName>style.visibility</p:attrName>
                                        </p:attrNameLst>
                                      </p:cBhvr>
                                      <p:to>
                                        <p:strVal val="visible"/>
                                      </p:to>
                                    </p:set>
                                    <p:animEffect transition="in" filter="fade">
                                      <p:cBhvr>
                                        <p:cTn id="197" dur="500"/>
                                        <p:tgtEl>
                                          <p:spTgt spid="162"/>
                                        </p:tgtEl>
                                      </p:cBhvr>
                                    </p:animEffect>
                                  </p:childTnLst>
                                </p:cTn>
                              </p:par>
                              <p:par>
                                <p:cTn id="198" presetID="42" presetClass="path" presetSubtype="0" decel="100000" fill="hold" nodeType="withEffect">
                                  <p:stCondLst>
                                    <p:cond delay="100"/>
                                  </p:stCondLst>
                                  <p:childTnLst>
                                    <p:animMotion origin="layout" path="M -1.875E-6 2.59259E-6 L -1.875E-6 0.03541 " pathEditMode="relative" rAng="0" ptsTypes="AA">
                                      <p:cBhvr>
                                        <p:cTn id="199" dur="700" spd="-100000" fill="hold"/>
                                        <p:tgtEl>
                                          <p:spTgt spid="162"/>
                                        </p:tgtEl>
                                        <p:attrNameLst>
                                          <p:attrName>ppt_x</p:attrName>
                                          <p:attrName>ppt_y</p:attrName>
                                        </p:attrNameLst>
                                      </p:cBhvr>
                                      <p:rCtr x="0" y="1759"/>
                                    </p:animMotion>
                                  </p:childTnLst>
                                </p:cTn>
                              </p:par>
                              <p:par>
                                <p:cTn id="200" presetID="10" presetClass="entr" presetSubtype="0" fill="hold" grpId="0" nodeType="withEffect">
                                  <p:stCondLst>
                                    <p:cond delay="100"/>
                                  </p:stCondLst>
                                  <p:childTnLst>
                                    <p:set>
                                      <p:cBhvr>
                                        <p:cTn id="201" dur="1" fill="hold">
                                          <p:stCondLst>
                                            <p:cond delay="0"/>
                                          </p:stCondLst>
                                        </p:cTn>
                                        <p:tgtEl>
                                          <p:spTgt spid="165"/>
                                        </p:tgtEl>
                                        <p:attrNameLst>
                                          <p:attrName>style.visibility</p:attrName>
                                        </p:attrNameLst>
                                      </p:cBhvr>
                                      <p:to>
                                        <p:strVal val="visible"/>
                                      </p:to>
                                    </p:set>
                                    <p:animEffect transition="in" filter="fade">
                                      <p:cBhvr>
                                        <p:cTn id="202" dur="500"/>
                                        <p:tgtEl>
                                          <p:spTgt spid="165"/>
                                        </p:tgtEl>
                                      </p:cBhvr>
                                    </p:animEffect>
                                  </p:childTnLst>
                                </p:cTn>
                              </p:par>
                              <p:par>
                                <p:cTn id="203" presetID="42" presetClass="path" presetSubtype="0" decel="100000" fill="hold" grpId="1" nodeType="withEffect">
                                  <p:stCondLst>
                                    <p:cond delay="100"/>
                                  </p:stCondLst>
                                  <p:childTnLst>
                                    <p:animMotion origin="layout" path="M -1.875E-6 -2.22222E-6 L -1.875E-6 0.03542 " pathEditMode="relative" rAng="0" ptsTypes="AA">
                                      <p:cBhvr>
                                        <p:cTn id="204" dur="700" spd="-100000" fill="hold"/>
                                        <p:tgtEl>
                                          <p:spTgt spid="165"/>
                                        </p:tgtEl>
                                        <p:attrNameLst>
                                          <p:attrName>ppt_x</p:attrName>
                                          <p:attrName>ppt_y</p:attrName>
                                        </p:attrNameLst>
                                      </p:cBhvr>
                                      <p:rCtr x="0" y="1759"/>
                                    </p:animMotion>
                                  </p:childTnLst>
                                </p:cTn>
                              </p:par>
                              <p:par>
                                <p:cTn id="205" presetID="10" presetClass="entr" presetSubtype="0" fill="hold" grpId="0" nodeType="withEffect">
                                  <p:stCondLst>
                                    <p:cond delay="100"/>
                                  </p:stCondLst>
                                  <p:childTnLst>
                                    <p:set>
                                      <p:cBhvr>
                                        <p:cTn id="206" dur="1" fill="hold">
                                          <p:stCondLst>
                                            <p:cond delay="0"/>
                                          </p:stCondLst>
                                        </p:cTn>
                                        <p:tgtEl>
                                          <p:spTgt spid="6"/>
                                        </p:tgtEl>
                                        <p:attrNameLst>
                                          <p:attrName>style.visibility</p:attrName>
                                        </p:attrNameLst>
                                      </p:cBhvr>
                                      <p:to>
                                        <p:strVal val="visible"/>
                                      </p:to>
                                    </p:set>
                                    <p:animEffect transition="in" filter="fade">
                                      <p:cBhvr>
                                        <p:cTn id="207" dur="500"/>
                                        <p:tgtEl>
                                          <p:spTgt spid="6"/>
                                        </p:tgtEl>
                                      </p:cBhvr>
                                    </p:animEffect>
                                  </p:childTnLst>
                                </p:cTn>
                              </p:par>
                              <p:par>
                                <p:cTn id="208" presetID="42" presetClass="path" presetSubtype="0" decel="100000" fill="hold" grpId="1" nodeType="withEffect">
                                  <p:stCondLst>
                                    <p:cond delay="100"/>
                                  </p:stCondLst>
                                  <p:childTnLst>
                                    <p:animMotion origin="layout" path="M 2.08333E-7 4.81481E-6 L 2.08333E-7 0.03541 " pathEditMode="relative" rAng="0" ptsTypes="AA">
                                      <p:cBhvr>
                                        <p:cTn id="209" dur="700" spd="-100000" fill="hold"/>
                                        <p:tgtEl>
                                          <p:spTgt spid="6"/>
                                        </p:tgtEl>
                                        <p:attrNameLst>
                                          <p:attrName>ppt_x</p:attrName>
                                          <p:attrName>ppt_y</p:attrName>
                                        </p:attrNameLst>
                                      </p:cBhvr>
                                      <p:rCtr x="0" y="1759"/>
                                    </p:animMotion>
                                  </p:childTnLst>
                                </p:cTn>
                              </p:par>
                              <p:par>
                                <p:cTn id="210" presetID="10" presetClass="entr" presetSubtype="0" fill="hold" nodeType="withEffect">
                                  <p:stCondLst>
                                    <p:cond delay="100"/>
                                  </p:stCondLst>
                                  <p:childTnLst>
                                    <p:set>
                                      <p:cBhvr>
                                        <p:cTn id="211" dur="1" fill="hold">
                                          <p:stCondLst>
                                            <p:cond delay="0"/>
                                          </p:stCondLst>
                                        </p:cTn>
                                        <p:tgtEl>
                                          <p:spTgt spid="189"/>
                                        </p:tgtEl>
                                        <p:attrNameLst>
                                          <p:attrName>style.visibility</p:attrName>
                                        </p:attrNameLst>
                                      </p:cBhvr>
                                      <p:to>
                                        <p:strVal val="visible"/>
                                      </p:to>
                                    </p:set>
                                    <p:animEffect transition="in" filter="fade">
                                      <p:cBhvr>
                                        <p:cTn id="212" dur="500"/>
                                        <p:tgtEl>
                                          <p:spTgt spid="189"/>
                                        </p:tgtEl>
                                      </p:cBhvr>
                                    </p:animEffect>
                                  </p:childTnLst>
                                </p:cTn>
                              </p:par>
                              <p:par>
                                <p:cTn id="213" presetID="42" presetClass="path" presetSubtype="0" decel="100000" fill="hold" nodeType="withEffect">
                                  <p:stCondLst>
                                    <p:cond delay="100"/>
                                  </p:stCondLst>
                                  <p:childTnLst>
                                    <p:animMotion origin="layout" path="M 2.29167E-6 -4.81481E-6 L 2.29167E-6 0.03542 " pathEditMode="relative" rAng="0" ptsTypes="AA">
                                      <p:cBhvr>
                                        <p:cTn id="214" dur="700" spd="-100000" fill="hold"/>
                                        <p:tgtEl>
                                          <p:spTgt spid="189"/>
                                        </p:tgtEl>
                                        <p:attrNameLst>
                                          <p:attrName>ppt_x</p:attrName>
                                          <p:attrName>ppt_y</p:attrName>
                                        </p:attrNameLst>
                                      </p:cBhvr>
                                      <p:rCtr x="0" y="1759"/>
                                    </p:animMotion>
                                  </p:childTnLst>
                                </p:cTn>
                              </p:par>
                              <p:par>
                                <p:cTn id="215" presetID="10" presetClass="entr" presetSubtype="0" fill="hold" nodeType="withEffect">
                                  <p:stCondLst>
                                    <p:cond delay="100"/>
                                  </p:stCondLst>
                                  <p:childTnLst>
                                    <p:set>
                                      <p:cBhvr>
                                        <p:cTn id="216" dur="1" fill="hold">
                                          <p:stCondLst>
                                            <p:cond delay="0"/>
                                          </p:stCondLst>
                                        </p:cTn>
                                        <p:tgtEl>
                                          <p:spTgt spid="163"/>
                                        </p:tgtEl>
                                        <p:attrNameLst>
                                          <p:attrName>style.visibility</p:attrName>
                                        </p:attrNameLst>
                                      </p:cBhvr>
                                      <p:to>
                                        <p:strVal val="visible"/>
                                      </p:to>
                                    </p:set>
                                    <p:animEffect transition="in" filter="fade">
                                      <p:cBhvr>
                                        <p:cTn id="217" dur="500"/>
                                        <p:tgtEl>
                                          <p:spTgt spid="163"/>
                                        </p:tgtEl>
                                      </p:cBhvr>
                                    </p:animEffect>
                                  </p:childTnLst>
                                </p:cTn>
                              </p:par>
                              <p:par>
                                <p:cTn id="218" presetID="42" presetClass="path" presetSubtype="0" decel="100000" fill="hold" nodeType="withEffect">
                                  <p:stCondLst>
                                    <p:cond delay="100"/>
                                  </p:stCondLst>
                                  <p:childTnLst>
                                    <p:animMotion origin="layout" path="M -1.875E-6 3.7037E-6 L -1.875E-6 0.03541 " pathEditMode="relative" rAng="0" ptsTypes="AA">
                                      <p:cBhvr>
                                        <p:cTn id="219" dur="700" spd="-100000" fill="hold"/>
                                        <p:tgtEl>
                                          <p:spTgt spid="163"/>
                                        </p:tgtEl>
                                        <p:attrNameLst>
                                          <p:attrName>ppt_x</p:attrName>
                                          <p:attrName>ppt_y</p:attrName>
                                        </p:attrNameLst>
                                      </p:cBhvr>
                                      <p:rCtr x="0" y="1759"/>
                                    </p:animMotion>
                                  </p:childTnLst>
                                </p:cTn>
                              </p:par>
                              <p:par>
                                <p:cTn id="220" presetID="10" presetClass="entr" presetSubtype="0" fill="hold" grpId="0" nodeType="withEffect">
                                  <p:stCondLst>
                                    <p:cond delay="100"/>
                                  </p:stCondLst>
                                  <p:childTnLst>
                                    <p:set>
                                      <p:cBhvr>
                                        <p:cTn id="221" dur="1" fill="hold">
                                          <p:stCondLst>
                                            <p:cond delay="0"/>
                                          </p:stCondLst>
                                        </p:cTn>
                                        <p:tgtEl>
                                          <p:spTgt spid="166"/>
                                        </p:tgtEl>
                                        <p:attrNameLst>
                                          <p:attrName>style.visibility</p:attrName>
                                        </p:attrNameLst>
                                      </p:cBhvr>
                                      <p:to>
                                        <p:strVal val="visible"/>
                                      </p:to>
                                    </p:set>
                                    <p:animEffect transition="in" filter="fade">
                                      <p:cBhvr>
                                        <p:cTn id="222" dur="500"/>
                                        <p:tgtEl>
                                          <p:spTgt spid="166"/>
                                        </p:tgtEl>
                                      </p:cBhvr>
                                    </p:animEffect>
                                  </p:childTnLst>
                                </p:cTn>
                              </p:par>
                              <p:par>
                                <p:cTn id="223" presetID="42" presetClass="path" presetSubtype="0" decel="100000" fill="hold" grpId="1" nodeType="withEffect">
                                  <p:stCondLst>
                                    <p:cond delay="100"/>
                                  </p:stCondLst>
                                  <p:childTnLst>
                                    <p:animMotion origin="layout" path="M -1.875E-6 -2.59259E-6 L -1.875E-6 0.03542 " pathEditMode="relative" rAng="0" ptsTypes="AA">
                                      <p:cBhvr>
                                        <p:cTn id="224" dur="700" spd="-100000" fill="hold"/>
                                        <p:tgtEl>
                                          <p:spTgt spid="166"/>
                                        </p:tgtEl>
                                        <p:attrNameLst>
                                          <p:attrName>ppt_x</p:attrName>
                                          <p:attrName>ppt_y</p:attrName>
                                        </p:attrNameLst>
                                      </p:cBhvr>
                                      <p:rCtr x="0" y="1759"/>
                                    </p:animMotion>
                                  </p:childTnLst>
                                </p:cTn>
                              </p:par>
                              <p:par>
                                <p:cTn id="225" presetID="10" presetClass="entr" presetSubtype="0" fill="hold" nodeType="withEffect">
                                  <p:stCondLst>
                                    <p:cond delay="100"/>
                                  </p:stCondLst>
                                  <p:childTnLst>
                                    <p:set>
                                      <p:cBhvr>
                                        <p:cTn id="226" dur="1" fill="hold">
                                          <p:stCondLst>
                                            <p:cond delay="0"/>
                                          </p:stCondLst>
                                        </p:cTn>
                                        <p:tgtEl>
                                          <p:spTgt spid="190"/>
                                        </p:tgtEl>
                                        <p:attrNameLst>
                                          <p:attrName>style.visibility</p:attrName>
                                        </p:attrNameLst>
                                      </p:cBhvr>
                                      <p:to>
                                        <p:strVal val="visible"/>
                                      </p:to>
                                    </p:set>
                                    <p:animEffect transition="in" filter="fade">
                                      <p:cBhvr>
                                        <p:cTn id="227" dur="500"/>
                                        <p:tgtEl>
                                          <p:spTgt spid="190"/>
                                        </p:tgtEl>
                                      </p:cBhvr>
                                    </p:animEffect>
                                  </p:childTnLst>
                                </p:cTn>
                              </p:par>
                              <p:par>
                                <p:cTn id="228" presetID="42" presetClass="path" presetSubtype="0" decel="100000" fill="hold" nodeType="withEffect">
                                  <p:stCondLst>
                                    <p:cond delay="100"/>
                                  </p:stCondLst>
                                  <p:childTnLst>
                                    <p:animMotion origin="layout" path="M 2.29167E-6 7.40741E-7 L 2.29167E-6 0.03542 " pathEditMode="relative" rAng="0" ptsTypes="AA">
                                      <p:cBhvr>
                                        <p:cTn id="229" dur="700" spd="-100000" fill="hold"/>
                                        <p:tgtEl>
                                          <p:spTgt spid="190"/>
                                        </p:tgtEl>
                                        <p:attrNameLst>
                                          <p:attrName>ppt_x</p:attrName>
                                          <p:attrName>ppt_y</p:attrName>
                                        </p:attrNameLst>
                                      </p:cBhvr>
                                      <p:rCtr x="0" y="1759"/>
                                    </p:animMotion>
                                  </p:childTnLst>
                                </p:cTn>
                              </p:par>
                              <p:par>
                                <p:cTn id="230" presetID="10" presetClass="entr" presetSubtype="0" fill="hold" nodeType="withEffect">
                                  <p:stCondLst>
                                    <p:cond delay="100"/>
                                  </p:stCondLst>
                                  <p:childTnLst>
                                    <p:set>
                                      <p:cBhvr>
                                        <p:cTn id="231" dur="1" fill="hold">
                                          <p:stCondLst>
                                            <p:cond delay="0"/>
                                          </p:stCondLst>
                                        </p:cTn>
                                        <p:tgtEl>
                                          <p:spTgt spid="174"/>
                                        </p:tgtEl>
                                        <p:attrNameLst>
                                          <p:attrName>style.visibility</p:attrName>
                                        </p:attrNameLst>
                                      </p:cBhvr>
                                      <p:to>
                                        <p:strVal val="visible"/>
                                      </p:to>
                                    </p:set>
                                    <p:animEffect transition="in" filter="fade">
                                      <p:cBhvr>
                                        <p:cTn id="232" dur="500"/>
                                        <p:tgtEl>
                                          <p:spTgt spid="174"/>
                                        </p:tgtEl>
                                      </p:cBhvr>
                                    </p:animEffect>
                                  </p:childTnLst>
                                </p:cTn>
                              </p:par>
                              <p:par>
                                <p:cTn id="233" presetID="42" presetClass="path" presetSubtype="0" decel="100000" fill="hold" nodeType="withEffect">
                                  <p:stCondLst>
                                    <p:cond delay="100"/>
                                  </p:stCondLst>
                                  <p:childTnLst>
                                    <p:animMotion origin="layout" path="M -3.75E-6 4.07407E-6 L -3.75E-6 0.03541 " pathEditMode="relative" rAng="0" ptsTypes="AA">
                                      <p:cBhvr>
                                        <p:cTn id="234" dur="700" spd="-100000" fill="hold"/>
                                        <p:tgtEl>
                                          <p:spTgt spid="174"/>
                                        </p:tgtEl>
                                        <p:attrNameLst>
                                          <p:attrName>ppt_x</p:attrName>
                                          <p:attrName>ppt_y</p:attrName>
                                        </p:attrNameLst>
                                      </p:cBhvr>
                                      <p:rCtr x="0" y="1759"/>
                                    </p:animMotion>
                                  </p:childTnLst>
                                </p:cTn>
                              </p:par>
                              <p:par>
                                <p:cTn id="235" presetID="10" presetClass="entr" presetSubtype="0" fill="hold" grpId="0" nodeType="withEffect">
                                  <p:stCondLst>
                                    <p:cond delay="100"/>
                                  </p:stCondLst>
                                  <p:childTnLst>
                                    <p:set>
                                      <p:cBhvr>
                                        <p:cTn id="236" dur="1" fill="hold">
                                          <p:stCondLst>
                                            <p:cond delay="0"/>
                                          </p:stCondLst>
                                        </p:cTn>
                                        <p:tgtEl>
                                          <p:spTgt spid="173"/>
                                        </p:tgtEl>
                                        <p:attrNameLst>
                                          <p:attrName>style.visibility</p:attrName>
                                        </p:attrNameLst>
                                      </p:cBhvr>
                                      <p:to>
                                        <p:strVal val="visible"/>
                                      </p:to>
                                    </p:set>
                                    <p:animEffect transition="in" filter="fade">
                                      <p:cBhvr>
                                        <p:cTn id="237" dur="500"/>
                                        <p:tgtEl>
                                          <p:spTgt spid="173"/>
                                        </p:tgtEl>
                                      </p:cBhvr>
                                    </p:animEffect>
                                  </p:childTnLst>
                                </p:cTn>
                              </p:par>
                              <p:par>
                                <p:cTn id="238" presetID="42" presetClass="path" presetSubtype="0" decel="100000" fill="hold" grpId="1" nodeType="withEffect">
                                  <p:stCondLst>
                                    <p:cond delay="100"/>
                                  </p:stCondLst>
                                  <p:childTnLst>
                                    <p:animMotion origin="layout" path="M -3.75E-6 4.44444E-6 L -3.75E-6 0.03541 " pathEditMode="relative" rAng="0" ptsTypes="AA">
                                      <p:cBhvr>
                                        <p:cTn id="239" dur="700" spd="-100000" fill="hold"/>
                                        <p:tgtEl>
                                          <p:spTgt spid="173"/>
                                        </p:tgtEl>
                                        <p:attrNameLst>
                                          <p:attrName>ppt_x</p:attrName>
                                          <p:attrName>ppt_y</p:attrName>
                                        </p:attrNameLst>
                                      </p:cBhvr>
                                      <p:rCtr x="0" y="1759"/>
                                    </p:animMotion>
                                  </p:childTnLst>
                                </p:cTn>
                              </p:par>
                              <p:par>
                                <p:cTn id="240" presetID="10" presetClass="entr" presetSubtype="0" fill="hold" nodeType="withEffect">
                                  <p:stCondLst>
                                    <p:cond delay="100"/>
                                  </p:stCondLst>
                                  <p:childTnLst>
                                    <p:set>
                                      <p:cBhvr>
                                        <p:cTn id="241" dur="1" fill="hold">
                                          <p:stCondLst>
                                            <p:cond delay="0"/>
                                          </p:stCondLst>
                                        </p:cTn>
                                        <p:tgtEl>
                                          <p:spTgt spid="164"/>
                                        </p:tgtEl>
                                        <p:attrNameLst>
                                          <p:attrName>style.visibility</p:attrName>
                                        </p:attrNameLst>
                                      </p:cBhvr>
                                      <p:to>
                                        <p:strVal val="visible"/>
                                      </p:to>
                                    </p:set>
                                    <p:animEffect transition="in" filter="fade">
                                      <p:cBhvr>
                                        <p:cTn id="242" dur="500"/>
                                        <p:tgtEl>
                                          <p:spTgt spid="164"/>
                                        </p:tgtEl>
                                      </p:cBhvr>
                                    </p:animEffect>
                                  </p:childTnLst>
                                </p:cTn>
                              </p:par>
                              <p:par>
                                <p:cTn id="243" presetID="42" presetClass="path" presetSubtype="0" decel="100000" fill="hold" nodeType="withEffect">
                                  <p:stCondLst>
                                    <p:cond delay="100"/>
                                  </p:stCondLst>
                                  <p:childTnLst>
                                    <p:animMotion origin="layout" path="M -1.875E-6 -1.11111E-6 L -1.875E-6 0.03542 " pathEditMode="relative" rAng="0" ptsTypes="AA">
                                      <p:cBhvr>
                                        <p:cTn id="244" dur="700" spd="-100000" fill="hold"/>
                                        <p:tgtEl>
                                          <p:spTgt spid="164"/>
                                        </p:tgtEl>
                                        <p:attrNameLst>
                                          <p:attrName>ppt_x</p:attrName>
                                          <p:attrName>ppt_y</p:attrName>
                                        </p:attrNameLst>
                                      </p:cBhvr>
                                      <p:rCtr x="0" y="1759"/>
                                    </p:animMotion>
                                  </p:childTnLst>
                                </p:cTn>
                              </p:par>
                              <p:par>
                                <p:cTn id="245" presetID="10" presetClass="entr" presetSubtype="0" fill="hold" grpId="0" nodeType="withEffect">
                                  <p:stCondLst>
                                    <p:cond delay="100"/>
                                  </p:stCondLst>
                                  <p:childTnLst>
                                    <p:set>
                                      <p:cBhvr>
                                        <p:cTn id="246" dur="1" fill="hold">
                                          <p:stCondLst>
                                            <p:cond delay="0"/>
                                          </p:stCondLst>
                                        </p:cTn>
                                        <p:tgtEl>
                                          <p:spTgt spid="167"/>
                                        </p:tgtEl>
                                        <p:attrNameLst>
                                          <p:attrName>style.visibility</p:attrName>
                                        </p:attrNameLst>
                                      </p:cBhvr>
                                      <p:to>
                                        <p:strVal val="visible"/>
                                      </p:to>
                                    </p:set>
                                    <p:animEffect transition="in" filter="fade">
                                      <p:cBhvr>
                                        <p:cTn id="247" dur="500"/>
                                        <p:tgtEl>
                                          <p:spTgt spid="167"/>
                                        </p:tgtEl>
                                      </p:cBhvr>
                                    </p:animEffect>
                                  </p:childTnLst>
                                </p:cTn>
                              </p:par>
                              <p:par>
                                <p:cTn id="248" presetID="42" presetClass="path" presetSubtype="0" decel="100000" fill="hold" grpId="1" nodeType="withEffect">
                                  <p:stCondLst>
                                    <p:cond delay="100"/>
                                  </p:stCondLst>
                                  <p:childTnLst>
                                    <p:animMotion origin="layout" path="M -1.875E-6 -1.48148E-6 L -1.875E-6 0.03542 " pathEditMode="relative" rAng="0" ptsTypes="AA">
                                      <p:cBhvr>
                                        <p:cTn id="249" dur="700" spd="-100000" fill="hold"/>
                                        <p:tgtEl>
                                          <p:spTgt spid="167"/>
                                        </p:tgtEl>
                                        <p:attrNameLst>
                                          <p:attrName>ppt_x</p:attrName>
                                          <p:attrName>ppt_y</p:attrName>
                                        </p:attrNameLst>
                                      </p:cBhvr>
                                      <p:rCtr x="0" y="1759"/>
                                    </p:animMotion>
                                  </p:childTnLst>
                                </p:cTn>
                              </p:par>
                              <p:par>
                                <p:cTn id="250" presetID="10" presetClass="entr" presetSubtype="0" fill="hold" nodeType="withEffect">
                                  <p:stCondLst>
                                    <p:cond delay="100"/>
                                  </p:stCondLst>
                                  <p:childTnLst>
                                    <p:set>
                                      <p:cBhvr>
                                        <p:cTn id="251" dur="1" fill="hold">
                                          <p:stCondLst>
                                            <p:cond delay="0"/>
                                          </p:stCondLst>
                                        </p:cTn>
                                        <p:tgtEl>
                                          <p:spTgt spid="191"/>
                                        </p:tgtEl>
                                        <p:attrNameLst>
                                          <p:attrName>style.visibility</p:attrName>
                                        </p:attrNameLst>
                                      </p:cBhvr>
                                      <p:to>
                                        <p:strVal val="visible"/>
                                      </p:to>
                                    </p:set>
                                    <p:animEffect transition="in" filter="fade">
                                      <p:cBhvr>
                                        <p:cTn id="252" dur="500"/>
                                        <p:tgtEl>
                                          <p:spTgt spid="191"/>
                                        </p:tgtEl>
                                      </p:cBhvr>
                                    </p:animEffect>
                                  </p:childTnLst>
                                </p:cTn>
                              </p:par>
                              <p:par>
                                <p:cTn id="253" presetID="42" presetClass="path" presetSubtype="0" decel="100000" fill="hold" nodeType="withEffect">
                                  <p:stCondLst>
                                    <p:cond delay="100"/>
                                  </p:stCondLst>
                                  <p:childTnLst>
                                    <p:animMotion origin="layout" path="M 2.29167E-6 -2.22222E-6 L 2.29167E-6 0.03542 " pathEditMode="relative" rAng="0" ptsTypes="AA">
                                      <p:cBhvr>
                                        <p:cTn id="254" dur="700" spd="-100000" fill="hold"/>
                                        <p:tgtEl>
                                          <p:spTgt spid="191"/>
                                        </p:tgtEl>
                                        <p:attrNameLst>
                                          <p:attrName>ppt_x</p:attrName>
                                          <p:attrName>ppt_y</p:attrName>
                                        </p:attrNameLst>
                                      </p:cBhvr>
                                      <p:rCtr x="0" y="1759"/>
                                    </p:animMotion>
                                  </p:childTnLst>
                                </p:cTn>
                              </p:par>
                              <p:par>
                                <p:cTn id="255" presetID="10" presetClass="entr" presetSubtype="0" fill="hold" nodeType="withEffect">
                                  <p:stCondLst>
                                    <p:cond delay="100"/>
                                  </p:stCondLst>
                                  <p:childTnLst>
                                    <p:set>
                                      <p:cBhvr>
                                        <p:cTn id="256" dur="1" fill="hold">
                                          <p:stCondLst>
                                            <p:cond delay="0"/>
                                          </p:stCondLst>
                                        </p:cTn>
                                        <p:tgtEl>
                                          <p:spTgt spid="168"/>
                                        </p:tgtEl>
                                        <p:attrNameLst>
                                          <p:attrName>style.visibility</p:attrName>
                                        </p:attrNameLst>
                                      </p:cBhvr>
                                      <p:to>
                                        <p:strVal val="visible"/>
                                      </p:to>
                                    </p:set>
                                    <p:animEffect transition="in" filter="fade">
                                      <p:cBhvr>
                                        <p:cTn id="257" dur="500"/>
                                        <p:tgtEl>
                                          <p:spTgt spid="168"/>
                                        </p:tgtEl>
                                      </p:cBhvr>
                                    </p:animEffect>
                                  </p:childTnLst>
                                </p:cTn>
                              </p:par>
                              <p:par>
                                <p:cTn id="258" presetID="42" presetClass="path" presetSubtype="0" decel="100000" fill="hold" nodeType="withEffect">
                                  <p:stCondLst>
                                    <p:cond delay="100"/>
                                  </p:stCondLst>
                                  <p:childTnLst>
                                    <p:animMotion origin="layout" path="M 2.08333E-7 -3.33333E-6 L 2.08333E-7 0.03542 " pathEditMode="relative" rAng="0" ptsTypes="AA">
                                      <p:cBhvr>
                                        <p:cTn id="259" dur="700" spd="-100000" fill="hold"/>
                                        <p:tgtEl>
                                          <p:spTgt spid="168"/>
                                        </p:tgtEl>
                                        <p:attrNameLst>
                                          <p:attrName>ppt_x</p:attrName>
                                          <p:attrName>ppt_y</p:attrName>
                                        </p:attrNameLst>
                                      </p:cBhvr>
                                      <p:rCtr x="0" y="1759"/>
                                    </p:animMotion>
                                  </p:childTnLst>
                                </p:cTn>
                              </p:par>
                              <p:par>
                                <p:cTn id="260" presetID="10" presetClass="entr" presetSubtype="0" fill="hold" grpId="0" nodeType="withEffect">
                                  <p:stCondLst>
                                    <p:cond delay="100"/>
                                  </p:stCondLst>
                                  <p:childTnLst>
                                    <p:set>
                                      <p:cBhvr>
                                        <p:cTn id="261" dur="1" fill="hold">
                                          <p:stCondLst>
                                            <p:cond delay="0"/>
                                          </p:stCondLst>
                                        </p:cTn>
                                        <p:tgtEl>
                                          <p:spTgt spid="169"/>
                                        </p:tgtEl>
                                        <p:attrNameLst>
                                          <p:attrName>style.visibility</p:attrName>
                                        </p:attrNameLst>
                                      </p:cBhvr>
                                      <p:to>
                                        <p:strVal val="visible"/>
                                      </p:to>
                                    </p:set>
                                    <p:animEffect transition="in" filter="fade">
                                      <p:cBhvr>
                                        <p:cTn id="262" dur="500"/>
                                        <p:tgtEl>
                                          <p:spTgt spid="169"/>
                                        </p:tgtEl>
                                      </p:cBhvr>
                                    </p:animEffect>
                                  </p:childTnLst>
                                </p:cTn>
                              </p:par>
                              <p:par>
                                <p:cTn id="263" presetID="42" presetClass="path" presetSubtype="0" decel="100000" fill="hold" grpId="1" nodeType="withEffect">
                                  <p:stCondLst>
                                    <p:cond delay="100"/>
                                  </p:stCondLst>
                                  <p:childTnLst>
                                    <p:animMotion origin="layout" path="M 2.08333E-7 1.11111E-6 L 2.08333E-7 0.03542 " pathEditMode="relative" rAng="0" ptsTypes="AA">
                                      <p:cBhvr>
                                        <p:cTn id="264" dur="700" spd="-100000" fill="hold"/>
                                        <p:tgtEl>
                                          <p:spTgt spid="169"/>
                                        </p:tgtEl>
                                        <p:attrNameLst>
                                          <p:attrName>ppt_x</p:attrName>
                                          <p:attrName>ppt_y</p:attrName>
                                        </p:attrNameLst>
                                      </p:cBhvr>
                                      <p:rCtr x="0" y="1759"/>
                                    </p:animMotion>
                                  </p:childTnLst>
                                </p:cTn>
                              </p:par>
                              <p:par>
                                <p:cTn id="265" presetID="10" presetClass="entr" presetSubtype="0" fill="hold" grpId="0" nodeType="withEffect">
                                  <p:stCondLst>
                                    <p:cond delay="200"/>
                                  </p:stCondLst>
                                  <p:childTnLst>
                                    <p:set>
                                      <p:cBhvr>
                                        <p:cTn id="266" dur="1" fill="hold">
                                          <p:stCondLst>
                                            <p:cond delay="0"/>
                                          </p:stCondLst>
                                        </p:cTn>
                                        <p:tgtEl>
                                          <p:spTgt spid="27"/>
                                        </p:tgtEl>
                                        <p:attrNameLst>
                                          <p:attrName>style.visibility</p:attrName>
                                        </p:attrNameLst>
                                      </p:cBhvr>
                                      <p:to>
                                        <p:strVal val="visible"/>
                                      </p:to>
                                    </p:set>
                                    <p:animEffect transition="in" filter="fade">
                                      <p:cBhvr>
                                        <p:cTn id="267" dur="500"/>
                                        <p:tgtEl>
                                          <p:spTgt spid="27"/>
                                        </p:tgtEl>
                                      </p:cBhvr>
                                    </p:animEffect>
                                  </p:childTnLst>
                                </p:cTn>
                              </p:par>
                              <p:par>
                                <p:cTn id="268" presetID="42" presetClass="path" presetSubtype="0" decel="100000" fill="hold" grpId="1" nodeType="withEffect">
                                  <p:stCondLst>
                                    <p:cond delay="200"/>
                                  </p:stCondLst>
                                  <p:childTnLst>
                                    <p:animMotion origin="layout" path="M 2.29167E-6 0 L 2.29167E-6 0.03542 " pathEditMode="relative" rAng="0" ptsTypes="AA">
                                      <p:cBhvr>
                                        <p:cTn id="269" dur="700" spd="-100000" fill="hold"/>
                                        <p:tgtEl>
                                          <p:spTgt spid="27"/>
                                        </p:tgtEl>
                                        <p:attrNameLst>
                                          <p:attrName>ppt_x</p:attrName>
                                          <p:attrName>ppt_y</p:attrName>
                                        </p:attrNameLst>
                                      </p:cBhvr>
                                      <p:rCtr x="0" y="1759"/>
                                    </p:animMotion>
                                  </p:childTnLst>
                                </p:cTn>
                              </p:par>
                              <p:par>
                                <p:cTn id="270" presetID="10" presetClass="entr" presetSubtype="0" fill="hold" grpId="0" nodeType="withEffect">
                                  <p:stCondLst>
                                    <p:cond delay="0"/>
                                  </p:stCondLst>
                                  <p:childTnLst>
                                    <p:set>
                                      <p:cBhvr>
                                        <p:cTn id="271" dur="1" fill="hold">
                                          <p:stCondLst>
                                            <p:cond delay="0"/>
                                          </p:stCondLst>
                                        </p:cTn>
                                        <p:tgtEl>
                                          <p:spTgt spid="35"/>
                                        </p:tgtEl>
                                        <p:attrNameLst>
                                          <p:attrName>style.visibility</p:attrName>
                                        </p:attrNameLst>
                                      </p:cBhvr>
                                      <p:to>
                                        <p:strVal val="visible"/>
                                      </p:to>
                                    </p:set>
                                    <p:animEffect transition="in" filter="fade">
                                      <p:cBhvr>
                                        <p:cTn id="272" dur="500"/>
                                        <p:tgtEl>
                                          <p:spTgt spid="35"/>
                                        </p:tgtEl>
                                      </p:cBhvr>
                                    </p:animEffect>
                                  </p:childTnLst>
                                </p:cTn>
                              </p:par>
                              <p:par>
                                <p:cTn id="273" presetID="42" presetClass="path" presetSubtype="0" decel="100000" fill="hold" grpId="1" nodeType="withEffect">
                                  <p:stCondLst>
                                    <p:cond delay="0"/>
                                  </p:stCondLst>
                                  <p:childTnLst>
                                    <p:animMotion origin="layout" path="M 0 2.59259E-6 L 0 0.03541 " pathEditMode="relative" rAng="0" ptsTypes="AA">
                                      <p:cBhvr>
                                        <p:cTn id="274" dur="700" spd="-100000" fill="hold"/>
                                        <p:tgtEl>
                                          <p:spTgt spid="3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 grpId="0" animBg="1"/>
      <p:bldP spid="2" grpId="1" animBg="1"/>
      <p:bldP spid="21" grpId="0"/>
      <p:bldP spid="21" grpId="1"/>
      <p:bldP spid="14" grpId="0"/>
      <p:bldP spid="14" grpId="1"/>
      <p:bldP spid="18" grpId="0"/>
      <p:bldP spid="18" grpId="1"/>
      <p:bldP spid="16" grpId="0"/>
      <p:bldP spid="16" grpId="1"/>
      <p:bldP spid="29" grpId="0"/>
      <p:bldP spid="29" grpId="1"/>
      <p:bldP spid="5" grpId="0" animBg="1"/>
      <p:bldP spid="5" grpId="1" animBg="1"/>
      <p:bldP spid="36" grpId="0"/>
      <p:bldP spid="36" grpId="1"/>
      <p:bldP spid="38" grpId="0"/>
      <p:bldP spid="38" grpId="1"/>
      <p:bldP spid="33" grpId="0"/>
      <p:bldP spid="33" grpId="1"/>
      <p:bldP spid="7" grpId="0" animBg="1"/>
      <p:bldP spid="7" grpId="1" animBg="1"/>
      <p:bldP spid="68" grpId="0"/>
      <p:bldP spid="68" grpId="1"/>
      <p:bldP spid="63" grpId="0"/>
      <p:bldP spid="63" grpId="1"/>
      <p:bldP spid="70" grpId="0"/>
      <p:bldP spid="70" grpId="1"/>
      <p:bldP spid="3" grpId="0" animBg="1"/>
      <p:bldP spid="3" grpId="1" animBg="1"/>
      <p:bldP spid="82" grpId="0"/>
      <p:bldP spid="82" grpId="1"/>
      <p:bldP spid="141" grpId="0"/>
      <p:bldP spid="141" grpId="1"/>
      <p:bldP spid="145" grpId="0"/>
      <p:bldP spid="145" grpId="1"/>
      <p:bldP spid="156" grpId="0" animBg="1"/>
      <p:bldP spid="156" grpId="1" animBg="1"/>
      <p:bldP spid="97" grpId="0"/>
      <p:bldP spid="97" grpId="1"/>
      <p:bldP spid="62" grpId="0" animBg="1"/>
      <p:bldP spid="62" grpId="1" animBg="1"/>
      <p:bldP spid="6" grpId="0" animBg="1"/>
      <p:bldP spid="6" grpId="1" animBg="1"/>
      <p:bldP spid="179" grpId="0"/>
      <p:bldP spid="179" grpId="1"/>
      <p:bldP spid="165" grpId="0"/>
      <p:bldP spid="165" grpId="1"/>
      <p:bldP spid="166" grpId="0"/>
      <p:bldP spid="166" grpId="1"/>
      <p:bldP spid="173" grpId="0"/>
      <p:bldP spid="173" grpId="1"/>
      <p:bldP spid="167" grpId="0"/>
      <p:bldP spid="167" grpId="1"/>
      <p:bldP spid="169" grpId="0"/>
      <p:bldP spid="169" grpId="1"/>
      <p:bldP spid="27" grpId="0" animBg="1"/>
      <p:bldP spid="27" grpId="1" animBg="1"/>
      <p:bldP spid="35" grpId="0"/>
      <p:bldP spid="35" grpId="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8A252-A993-C6C9-E611-E7E18B6A6C2C}"/>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A1D236B4-FE8B-3169-0786-03B67A9DBC91}"/>
              </a:ext>
              <a:ext uri="{C183D7F6-B498-43B3-948B-1728B52AA6E4}">
                <adec:decorative xmlns:adec="http://schemas.microsoft.com/office/drawing/2017/decorative" val="1"/>
              </a:ext>
            </a:extLst>
          </p:cNvPr>
          <p:cNvSpPr/>
          <p:nvPr/>
        </p:nvSpPr>
        <p:spPr bwMode="auto">
          <a:xfrm>
            <a:off x="588263" y="1828800"/>
            <a:ext cx="11017945" cy="4351338"/>
          </a:xfrm>
          <a:prstGeom prst="roundRect">
            <a:avLst>
              <a:gd name="adj" fmla="val 3329"/>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28800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err="1">
              <a:solidFill>
                <a:srgbClr val="091F2C"/>
              </a:solidFill>
              <a:latin typeface="Segoe Sans Text" panose="020F0502020204030204"/>
              <a:cs typeface="Segoe UI" panose="020B0502040204020203" pitchFamily="34" charset="0"/>
            </a:endParaRPr>
          </a:p>
        </p:txBody>
      </p:sp>
      <p:sp>
        <p:nvSpPr>
          <p:cNvPr id="28" name="Title 27">
            <a:extLst>
              <a:ext uri="{FF2B5EF4-FFF2-40B4-BE49-F238E27FC236}">
                <a16:creationId xmlns:a16="http://schemas.microsoft.com/office/drawing/2014/main" id="{2DAD216F-BA9A-1254-4D39-22944B4A794E}"/>
              </a:ext>
            </a:extLst>
          </p:cNvPr>
          <p:cNvSpPr>
            <a:spLocks noGrp="1"/>
          </p:cNvSpPr>
          <p:nvPr>
            <p:ph type="title"/>
          </p:nvPr>
        </p:nvSpPr>
        <p:spPr/>
        <p:txBody>
          <a:bodyPr/>
          <a:lstStyle/>
          <a:p>
            <a:r>
              <a:rPr lang="en-US">
                <a:cs typeface="Segoe UI"/>
              </a:rPr>
              <a:t>Getting data into Real-Time Intelligence</a:t>
            </a:r>
            <a:endParaRPr lang="en-US"/>
          </a:p>
        </p:txBody>
      </p:sp>
      <p:sp>
        <p:nvSpPr>
          <p:cNvPr id="93" name="Rectangle: Rounded Corners 92">
            <a:extLst>
              <a:ext uri="{FF2B5EF4-FFF2-40B4-BE49-F238E27FC236}">
                <a16:creationId xmlns:a16="http://schemas.microsoft.com/office/drawing/2014/main" id="{64E1AE52-97F5-4ACF-0BEC-103C4DC6025C}"/>
              </a:ext>
            </a:extLst>
          </p:cNvPr>
          <p:cNvSpPr/>
          <p:nvPr/>
        </p:nvSpPr>
        <p:spPr>
          <a:xfrm>
            <a:off x="7924264" y="4281569"/>
            <a:ext cx="2169738" cy="1545687"/>
          </a:xfrm>
          <a:prstGeom prst="roundRect">
            <a:avLst>
              <a:gd name="adj" fmla="val 6977"/>
            </a:avLst>
          </a:prstGeom>
          <a:solidFill>
            <a:schemeClr val="bg2"/>
          </a:solidFill>
          <a:ln w="12700">
            <a:solidFill>
              <a:schemeClr val="bg2">
                <a:lumMod val="85000"/>
              </a:schemeClr>
            </a:solidFill>
          </a:ln>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225B61"/>
                </a:solidFill>
                <a:effectLst/>
                <a:uLnTx/>
                <a:uFillTx/>
                <a:latin typeface="Calibri" panose="020F0502020204030204"/>
                <a:ea typeface="+mn-ea"/>
                <a:cs typeface="+mn-cs"/>
              </a:rPr>
              <a:t>Workspace</a:t>
            </a:r>
          </a:p>
        </p:txBody>
      </p:sp>
      <p:sp>
        <p:nvSpPr>
          <p:cNvPr id="94" name="Rectangle: Rounded Corners 93">
            <a:extLst>
              <a:ext uri="{FF2B5EF4-FFF2-40B4-BE49-F238E27FC236}">
                <a16:creationId xmlns:a16="http://schemas.microsoft.com/office/drawing/2014/main" id="{01CC213D-8CD8-358B-FFC2-B36FE6C72E11}"/>
              </a:ext>
            </a:extLst>
          </p:cNvPr>
          <p:cNvSpPr/>
          <p:nvPr/>
        </p:nvSpPr>
        <p:spPr>
          <a:xfrm>
            <a:off x="2149716" y="4281569"/>
            <a:ext cx="2169738" cy="1545687"/>
          </a:xfrm>
          <a:prstGeom prst="roundRect">
            <a:avLst>
              <a:gd name="adj" fmla="val 9017"/>
            </a:avLst>
          </a:prstGeom>
          <a:solidFill>
            <a:schemeClr val="bg2"/>
          </a:solidFill>
          <a:ln w="12700">
            <a:solidFill>
              <a:schemeClr val="bg2">
                <a:lumMod val="85000"/>
              </a:schemeClr>
            </a:solidFill>
          </a:ln>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err="1">
                <a:ln>
                  <a:noFill/>
                </a:ln>
                <a:solidFill>
                  <a:srgbClr val="225B61"/>
                </a:solidFill>
                <a:effectLst/>
                <a:uLnTx/>
                <a:uFillTx/>
                <a:latin typeface="Calibri" panose="020F0502020204030204"/>
                <a:ea typeface="+mn-ea"/>
                <a:cs typeface="+mn-cs"/>
              </a:rPr>
              <a:t>vNET</a:t>
            </a:r>
            <a:endParaRPr kumimoji="0" lang="en-GB" sz="1400" b="0" i="0" u="none" strike="noStrike" kern="0" cap="none" spc="0" normalizeH="0" baseline="0" noProof="0">
              <a:ln>
                <a:noFill/>
              </a:ln>
              <a:solidFill>
                <a:srgbClr val="225B61"/>
              </a:solidFill>
              <a:effectLst/>
              <a:uLnTx/>
              <a:uFillTx/>
              <a:latin typeface="Calibri" panose="020F0502020204030204"/>
              <a:ea typeface="+mn-ea"/>
              <a:cs typeface="+mn-cs"/>
            </a:endParaRPr>
          </a:p>
        </p:txBody>
      </p:sp>
      <p:sp>
        <p:nvSpPr>
          <p:cNvPr id="95" name="Rectangle: Rounded Corners 94">
            <a:extLst>
              <a:ext uri="{FF2B5EF4-FFF2-40B4-BE49-F238E27FC236}">
                <a16:creationId xmlns:a16="http://schemas.microsoft.com/office/drawing/2014/main" id="{114ED026-823E-2CEF-4FEE-F02936016433}"/>
              </a:ext>
            </a:extLst>
          </p:cNvPr>
          <p:cNvSpPr/>
          <p:nvPr/>
        </p:nvSpPr>
        <p:spPr>
          <a:xfrm>
            <a:off x="7924264" y="2037557"/>
            <a:ext cx="2169738" cy="1545687"/>
          </a:xfrm>
          <a:prstGeom prst="roundRect">
            <a:avLst>
              <a:gd name="adj" fmla="val 6977"/>
            </a:avLst>
          </a:prstGeom>
          <a:solidFill>
            <a:schemeClr val="bg2"/>
          </a:solidFill>
          <a:ln w="12700">
            <a:solidFill>
              <a:schemeClr val="bg2">
                <a:lumMod val="85000"/>
              </a:schemeClr>
            </a:solidFill>
          </a:ln>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225B61"/>
                </a:solidFill>
                <a:effectLst/>
                <a:uLnTx/>
                <a:uFillTx/>
                <a:latin typeface="Calibri" panose="020F0502020204030204"/>
                <a:ea typeface="+mn-ea"/>
                <a:cs typeface="+mn-cs"/>
              </a:rPr>
              <a:t>Workspace</a:t>
            </a:r>
          </a:p>
        </p:txBody>
      </p:sp>
      <p:sp>
        <p:nvSpPr>
          <p:cNvPr id="96" name="Rectangle: Rounded Corners 95">
            <a:extLst>
              <a:ext uri="{FF2B5EF4-FFF2-40B4-BE49-F238E27FC236}">
                <a16:creationId xmlns:a16="http://schemas.microsoft.com/office/drawing/2014/main" id="{B564ADC8-6E58-451B-A526-C0602832A686}"/>
              </a:ext>
            </a:extLst>
          </p:cNvPr>
          <p:cNvSpPr/>
          <p:nvPr/>
        </p:nvSpPr>
        <p:spPr>
          <a:xfrm>
            <a:off x="2149716" y="2037557"/>
            <a:ext cx="2169738" cy="1545687"/>
          </a:xfrm>
          <a:prstGeom prst="roundRect">
            <a:avLst>
              <a:gd name="adj" fmla="val 6977"/>
            </a:avLst>
          </a:prstGeom>
          <a:solidFill>
            <a:schemeClr val="bg2"/>
          </a:solidFill>
          <a:ln w="12700">
            <a:solidFill>
              <a:schemeClr val="bg2">
                <a:lumMod val="85000"/>
              </a:schemeClr>
            </a:solidFill>
          </a:ln>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225B61"/>
                </a:solidFill>
                <a:effectLst/>
                <a:uLnTx/>
                <a:uFillTx/>
                <a:latin typeface="Calibri" panose="020F0502020204030204"/>
                <a:ea typeface="+mn-ea"/>
                <a:cs typeface="+mn-cs"/>
              </a:rPr>
              <a:t>vNET</a:t>
            </a:r>
          </a:p>
        </p:txBody>
      </p:sp>
      <p:pic>
        <p:nvPicPr>
          <p:cNvPr id="98" name="Graphic 97">
            <a:extLst>
              <a:ext uri="{FF2B5EF4-FFF2-40B4-BE49-F238E27FC236}">
                <a16:creationId xmlns:a16="http://schemas.microsoft.com/office/drawing/2014/main" id="{197C156D-6E73-76DD-7520-275889FAEC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71492" y="4639733"/>
            <a:ext cx="561852" cy="561852"/>
          </a:xfrm>
          <a:prstGeom prst="rect">
            <a:avLst/>
          </a:prstGeom>
        </p:spPr>
      </p:pic>
      <p:pic>
        <p:nvPicPr>
          <p:cNvPr id="99" name="Graphic 98">
            <a:extLst>
              <a:ext uri="{FF2B5EF4-FFF2-40B4-BE49-F238E27FC236}">
                <a16:creationId xmlns:a16="http://schemas.microsoft.com/office/drawing/2014/main" id="{BC09C589-51D3-1EC0-9F84-39E90B7A29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09133" y="4624672"/>
            <a:ext cx="609600" cy="609600"/>
          </a:xfrm>
          <a:prstGeom prst="rect">
            <a:avLst/>
          </a:prstGeom>
        </p:spPr>
      </p:pic>
      <p:pic>
        <p:nvPicPr>
          <p:cNvPr id="100" name="Picture 6">
            <a:extLst>
              <a:ext uri="{FF2B5EF4-FFF2-40B4-BE49-F238E27FC236}">
                <a16:creationId xmlns:a16="http://schemas.microsoft.com/office/drawing/2014/main" id="{C3118F08-9184-088B-5724-1453B094C7A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8576239" y="4852041"/>
            <a:ext cx="432894" cy="394907"/>
          </a:xfrm>
          <a:prstGeom prst="rect">
            <a:avLst/>
          </a:prstGeom>
          <a:noFill/>
          <a:extLst>
            <a:ext uri="{909E8E84-426E-40DD-AFC4-6F175D3DCCD1}">
              <a14:hiddenFill xmlns:a14="http://schemas.microsoft.com/office/drawing/2010/main">
                <a:solidFill>
                  <a:srgbClr val="FFFFFF"/>
                </a:solidFill>
              </a14:hiddenFill>
            </a:ext>
          </a:extLst>
        </p:spPr>
      </p:pic>
      <p:cxnSp>
        <p:nvCxnSpPr>
          <p:cNvPr id="101" name="Straight Connector 100">
            <a:extLst>
              <a:ext uri="{FF2B5EF4-FFF2-40B4-BE49-F238E27FC236}">
                <a16:creationId xmlns:a16="http://schemas.microsoft.com/office/drawing/2014/main" id="{DB8B22D0-51E5-5CDE-71FE-4A1FA04780D2}"/>
              </a:ext>
            </a:extLst>
          </p:cNvPr>
          <p:cNvCxnSpPr>
            <a:cxnSpLocks/>
            <a:stCxn id="98" idx="3"/>
          </p:cNvCxnSpPr>
          <p:nvPr/>
        </p:nvCxnSpPr>
        <p:spPr>
          <a:xfrm flipV="1">
            <a:off x="4233344" y="4919302"/>
            <a:ext cx="4250320" cy="1357"/>
          </a:xfrm>
          <a:prstGeom prst="line">
            <a:avLst/>
          </a:prstGeom>
          <a:ln w="12700" cap="rnd">
            <a:solidFill>
              <a:schemeClr val="accent1"/>
            </a:solidFill>
            <a:prstDash val="solid"/>
            <a:tailEnd type="arrow" w="lg" len="sm"/>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F5EEBC51-AC95-9559-B0A2-2372C5FED1DE}"/>
              </a:ext>
            </a:extLst>
          </p:cNvPr>
          <p:cNvSpPr txBox="1"/>
          <p:nvPr/>
        </p:nvSpPr>
        <p:spPr>
          <a:xfrm>
            <a:off x="5096867" y="5029030"/>
            <a:ext cx="1997948" cy="646331"/>
          </a:xfrm>
          <a:prstGeom prst="rect">
            <a:avLst/>
          </a:prstGeom>
          <a:noFill/>
        </p:spPr>
        <p:txBody>
          <a:bodyPr wrap="square" rtlCol="0">
            <a:spAutoFit/>
          </a:bodyPr>
          <a:lstStyle/>
          <a:p>
            <a:pPr algn="ctr"/>
            <a:r>
              <a:rPr lang="en-GB" sz="1200">
                <a:solidFill>
                  <a:srgbClr val="225B61"/>
                </a:solidFill>
                <a:latin typeface="Calibri" panose="020F0502020204030204"/>
              </a:rPr>
              <a:t>Writes data to the embedded EventHub with “private link bypass!</a:t>
            </a:r>
          </a:p>
        </p:txBody>
      </p:sp>
      <p:pic>
        <p:nvPicPr>
          <p:cNvPr id="103" name="Graphic 102">
            <a:extLst>
              <a:ext uri="{FF2B5EF4-FFF2-40B4-BE49-F238E27FC236}">
                <a16:creationId xmlns:a16="http://schemas.microsoft.com/office/drawing/2014/main" id="{FD5D9A24-9E2D-EB67-E9D5-45D112BBD1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08296" y="4624672"/>
            <a:ext cx="652579" cy="652579"/>
          </a:xfrm>
          <a:prstGeom prst="rect">
            <a:avLst/>
          </a:prstGeom>
        </p:spPr>
      </p:pic>
      <p:pic>
        <p:nvPicPr>
          <p:cNvPr id="104" name="Picture 6">
            <a:extLst>
              <a:ext uri="{FF2B5EF4-FFF2-40B4-BE49-F238E27FC236}">
                <a16:creationId xmlns:a16="http://schemas.microsoft.com/office/drawing/2014/main" id="{7AD80818-B124-A556-AF79-32B99889904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15109" y="2453253"/>
            <a:ext cx="638953" cy="582884"/>
          </a:xfrm>
          <a:prstGeom prst="rect">
            <a:avLst/>
          </a:prstGeom>
          <a:noFill/>
          <a:extLst>
            <a:ext uri="{909E8E84-426E-40DD-AFC4-6F175D3DCCD1}">
              <a14:hiddenFill xmlns:a14="http://schemas.microsoft.com/office/drawing/2010/main">
                <a:solidFill>
                  <a:srgbClr val="FFFFFF"/>
                </a:solidFill>
              </a14:hiddenFill>
            </a:ext>
          </a:extLst>
        </p:spPr>
      </p:pic>
      <p:pic>
        <p:nvPicPr>
          <p:cNvPr id="105" name="Graphic 104">
            <a:extLst>
              <a:ext uri="{FF2B5EF4-FFF2-40B4-BE49-F238E27FC236}">
                <a16:creationId xmlns:a16="http://schemas.microsoft.com/office/drawing/2014/main" id="{80455D48-9222-4DAF-3CBA-674FFEBF57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71492" y="2454956"/>
            <a:ext cx="561852" cy="561852"/>
          </a:xfrm>
          <a:prstGeom prst="rect">
            <a:avLst/>
          </a:prstGeom>
        </p:spPr>
      </p:pic>
      <p:pic>
        <p:nvPicPr>
          <p:cNvPr id="106" name="Graphic 105">
            <a:extLst>
              <a:ext uri="{FF2B5EF4-FFF2-40B4-BE49-F238E27FC236}">
                <a16:creationId xmlns:a16="http://schemas.microsoft.com/office/drawing/2014/main" id="{7A6BBFB5-3B0E-A063-CB8D-D318997BAB6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50118" y="2304344"/>
            <a:ext cx="865789" cy="865789"/>
          </a:xfrm>
          <a:prstGeom prst="rect">
            <a:avLst/>
          </a:prstGeom>
        </p:spPr>
      </p:pic>
      <p:cxnSp>
        <p:nvCxnSpPr>
          <p:cNvPr id="107" name="Straight Connector 106">
            <a:extLst>
              <a:ext uri="{FF2B5EF4-FFF2-40B4-BE49-F238E27FC236}">
                <a16:creationId xmlns:a16="http://schemas.microsoft.com/office/drawing/2014/main" id="{474D5FBA-723F-B703-6589-92E9BE81FA29}"/>
              </a:ext>
            </a:extLst>
          </p:cNvPr>
          <p:cNvCxnSpPr>
            <a:cxnSpLocks/>
            <a:stCxn id="105" idx="3"/>
            <a:endCxn id="106" idx="1"/>
          </p:cNvCxnSpPr>
          <p:nvPr/>
        </p:nvCxnSpPr>
        <p:spPr>
          <a:xfrm>
            <a:off x="4233344" y="2735882"/>
            <a:ext cx="1416774" cy="1357"/>
          </a:xfrm>
          <a:prstGeom prst="line">
            <a:avLst/>
          </a:prstGeom>
          <a:ln w="12700" cap="rnd">
            <a:solidFill>
              <a:schemeClr val="accent1"/>
            </a:solidFill>
            <a:prstDash val="solid"/>
            <a:tailEnd type="none" w="lg" len="sm"/>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810CBE0B-E8C3-64E0-0272-E2A08B8AA8E1}"/>
              </a:ext>
            </a:extLst>
          </p:cNvPr>
          <p:cNvCxnSpPr>
            <a:cxnSpLocks/>
            <a:stCxn id="105" idx="2"/>
          </p:cNvCxnSpPr>
          <p:nvPr/>
        </p:nvCxnSpPr>
        <p:spPr>
          <a:xfrm rot="16200000" flipH="1">
            <a:off x="4737762" y="2231464"/>
            <a:ext cx="188534" cy="1759222"/>
          </a:xfrm>
          <a:prstGeom prst="bentConnector2">
            <a:avLst/>
          </a:prstGeom>
          <a:ln w="12700" cap="rnd">
            <a:solidFill>
              <a:schemeClr val="accent1"/>
            </a:solidFill>
            <a:prstDash val="solid"/>
            <a:tailEnd type="arrow" w="lg" len="sm"/>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1789F987-C780-3D9A-3096-BEF136565C66}"/>
              </a:ext>
            </a:extLst>
          </p:cNvPr>
          <p:cNvSpPr txBox="1"/>
          <p:nvPr/>
        </p:nvSpPr>
        <p:spPr>
          <a:xfrm>
            <a:off x="4385312" y="3313303"/>
            <a:ext cx="1334497" cy="461665"/>
          </a:xfrm>
          <a:prstGeom prst="rect">
            <a:avLst/>
          </a:prstGeom>
          <a:noFill/>
        </p:spPr>
        <p:txBody>
          <a:bodyPr wrap="square" rtlCol="0">
            <a:spAutoFit/>
          </a:bodyPr>
          <a:lstStyle/>
          <a:p>
            <a:pPr algn="ctr"/>
            <a:r>
              <a:rPr lang="en-GB" sz="1200">
                <a:solidFill>
                  <a:srgbClr val="225B61"/>
                </a:solidFill>
                <a:latin typeface="Calibri" panose="020F0502020204030204"/>
              </a:rPr>
              <a:t>Managed private endpoint</a:t>
            </a:r>
          </a:p>
        </p:txBody>
      </p:sp>
      <p:pic>
        <p:nvPicPr>
          <p:cNvPr id="110" name="Graphic 109">
            <a:extLst>
              <a:ext uri="{FF2B5EF4-FFF2-40B4-BE49-F238E27FC236}">
                <a16:creationId xmlns:a16="http://schemas.microsoft.com/office/drawing/2014/main" id="{F735B21E-CFFB-083C-E384-3385293BF7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09133" y="2439895"/>
            <a:ext cx="609600" cy="609600"/>
          </a:xfrm>
          <a:prstGeom prst="rect">
            <a:avLst/>
          </a:prstGeom>
        </p:spPr>
      </p:pic>
      <p:pic>
        <p:nvPicPr>
          <p:cNvPr id="111" name="Picture 6">
            <a:extLst>
              <a:ext uri="{FF2B5EF4-FFF2-40B4-BE49-F238E27FC236}">
                <a16:creationId xmlns:a16="http://schemas.microsoft.com/office/drawing/2014/main" id="{F0842FF5-D88A-8491-1B01-31681E298A2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8576239" y="2667264"/>
            <a:ext cx="432894" cy="394907"/>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Straight Connector 111">
            <a:extLst>
              <a:ext uri="{FF2B5EF4-FFF2-40B4-BE49-F238E27FC236}">
                <a16:creationId xmlns:a16="http://schemas.microsoft.com/office/drawing/2014/main" id="{7118858F-7967-7C51-6935-A7B6073CBB81}"/>
              </a:ext>
            </a:extLst>
          </p:cNvPr>
          <p:cNvCxnSpPr>
            <a:cxnSpLocks/>
            <a:stCxn id="106" idx="3"/>
          </p:cNvCxnSpPr>
          <p:nvPr/>
        </p:nvCxnSpPr>
        <p:spPr>
          <a:xfrm flipV="1">
            <a:off x="6515907" y="2735882"/>
            <a:ext cx="1928615" cy="1357"/>
          </a:xfrm>
          <a:prstGeom prst="line">
            <a:avLst/>
          </a:prstGeom>
          <a:ln w="12700" cap="rnd">
            <a:solidFill>
              <a:schemeClr val="accent1"/>
            </a:solidFill>
            <a:prstDash val="solid"/>
            <a:tailEnd type="arrow" w="lg" len="sm"/>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B0EAC446-A018-50C9-6F9E-20C3CD8CEBB7}"/>
              </a:ext>
            </a:extLst>
          </p:cNvPr>
          <p:cNvSpPr txBox="1"/>
          <p:nvPr/>
        </p:nvSpPr>
        <p:spPr>
          <a:xfrm>
            <a:off x="6259718" y="2902250"/>
            <a:ext cx="1628214" cy="830997"/>
          </a:xfrm>
          <a:prstGeom prst="rect">
            <a:avLst/>
          </a:prstGeom>
          <a:noFill/>
        </p:spPr>
        <p:txBody>
          <a:bodyPr wrap="square" rtlCol="0">
            <a:spAutoFit/>
          </a:bodyPr>
          <a:lstStyle/>
          <a:p>
            <a:pPr algn="ctr"/>
            <a:r>
              <a:rPr lang="en-GB" sz="1200">
                <a:solidFill>
                  <a:srgbClr val="225B61"/>
                </a:solidFill>
                <a:latin typeface="Calibri" panose="020F0502020204030204"/>
              </a:rPr>
              <a:t>Writes data to the embedded EventHub with “private link bypass!</a:t>
            </a:r>
          </a:p>
        </p:txBody>
      </p:sp>
      <p:sp>
        <p:nvSpPr>
          <p:cNvPr id="114" name="TextBox 113">
            <a:extLst>
              <a:ext uri="{FF2B5EF4-FFF2-40B4-BE49-F238E27FC236}">
                <a16:creationId xmlns:a16="http://schemas.microsoft.com/office/drawing/2014/main" id="{C0E1D799-3287-F408-E7BC-8E21AA992104}"/>
              </a:ext>
            </a:extLst>
          </p:cNvPr>
          <p:cNvSpPr txBox="1"/>
          <p:nvPr/>
        </p:nvSpPr>
        <p:spPr>
          <a:xfrm rot="16200000">
            <a:off x="1287520" y="2680050"/>
            <a:ext cx="1334497" cy="369332"/>
          </a:xfrm>
          <a:prstGeom prst="rect">
            <a:avLst/>
          </a:prstGeom>
          <a:noFill/>
        </p:spPr>
        <p:txBody>
          <a:bodyPr wrap="square" rtlCol="0">
            <a:spAutoFit/>
          </a:bodyPr>
          <a:lstStyle/>
          <a:p>
            <a:pPr algn="ctr"/>
            <a:r>
              <a:rPr lang="en-GB">
                <a:solidFill>
                  <a:srgbClr val="225B61"/>
                </a:solidFill>
                <a:latin typeface="Calibri" panose="020F0502020204030204"/>
              </a:rPr>
              <a:t>EventHub</a:t>
            </a:r>
          </a:p>
        </p:txBody>
      </p:sp>
      <p:sp>
        <p:nvSpPr>
          <p:cNvPr id="115" name="TextBox 114">
            <a:extLst>
              <a:ext uri="{FF2B5EF4-FFF2-40B4-BE49-F238E27FC236}">
                <a16:creationId xmlns:a16="http://schemas.microsoft.com/office/drawing/2014/main" id="{FDC593A2-E206-AAE0-E6AC-452A4F434E54}"/>
              </a:ext>
            </a:extLst>
          </p:cNvPr>
          <p:cNvSpPr txBox="1"/>
          <p:nvPr/>
        </p:nvSpPr>
        <p:spPr>
          <a:xfrm rot="16200000">
            <a:off x="1287051" y="4902360"/>
            <a:ext cx="1334497" cy="369332"/>
          </a:xfrm>
          <a:prstGeom prst="rect">
            <a:avLst/>
          </a:prstGeom>
          <a:noFill/>
        </p:spPr>
        <p:txBody>
          <a:bodyPr wrap="square" rtlCol="0">
            <a:spAutoFit/>
          </a:bodyPr>
          <a:lstStyle/>
          <a:p>
            <a:pPr algn="ctr"/>
            <a:r>
              <a:rPr lang="en-GB">
                <a:solidFill>
                  <a:srgbClr val="225B61"/>
                </a:solidFill>
                <a:latin typeface="Calibri" panose="020F0502020204030204"/>
              </a:rPr>
              <a:t>Custom App</a:t>
            </a:r>
          </a:p>
        </p:txBody>
      </p:sp>
      <p:sp>
        <p:nvSpPr>
          <p:cNvPr id="9" name="Subtitle 2">
            <a:extLst>
              <a:ext uri="{FF2B5EF4-FFF2-40B4-BE49-F238E27FC236}">
                <a16:creationId xmlns:a16="http://schemas.microsoft.com/office/drawing/2014/main" id="{BEC7B175-6DD4-B6D1-FCC3-5646F480A9BF}"/>
              </a:ext>
            </a:extLst>
          </p:cNvPr>
          <p:cNvSpPr txBox="1">
            <a:spLocks/>
          </p:cNvSpPr>
          <p:nvPr/>
        </p:nvSpPr>
        <p:spPr>
          <a:xfrm>
            <a:off x="563563" y="1223009"/>
            <a:ext cx="11064557" cy="365126"/>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rgbClr val="000000"/>
                </a:solidFill>
                <a:latin typeface="Segoe Sans Text Light" pitchFamily="2" charset="0"/>
                <a:ea typeface="+mn-ea"/>
                <a:cs typeface="Segoe Sans Text Light" pitchFamily="2" charset="0"/>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a:solidFill>
                  <a:schemeClr val="tx1"/>
                </a:solidFill>
                <a:latin typeface="+mn-lt"/>
                <a:ea typeface="+mn-ea"/>
                <a:cs typeface="Segoe UI"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a:solidFill>
                  <a:schemeClr val="tx1"/>
                </a:solidFill>
                <a:latin typeface="+mn-lt"/>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How to connect/load data from VNET/On-Premise</a:t>
            </a:r>
          </a:p>
        </p:txBody>
      </p:sp>
      <p:sp>
        <p:nvSpPr>
          <p:cNvPr id="5" name="Slide Number Placeholder 4">
            <a:extLst>
              <a:ext uri="{FF2B5EF4-FFF2-40B4-BE49-F238E27FC236}">
                <a16:creationId xmlns:a16="http://schemas.microsoft.com/office/drawing/2014/main" id="{8D32EAA4-0832-4E4B-4CEC-F3CCA7F67950}"/>
              </a:ext>
            </a:extLst>
          </p:cNvPr>
          <p:cNvSpPr>
            <a:spLocks noGrp="1"/>
          </p:cNvSpPr>
          <p:nvPr>
            <p:ph type="sldNum" sz="quarter" idx="11"/>
          </p:nvPr>
        </p:nvSpPr>
        <p:spPr/>
        <p:txBody>
          <a:bodyPr/>
          <a:lstStyle/>
          <a:p>
            <a:fld id="{B1356FBF-028C-F74E-A7B4-9B8ED246DD1B}" type="slidenum">
              <a:rPr lang="en-US" smtClean="0"/>
              <a:pPr/>
              <a:t>88</a:t>
            </a:fld>
            <a:endParaRPr lang="en-US"/>
          </a:p>
        </p:txBody>
      </p:sp>
    </p:spTree>
    <p:extLst>
      <p:ext uri="{BB962C8B-B14F-4D97-AF65-F5344CB8AC3E}">
        <p14:creationId xmlns:p14="http://schemas.microsoft.com/office/powerpoint/2010/main" val="11377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grpId="1" nodeType="withEffect">
                                  <p:stCondLst>
                                    <p:cond delay="0"/>
                                  </p:stCondLst>
                                  <p:childTnLst>
                                    <p:animMotion origin="layout" path="M 0 2.59259E-6 L 0 0.03541 " pathEditMode="relative" rAng="0" ptsTypes="AA">
                                      <p:cBhvr>
                                        <p:cTn id="9" dur="700" spd="-100000" fill="hold"/>
                                        <p:tgtEl>
                                          <p:spTgt spid="2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0 2.59259E-6 L 0 0.03541 " pathEditMode="relative" rAng="0" ptsTypes="AA">
                                      <p:cBhvr>
                                        <p:cTn id="14"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9" grpId="0"/>
      <p:bldP spid="9" grpId="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1B6C7-6870-5169-8ABC-4674743B72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10AB2C-6E6A-35F6-5771-032E6FB85047}"/>
              </a:ext>
            </a:extLst>
          </p:cNvPr>
          <p:cNvSpPr>
            <a:spLocks noGrp="1"/>
          </p:cNvSpPr>
          <p:nvPr>
            <p:ph type="title"/>
          </p:nvPr>
        </p:nvSpPr>
        <p:spPr/>
        <p:txBody>
          <a:bodyPr/>
          <a:lstStyle/>
          <a:p>
            <a:r>
              <a:rPr lang="en-US" noProof="0"/>
              <a:t>Visualization</a:t>
            </a:r>
          </a:p>
        </p:txBody>
      </p:sp>
      <p:sp>
        <p:nvSpPr>
          <p:cNvPr id="7" name="Subtitle 6">
            <a:extLst>
              <a:ext uri="{FF2B5EF4-FFF2-40B4-BE49-F238E27FC236}">
                <a16:creationId xmlns:a16="http://schemas.microsoft.com/office/drawing/2014/main" id="{8C4F4243-3B0D-6F43-6E1D-9E1278BA309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03612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noGrp="1"/>
          </p:cNvSpPr>
          <p:nvPr>
            <p:ph type="title"/>
          </p:nvPr>
        </p:nvSpPr>
        <p:spPr>
          <a:xfrm>
            <a:off x="563880" y="503396"/>
            <a:ext cx="11064240" cy="443198"/>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914400">
              <a:lnSpc>
                <a:spcPct val="90000"/>
              </a:lnSpc>
            </a:pPr>
            <a:r>
              <a:rPr lang="en-US" sz="3200">
                <a:solidFill>
                  <a:schemeClr val="tx2"/>
                </a:solidFill>
                <a:ea typeface="+mj-ea"/>
                <a:cs typeface="Segoe Sans Display" pitchFamily="2" charset="0"/>
              </a:rPr>
              <a:t>Engine Service</a:t>
            </a:r>
          </a:p>
        </p:txBody>
      </p:sp>
      <p:sp>
        <p:nvSpPr>
          <p:cNvPr id="5" name="Text Placeholder 4">
            <a:extLst>
              <a:ext uri="{FF2B5EF4-FFF2-40B4-BE49-F238E27FC236}">
                <a16:creationId xmlns:a16="http://schemas.microsoft.com/office/drawing/2014/main" id="{F0FD5B9E-108D-E908-FE63-F042025A4EC2}"/>
              </a:ext>
            </a:extLst>
          </p:cNvPr>
          <p:cNvSpPr>
            <a:spLocks noGrp="1"/>
          </p:cNvSpPr>
          <p:nvPr>
            <p:ph type="body" sz="quarter" idx="27"/>
          </p:nvPr>
        </p:nvSpPr>
        <p:spPr>
          <a:xfrm>
            <a:off x="563563" y="1447800"/>
            <a:ext cx="11064875" cy="4732338"/>
          </a:xfrm>
        </p:spPr>
        <p:txBody>
          <a:bodyPr>
            <a:normAutofit lnSpcReduction="10000"/>
          </a:bodyPr>
          <a:lstStyle/>
          <a:p>
            <a:pPr lvl="0">
              <a:spcAft>
                <a:spcPts val="900"/>
              </a:spcAft>
            </a:pPr>
            <a:r>
              <a:rPr lang="en-US"/>
              <a:t>Single node type</a:t>
            </a:r>
          </a:p>
          <a:p>
            <a:pPr lvl="0"/>
            <a:r>
              <a:rPr lang="en-US"/>
              <a:t>All nodes are symmetrical </a:t>
            </a:r>
          </a:p>
          <a:p>
            <a:pPr lvl="1">
              <a:spcAft>
                <a:spcPts val="900"/>
              </a:spcAft>
            </a:pPr>
            <a:r>
              <a:rPr lang="en-US"/>
              <a:t>Any node can take over when a node is down </a:t>
            </a:r>
          </a:p>
          <a:p>
            <a:pPr lvl="0"/>
            <a:r>
              <a:rPr lang="en-US"/>
              <a:t>A single node is assigned to be the Admin node per database</a:t>
            </a:r>
          </a:p>
          <a:p>
            <a:pPr lvl="1"/>
            <a:r>
              <a:rPr lang="en-US"/>
              <a:t>Manages the database metadata (all metadata writes) </a:t>
            </a:r>
          </a:p>
          <a:p>
            <a:pPr lvl="1"/>
            <a:r>
              <a:rPr lang="en-US"/>
              <a:t>Creates the query plan based on the metadata (*usually)</a:t>
            </a:r>
          </a:p>
          <a:p>
            <a:pPr lvl="1">
              <a:spcAft>
                <a:spcPts val="900"/>
              </a:spcAft>
            </a:pPr>
            <a:r>
              <a:rPr lang="en-US"/>
              <a:t>Query plan is distributed to all nodes </a:t>
            </a:r>
          </a:p>
          <a:p>
            <a:pPr lvl="0"/>
            <a:r>
              <a:rPr lang="en-US"/>
              <a:t>All nodes participate in query execution – Tail nodes </a:t>
            </a:r>
          </a:p>
          <a:p>
            <a:pPr lvl="1"/>
            <a:r>
              <a:rPr lang="en-US"/>
              <a:t>Extents are assigned to nodes using consistent hashing </a:t>
            </a:r>
          </a:p>
          <a:p>
            <a:pPr lvl="1"/>
            <a:r>
              <a:rPr lang="en-US"/>
              <a:t>Scale in/out reshuffles extents between nodes</a:t>
            </a:r>
          </a:p>
          <a:p>
            <a:pPr lvl="1"/>
            <a:r>
              <a:rPr lang="en-US"/>
              <a:t>Shuffling is minimized</a:t>
            </a:r>
          </a:p>
          <a:p>
            <a:endParaRPr lang="en-US"/>
          </a:p>
        </p:txBody>
      </p:sp>
      <p:pic>
        <p:nvPicPr>
          <p:cNvPr id="3" name="Picture 2" descr="Kusto Engine Service, Engine Node, Gateway/Frontend, Metadata Layer: Database admin, Metadata, Database Query Service, Native Engine: Query execution, Storage: Columnstore, Row Store. Multiple Engine Node.">
            <a:extLst>
              <a:ext uri="{FF2B5EF4-FFF2-40B4-BE49-F238E27FC236}">
                <a16:creationId xmlns:a16="http://schemas.microsoft.com/office/drawing/2014/main" id="{72A92DA1-FCE0-426C-9081-AC1C7B33640A}"/>
              </a:ext>
            </a:extLst>
          </p:cNvPr>
          <p:cNvPicPr>
            <a:picLocks noChangeAspect="1"/>
          </p:cNvPicPr>
          <p:nvPr/>
        </p:nvPicPr>
        <p:blipFill>
          <a:blip r:embed="rId3"/>
          <a:srcRect l="1982" t="5282" r="1101" b="1093"/>
          <a:stretch>
            <a:fillRect/>
          </a:stretch>
        </p:blipFill>
        <p:spPr>
          <a:xfrm>
            <a:off x="8305515" y="1388606"/>
            <a:ext cx="3425915" cy="3996194"/>
          </a:xfrm>
          <a:prstGeom prst="rect">
            <a:avLst/>
          </a:prstGeom>
        </p:spPr>
      </p:pic>
      <p:sp>
        <p:nvSpPr>
          <p:cNvPr id="4" name="Slide Number Placeholder 3">
            <a:extLst>
              <a:ext uri="{FF2B5EF4-FFF2-40B4-BE49-F238E27FC236}">
                <a16:creationId xmlns:a16="http://schemas.microsoft.com/office/drawing/2014/main" id="{FAD3A2B8-9919-1CDF-B1F0-F428BA8BE8AF}"/>
              </a:ext>
            </a:extLst>
          </p:cNvPr>
          <p:cNvSpPr>
            <a:spLocks noGrp="1"/>
          </p:cNvSpPr>
          <p:nvPr>
            <p:ph type="sldNum" sz="quarter" idx="29"/>
          </p:nvPr>
        </p:nvSpPr>
        <p:spPr/>
        <p:txBody>
          <a:bodyPr/>
          <a:lstStyle/>
          <a:p>
            <a:fld id="{B1356FBF-028C-F74E-A7B4-9B8ED246DD1B}" type="slidenum">
              <a:rPr lang="en-US" smtClean="0"/>
              <a:pPr/>
              <a:t>9</a:t>
            </a:fld>
            <a:endParaRPr lang="en-US"/>
          </a:p>
        </p:txBody>
      </p:sp>
    </p:spTree>
    <p:extLst>
      <p:ext uri="{BB962C8B-B14F-4D97-AF65-F5344CB8AC3E}">
        <p14:creationId xmlns:p14="http://schemas.microsoft.com/office/powerpoint/2010/main" val="28094910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AAE2A646-FA5E-17FB-B526-6D2B29B87C7B}"/>
              </a:ext>
            </a:extLst>
          </p:cNvPr>
          <p:cNvPicPr>
            <a:picLocks noChangeAspect="1"/>
          </p:cNvPicPr>
          <p:nvPr/>
        </p:nvPicPr>
        <p:blipFill>
          <a:blip r:embed="rId3"/>
          <a:srcRect l="551" t="712" r="19824" b="2571"/>
          <a:stretch>
            <a:fillRect/>
          </a:stretch>
        </p:blipFill>
        <p:spPr>
          <a:xfrm>
            <a:off x="580694" y="1445140"/>
            <a:ext cx="7683144" cy="4734996"/>
          </a:xfrm>
          <a:prstGeom prst="roundRect">
            <a:avLst>
              <a:gd name="adj" fmla="val 1476"/>
            </a:avLst>
          </a:prstGeom>
          <a:solidFill>
            <a:schemeClr val="bg2"/>
          </a:solidFill>
          <a:ln w="6350" cap="flat" cmpd="sng" algn="ctr">
            <a:solidFill>
              <a:schemeClr val="bg1">
                <a:lumMod val="90000"/>
              </a:schemeClr>
            </a:solidFill>
            <a:prstDash val="solid"/>
            <a:headEnd type="none" w="med" len="med"/>
            <a:tailEnd type="none" w="med" len="med"/>
          </a:ln>
          <a:effectLst/>
        </p:spPr>
      </p:pic>
      <p:sp>
        <p:nvSpPr>
          <p:cNvPr id="4" name="Rectangle 3">
            <a:extLst>
              <a:ext uri="{FF2B5EF4-FFF2-40B4-BE49-F238E27FC236}">
                <a16:creationId xmlns:a16="http://schemas.microsoft.com/office/drawing/2014/main" id="{39AB13AE-4C24-B424-71A3-D06E91773535}"/>
              </a:ext>
            </a:extLst>
          </p:cNvPr>
          <p:cNvSpPr/>
          <p:nvPr/>
        </p:nvSpPr>
        <p:spPr>
          <a:xfrm>
            <a:off x="3413126" y="1445140"/>
            <a:ext cx="5150622" cy="4734996"/>
          </a:xfrm>
          <a:prstGeom prst="rect">
            <a:avLst/>
          </a:prstGeom>
          <a:gradFill flip="none" rotWithShape="1">
            <a:gsLst>
              <a:gs pos="30000">
                <a:srgbClr val="FFF7F3"/>
              </a:gs>
              <a:gs pos="0">
                <a:schemeClr val="bg1">
                  <a:alpha val="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grpSp>
        <p:nvGrpSpPr>
          <p:cNvPr id="74" name="Group 73">
            <a:extLst>
              <a:ext uri="{FF2B5EF4-FFF2-40B4-BE49-F238E27FC236}">
                <a16:creationId xmlns:a16="http://schemas.microsoft.com/office/drawing/2014/main" id="{BD1CCD93-8140-C5E5-935A-521B3E405241}"/>
              </a:ext>
            </a:extLst>
          </p:cNvPr>
          <p:cNvGrpSpPr/>
          <p:nvPr/>
        </p:nvGrpSpPr>
        <p:grpSpPr>
          <a:xfrm>
            <a:off x="5303043" y="1447800"/>
            <a:ext cx="6328661" cy="433965"/>
            <a:chOff x="5303043" y="1447800"/>
            <a:chExt cx="6328661" cy="433965"/>
          </a:xfrm>
          <a:gradFill flip="none" rotWithShape="1">
            <a:gsLst>
              <a:gs pos="0">
                <a:srgbClr val="F65567"/>
              </a:gs>
              <a:gs pos="31000">
                <a:srgbClr val="AC35AF"/>
              </a:gs>
              <a:gs pos="67000">
                <a:srgbClr val="0A6BBA"/>
              </a:gs>
              <a:gs pos="100000">
                <a:srgbClr val="318581"/>
              </a:gs>
            </a:gsLst>
            <a:lin ang="0" scaled="1"/>
            <a:tileRect/>
          </a:gradFill>
        </p:grpSpPr>
        <p:sp>
          <p:nvSpPr>
            <p:cNvPr id="3" name="Rounded Rectangle 2">
              <a:extLst>
                <a:ext uri="{FF2B5EF4-FFF2-40B4-BE49-F238E27FC236}">
                  <a16:creationId xmlns:a16="http://schemas.microsoft.com/office/drawing/2014/main" id="{92492F0B-A6E4-4B17-A45F-713771E8BA89}"/>
                </a:ext>
              </a:extLst>
            </p:cNvPr>
            <p:cNvSpPr/>
            <p:nvPr/>
          </p:nvSpPr>
          <p:spPr bwMode="auto">
            <a:xfrm>
              <a:off x="5303043" y="1447800"/>
              <a:ext cx="1839600" cy="433965"/>
            </a:xfrm>
            <a:prstGeom prst="round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Sans Display" panose="020F0302020204030204"/>
                  <a:ea typeface="Segoe UI" pitchFamily="34" charset="0"/>
                  <a:cs typeface="Segoe UI" pitchFamily="34" charset="0"/>
                </a:rPr>
                <a:t>Dashboard</a:t>
              </a:r>
            </a:p>
          </p:txBody>
        </p:sp>
        <p:sp>
          <p:nvSpPr>
            <p:cNvPr id="5" name="Rounded Rectangle 4">
              <a:extLst>
                <a:ext uri="{FF2B5EF4-FFF2-40B4-BE49-F238E27FC236}">
                  <a16:creationId xmlns:a16="http://schemas.microsoft.com/office/drawing/2014/main" id="{E6F5B51F-93FD-4571-9DA2-A7A19DB1345F}"/>
                </a:ext>
              </a:extLst>
            </p:cNvPr>
            <p:cNvSpPr/>
            <p:nvPr/>
          </p:nvSpPr>
          <p:spPr bwMode="auto">
            <a:xfrm>
              <a:off x="7547574" y="1447800"/>
              <a:ext cx="1839600" cy="433965"/>
            </a:xfrm>
            <a:prstGeom prst="round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Sans Display" panose="020F0302020204030204"/>
                  <a:ea typeface="Segoe UI" pitchFamily="34" charset="0"/>
                  <a:cs typeface="Segoe UI" pitchFamily="34" charset="0"/>
                </a:rPr>
                <a:t>Page</a:t>
              </a:r>
            </a:p>
          </p:txBody>
        </p:sp>
        <p:sp>
          <p:nvSpPr>
            <p:cNvPr id="7" name="Rounded Rectangle 6">
              <a:extLst>
                <a:ext uri="{FF2B5EF4-FFF2-40B4-BE49-F238E27FC236}">
                  <a16:creationId xmlns:a16="http://schemas.microsoft.com/office/drawing/2014/main" id="{06471A0F-14E9-4059-B05A-B536B9052599}"/>
                </a:ext>
              </a:extLst>
            </p:cNvPr>
            <p:cNvSpPr/>
            <p:nvPr/>
          </p:nvSpPr>
          <p:spPr bwMode="auto">
            <a:xfrm>
              <a:off x="9792104" y="1447800"/>
              <a:ext cx="1839600" cy="433965"/>
            </a:xfrm>
            <a:prstGeom prst="roundRect">
              <a:avLst/>
            </a:prstGeom>
            <a:grpFill/>
            <a:ln w="127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Sans Display" panose="020F0302020204030204"/>
                  <a:ea typeface="Segoe UI" pitchFamily="34" charset="0"/>
                  <a:cs typeface="Segoe UI" pitchFamily="34" charset="0"/>
                </a:rPr>
                <a:t>Tile</a:t>
              </a:r>
            </a:p>
          </p:txBody>
        </p:sp>
      </p:grpSp>
      <p:sp>
        <p:nvSpPr>
          <p:cNvPr id="13" name="TextBox 12">
            <a:extLst>
              <a:ext uri="{FF2B5EF4-FFF2-40B4-BE49-F238E27FC236}">
                <a16:creationId xmlns:a16="http://schemas.microsoft.com/office/drawing/2014/main" id="{F6CB9811-987D-48F6-914E-DB486D192F96}"/>
              </a:ext>
            </a:extLst>
          </p:cNvPr>
          <p:cNvSpPr txBox="1"/>
          <p:nvPr/>
        </p:nvSpPr>
        <p:spPr>
          <a:xfrm>
            <a:off x="7148738" y="1510444"/>
            <a:ext cx="398693" cy="247554"/>
          </a:xfrm>
          <a:prstGeom prst="rect">
            <a:avLst/>
          </a:prstGeom>
          <a:noFill/>
        </p:spPr>
        <p:txBody>
          <a:bodyPr wrap="square" lIns="72000" tIns="36000" rIns="72000" bIns="7200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8661C5"/>
                </a:solidFill>
                <a:effectLst/>
                <a:uLnTx/>
                <a:uFillTx/>
                <a:latin typeface="Segoe Sans Display" panose="020F0302020204030204"/>
                <a:ea typeface="+mn-ea"/>
                <a:cs typeface="+mn-cs"/>
              </a:rPr>
              <a:t>1…n</a:t>
            </a:r>
          </a:p>
        </p:txBody>
      </p:sp>
      <p:sp>
        <p:nvSpPr>
          <p:cNvPr id="2" name="Title 1">
            <a:extLst>
              <a:ext uri="{FF2B5EF4-FFF2-40B4-BE49-F238E27FC236}">
                <a16:creationId xmlns:a16="http://schemas.microsoft.com/office/drawing/2014/main" id="{66A65643-6680-4CCA-8015-39B2E07E530C}"/>
              </a:ext>
            </a:extLst>
          </p:cNvPr>
          <p:cNvSpPr>
            <a:spLocks noGrp="1"/>
          </p:cNvSpPr>
          <p:nvPr>
            <p:ph type="title"/>
          </p:nvPr>
        </p:nvSpPr>
        <p:spPr/>
        <p:txBody>
          <a:bodyPr/>
          <a:lstStyle/>
          <a:p>
            <a:r>
              <a:rPr lang="en-GB"/>
              <a:t>R</a:t>
            </a:r>
            <a:r>
              <a:rPr lang="en-US" err="1"/>
              <a:t>eal</a:t>
            </a:r>
            <a:r>
              <a:rPr lang="en-US"/>
              <a:t>-Time Dashboard</a:t>
            </a:r>
          </a:p>
        </p:txBody>
      </p:sp>
      <p:cxnSp>
        <p:nvCxnSpPr>
          <p:cNvPr id="9" name="Straight Connector 8" descr="one Dashboard has many Pages">
            <a:extLst>
              <a:ext uri="{FF2B5EF4-FFF2-40B4-BE49-F238E27FC236}">
                <a16:creationId xmlns:a16="http://schemas.microsoft.com/office/drawing/2014/main" id="{EA1F49DE-A5E6-40CF-97B3-A9EA7C288499}"/>
              </a:ext>
            </a:extLst>
          </p:cNvPr>
          <p:cNvCxnSpPr>
            <a:cxnSpLocks/>
          </p:cNvCxnSpPr>
          <p:nvPr/>
        </p:nvCxnSpPr>
        <p:spPr>
          <a:xfrm>
            <a:off x="7142643" y="1721532"/>
            <a:ext cx="404931"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Arrow Connector 58" descr="Dashboard operations">
            <a:extLst>
              <a:ext uri="{FF2B5EF4-FFF2-40B4-BE49-F238E27FC236}">
                <a16:creationId xmlns:a16="http://schemas.microsoft.com/office/drawing/2014/main" id="{FBC71E66-D9C4-41A6-B154-8B9B2F9AE58F}"/>
              </a:ext>
            </a:extLst>
          </p:cNvPr>
          <p:cNvCxnSpPr>
            <a:cxnSpLocks/>
            <a:stCxn id="41" idx="0"/>
            <a:endCxn id="3" idx="2"/>
          </p:cNvCxnSpPr>
          <p:nvPr/>
        </p:nvCxnSpPr>
        <p:spPr>
          <a:xfrm flipV="1">
            <a:off x="6222843" y="1881765"/>
            <a:ext cx="0" cy="364157"/>
          </a:xfrm>
          <a:prstGeom prst="straightConnector1">
            <a:avLst/>
          </a:prstGeom>
          <a:ln w="127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descr="Page operations">
            <a:extLst>
              <a:ext uri="{FF2B5EF4-FFF2-40B4-BE49-F238E27FC236}">
                <a16:creationId xmlns:a16="http://schemas.microsoft.com/office/drawing/2014/main" id="{7F25DDF6-F7DA-471F-9372-FF6BB72F8080}"/>
              </a:ext>
            </a:extLst>
          </p:cNvPr>
          <p:cNvCxnSpPr>
            <a:cxnSpLocks/>
            <a:stCxn id="43" idx="0"/>
            <a:endCxn id="5" idx="2"/>
          </p:cNvCxnSpPr>
          <p:nvPr/>
        </p:nvCxnSpPr>
        <p:spPr>
          <a:xfrm flipV="1">
            <a:off x="8467374" y="1881765"/>
            <a:ext cx="0" cy="364157"/>
          </a:xfrm>
          <a:prstGeom prst="straightConnector1">
            <a:avLst/>
          </a:prstGeom>
          <a:ln w="127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descr="Tile operations">
            <a:extLst>
              <a:ext uri="{FF2B5EF4-FFF2-40B4-BE49-F238E27FC236}">
                <a16:creationId xmlns:a16="http://schemas.microsoft.com/office/drawing/2014/main" id="{CDB1506C-EF78-4A56-8A80-641A83B84146}"/>
              </a:ext>
            </a:extLst>
          </p:cNvPr>
          <p:cNvCxnSpPr>
            <a:cxnSpLocks/>
            <a:stCxn id="45" idx="0"/>
            <a:endCxn id="7" idx="2"/>
          </p:cNvCxnSpPr>
          <p:nvPr/>
        </p:nvCxnSpPr>
        <p:spPr>
          <a:xfrm flipV="1">
            <a:off x="10709935" y="1881765"/>
            <a:ext cx="1969" cy="364157"/>
          </a:xfrm>
          <a:prstGeom prst="straightConnector1">
            <a:avLst/>
          </a:prstGeom>
          <a:ln w="127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EA05D45-2995-08BE-3719-341833CFF78E}"/>
              </a:ext>
            </a:extLst>
          </p:cNvPr>
          <p:cNvSpPr txBox="1"/>
          <p:nvPr/>
        </p:nvSpPr>
        <p:spPr>
          <a:xfrm>
            <a:off x="9393411" y="1510444"/>
            <a:ext cx="398693" cy="247554"/>
          </a:xfrm>
          <a:prstGeom prst="rect">
            <a:avLst/>
          </a:prstGeom>
          <a:noFill/>
        </p:spPr>
        <p:txBody>
          <a:bodyPr wrap="square" lIns="72000" tIns="36000" rIns="72000" bIns="7200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8661C5"/>
                </a:solidFill>
                <a:effectLst/>
                <a:uLnTx/>
                <a:uFillTx/>
                <a:latin typeface="Segoe Sans Display" panose="020F0302020204030204"/>
                <a:ea typeface="+mn-ea"/>
                <a:cs typeface="+mn-cs"/>
              </a:rPr>
              <a:t>1…n</a:t>
            </a:r>
          </a:p>
        </p:txBody>
      </p:sp>
      <p:cxnSp>
        <p:nvCxnSpPr>
          <p:cNvPr id="31" name="Straight Connector 30" descr="one Dashboard has many Pages">
            <a:extLst>
              <a:ext uri="{FF2B5EF4-FFF2-40B4-BE49-F238E27FC236}">
                <a16:creationId xmlns:a16="http://schemas.microsoft.com/office/drawing/2014/main" id="{4F144F8E-E52E-C46D-5A03-CA71CA46C50C}"/>
              </a:ext>
            </a:extLst>
          </p:cNvPr>
          <p:cNvCxnSpPr>
            <a:cxnSpLocks/>
          </p:cNvCxnSpPr>
          <p:nvPr/>
        </p:nvCxnSpPr>
        <p:spPr>
          <a:xfrm>
            <a:off x="9387174" y="1721532"/>
            <a:ext cx="40493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Rounded Corners 45">
            <a:extLst>
              <a:ext uri="{FF2B5EF4-FFF2-40B4-BE49-F238E27FC236}">
                <a16:creationId xmlns:a16="http://schemas.microsoft.com/office/drawing/2014/main" id="{823E78F8-C2AB-492F-FA0D-1505C6F1CEF2}"/>
              </a:ext>
            </a:extLst>
          </p:cNvPr>
          <p:cNvSpPr/>
          <p:nvPr/>
        </p:nvSpPr>
        <p:spPr>
          <a:xfrm>
            <a:off x="5303043" y="2245922"/>
            <a:ext cx="1839600" cy="3544577"/>
          </a:xfrm>
          <a:prstGeom prst="roundRect">
            <a:avLst>
              <a:gd name="adj" fmla="val 5780"/>
            </a:avLst>
          </a:prstGeom>
          <a:solidFill>
            <a:schemeClr val="bg1"/>
          </a:solidFill>
          <a:ln w="12700" cap="rnd">
            <a:solidFill>
              <a:schemeClr val="accent2"/>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0000" tIns="144000" rIns="72000" bIns="14400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solidFill>
                  <a:srgbClr val="0078D3"/>
                </a:solidFill>
                <a:effectLst/>
                <a:uLnTx/>
                <a:uFillTx/>
                <a:latin typeface="Segoe Sans Display" panose="020F0302020204030204"/>
                <a:ea typeface="+mn-ea"/>
                <a:cs typeface="Segoe UI" panose="020B0502040204020203" pitchFamily="34" charset="0"/>
              </a:rPr>
              <a:t>Operations</a:t>
            </a:r>
          </a:p>
        </p:txBody>
      </p:sp>
      <p:sp>
        <p:nvSpPr>
          <p:cNvPr id="42" name="Rectangle: Rounded Corners 62">
            <a:extLst>
              <a:ext uri="{FF2B5EF4-FFF2-40B4-BE49-F238E27FC236}">
                <a16:creationId xmlns:a16="http://schemas.microsoft.com/office/drawing/2014/main" id="{4EEFBD0B-8E89-7775-2F61-B651DF25CBFB}"/>
              </a:ext>
            </a:extLst>
          </p:cNvPr>
          <p:cNvSpPr/>
          <p:nvPr/>
        </p:nvSpPr>
        <p:spPr>
          <a:xfrm>
            <a:off x="5305012" y="2815836"/>
            <a:ext cx="1835662" cy="2974647"/>
          </a:xfrm>
          <a:prstGeom prst="round2SameRect">
            <a:avLst>
              <a:gd name="adj1" fmla="val 0"/>
              <a:gd name="adj2" fmla="val 6840"/>
            </a:avLst>
          </a:prstGeom>
          <a:solidFill>
            <a:schemeClr val="accent2">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72000" rIns="144000" bIns="72000" rtlCol="0" anchor="t">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Create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Edit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Copy link</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Manage Permissions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Duplicate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Delete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Forget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Export to File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Replace with File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Share</a:t>
            </a:r>
          </a:p>
        </p:txBody>
      </p:sp>
      <p:sp>
        <p:nvSpPr>
          <p:cNvPr id="43" name="Rectangle: Rounded Corners 45">
            <a:extLst>
              <a:ext uri="{FF2B5EF4-FFF2-40B4-BE49-F238E27FC236}">
                <a16:creationId xmlns:a16="http://schemas.microsoft.com/office/drawing/2014/main" id="{8D5BD1FC-7C80-2C96-A67B-65B0D6FB2688}"/>
              </a:ext>
            </a:extLst>
          </p:cNvPr>
          <p:cNvSpPr/>
          <p:nvPr/>
        </p:nvSpPr>
        <p:spPr>
          <a:xfrm>
            <a:off x="7549543" y="2245922"/>
            <a:ext cx="1835662" cy="3544581"/>
          </a:xfrm>
          <a:prstGeom prst="roundRect">
            <a:avLst>
              <a:gd name="adj" fmla="val 5780"/>
            </a:avLst>
          </a:prstGeom>
          <a:solidFill>
            <a:schemeClr val="bg1"/>
          </a:solidFill>
          <a:ln w="12700" cap="rnd">
            <a:solidFill>
              <a:schemeClr val="accent2"/>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0000" tIns="144000" rIns="72000" bIns="14400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solidFill>
                  <a:srgbClr val="0078D3"/>
                </a:solidFill>
                <a:effectLst/>
                <a:uLnTx/>
                <a:uFillTx/>
                <a:latin typeface="Segoe Sans Display" panose="020F0302020204030204"/>
                <a:ea typeface="+mn-ea"/>
                <a:cs typeface="Segoe UI" panose="020B0502040204020203" pitchFamily="34" charset="0"/>
              </a:rPr>
              <a:t>Operations</a:t>
            </a:r>
          </a:p>
        </p:txBody>
      </p:sp>
      <p:sp>
        <p:nvSpPr>
          <p:cNvPr id="44" name="Rectangle: Rounded Corners 62">
            <a:extLst>
              <a:ext uri="{FF2B5EF4-FFF2-40B4-BE49-F238E27FC236}">
                <a16:creationId xmlns:a16="http://schemas.microsoft.com/office/drawing/2014/main" id="{E3D7E5D0-3C6C-6C36-75AB-99835B068AD1}"/>
              </a:ext>
            </a:extLst>
          </p:cNvPr>
          <p:cNvSpPr/>
          <p:nvPr/>
        </p:nvSpPr>
        <p:spPr>
          <a:xfrm>
            <a:off x="7549543" y="2815837"/>
            <a:ext cx="1835662" cy="2974666"/>
          </a:xfrm>
          <a:prstGeom prst="round2SameRect">
            <a:avLst>
              <a:gd name="adj1" fmla="val 0"/>
              <a:gd name="adj2" fmla="val 6840"/>
            </a:avLst>
          </a:prstGeom>
          <a:solidFill>
            <a:schemeClr val="accent2">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72000" rIns="144000" bIns="72000"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Create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Edit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Add tile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Add text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Data source(s)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Auto refresh</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Parameters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Rename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Duplicate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Delete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Move</a:t>
            </a:r>
          </a:p>
        </p:txBody>
      </p:sp>
      <p:sp>
        <p:nvSpPr>
          <p:cNvPr id="45" name="Rectangle: Rounded Corners 45">
            <a:extLst>
              <a:ext uri="{FF2B5EF4-FFF2-40B4-BE49-F238E27FC236}">
                <a16:creationId xmlns:a16="http://schemas.microsoft.com/office/drawing/2014/main" id="{34F6A9E8-E7D4-A5B6-8D1A-12062E091D19}"/>
              </a:ext>
            </a:extLst>
          </p:cNvPr>
          <p:cNvSpPr/>
          <p:nvPr/>
        </p:nvSpPr>
        <p:spPr>
          <a:xfrm>
            <a:off x="9792104" y="2245922"/>
            <a:ext cx="1835662" cy="3544581"/>
          </a:xfrm>
          <a:prstGeom prst="roundRect">
            <a:avLst>
              <a:gd name="adj" fmla="val 5780"/>
            </a:avLst>
          </a:prstGeom>
          <a:solidFill>
            <a:schemeClr val="bg1"/>
          </a:solidFill>
          <a:ln w="12700" cap="rnd">
            <a:solidFill>
              <a:schemeClr val="accent2"/>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0000" tIns="144000" rIns="72000" bIns="14400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solidFill>
                  <a:srgbClr val="0078D3"/>
                </a:solidFill>
                <a:effectLst/>
                <a:uLnTx/>
                <a:uFillTx/>
                <a:latin typeface="Segoe Sans Display" panose="020F0302020204030204"/>
                <a:ea typeface="+mn-ea"/>
                <a:cs typeface="Segoe UI" panose="020B0502040204020203" pitchFamily="34" charset="0"/>
              </a:rPr>
              <a:t>Operations</a:t>
            </a:r>
          </a:p>
        </p:txBody>
      </p:sp>
      <p:sp>
        <p:nvSpPr>
          <p:cNvPr id="46" name="Rectangle: Rounded Corners 62">
            <a:extLst>
              <a:ext uri="{FF2B5EF4-FFF2-40B4-BE49-F238E27FC236}">
                <a16:creationId xmlns:a16="http://schemas.microsoft.com/office/drawing/2014/main" id="{1E48B21B-4EA7-B3E4-AD9B-343D7E07FFF1}"/>
              </a:ext>
            </a:extLst>
          </p:cNvPr>
          <p:cNvSpPr/>
          <p:nvPr/>
        </p:nvSpPr>
        <p:spPr>
          <a:xfrm>
            <a:off x="9792105" y="2815837"/>
            <a:ext cx="1835662" cy="2974646"/>
          </a:xfrm>
          <a:prstGeom prst="round2SameRect">
            <a:avLst>
              <a:gd name="adj1" fmla="val 0"/>
              <a:gd name="adj2" fmla="val 6840"/>
            </a:avLst>
          </a:prstGeom>
          <a:solidFill>
            <a:schemeClr val="accent2">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72000" rIns="144000" bIns="72000" rtlCol="0" anchor="t">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Create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Edit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Rename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Duplicate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Delete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Sans Text" panose="020F0502020204030204"/>
                <a:ea typeface="+mn-ea"/>
                <a:cs typeface="+mn-cs"/>
              </a:rPr>
              <a:t>Move</a:t>
            </a:r>
          </a:p>
        </p:txBody>
      </p:sp>
      <p:sp>
        <p:nvSpPr>
          <p:cNvPr id="8" name="Slide Number Placeholder 7">
            <a:extLst>
              <a:ext uri="{FF2B5EF4-FFF2-40B4-BE49-F238E27FC236}">
                <a16:creationId xmlns:a16="http://schemas.microsoft.com/office/drawing/2014/main" id="{E073CB68-1355-0CCA-B1C7-A04A91B395A3}"/>
              </a:ext>
            </a:extLst>
          </p:cNvPr>
          <p:cNvSpPr>
            <a:spLocks noGrp="1"/>
          </p:cNvSpPr>
          <p:nvPr>
            <p:ph type="sldNum" sz="quarter" idx="11"/>
          </p:nvPr>
        </p:nvSpPr>
        <p:spPr/>
        <p:txBody>
          <a:bodyPr/>
          <a:lstStyle/>
          <a:p>
            <a:fld id="{B1356FBF-028C-F74E-A7B4-9B8ED246DD1B}" type="slidenum">
              <a:rPr lang="en-US" smtClean="0"/>
              <a:pPr/>
              <a:t>90</a:t>
            </a:fld>
            <a:endParaRPr lang="en-US"/>
          </a:p>
        </p:txBody>
      </p:sp>
    </p:spTree>
    <p:extLst>
      <p:ext uri="{BB962C8B-B14F-4D97-AF65-F5344CB8AC3E}">
        <p14:creationId xmlns:p14="http://schemas.microsoft.com/office/powerpoint/2010/main" val="315581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3A3B-E20C-6B16-4B42-91BD6BC63E2A}"/>
              </a:ext>
            </a:extLst>
          </p:cNvPr>
          <p:cNvSpPr>
            <a:spLocks noGrp="1"/>
          </p:cNvSpPr>
          <p:nvPr>
            <p:ph type="title"/>
          </p:nvPr>
        </p:nvSpPr>
        <p:spPr/>
        <p:txBody>
          <a:bodyPr/>
          <a:lstStyle/>
          <a:p>
            <a:r>
              <a:rPr lang="en-US">
                <a:cs typeface="Segoe Sans Display"/>
              </a:rPr>
              <a:t>Real-Time Dashboard Sharing</a:t>
            </a:r>
            <a:endParaRPr lang="en-US"/>
          </a:p>
        </p:txBody>
      </p:sp>
      <p:sp>
        <p:nvSpPr>
          <p:cNvPr id="3" name="Slide Number Placeholder 2">
            <a:extLst>
              <a:ext uri="{FF2B5EF4-FFF2-40B4-BE49-F238E27FC236}">
                <a16:creationId xmlns:a16="http://schemas.microsoft.com/office/drawing/2014/main" id="{B3A27763-4C73-3F2F-A5E3-C1BAA3832886}"/>
              </a:ext>
            </a:extLst>
          </p:cNvPr>
          <p:cNvSpPr>
            <a:spLocks noGrp="1"/>
          </p:cNvSpPr>
          <p:nvPr>
            <p:ph type="sldNum" sz="quarter" idx="11"/>
          </p:nvPr>
        </p:nvSpPr>
        <p:spPr/>
        <p:txBody>
          <a:bodyPr/>
          <a:lstStyle/>
          <a:p>
            <a:fld id="{B1356FBF-028C-F74E-A7B4-9B8ED246DD1B}" type="slidenum">
              <a:rPr lang="en-US" smtClean="0"/>
              <a:pPr/>
              <a:t>91</a:t>
            </a:fld>
            <a:endParaRPr lang="en-US"/>
          </a:p>
        </p:txBody>
      </p:sp>
      <p:pic>
        <p:nvPicPr>
          <p:cNvPr id="4" name="Picture 3" descr="Diagram showing the different levels of permissions.">
            <a:extLst>
              <a:ext uri="{FF2B5EF4-FFF2-40B4-BE49-F238E27FC236}">
                <a16:creationId xmlns:a16="http://schemas.microsoft.com/office/drawing/2014/main" id="{75F7D1AC-3281-097C-29DB-5DDEBDEDF804}"/>
              </a:ext>
            </a:extLst>
          </p:cNvPr>
          <p:cNvPicPr>
            <a:picLocks noChangeAspect="1"/>
          </p:cNvPicPr>
          <p:nvPr/>
        </p:nvPicPr>
        <p:blipFill>
          <a:blip r:embed="rId3"/>
          <a:stretch>
            <a:fillRect/>
          </a:stretch>
        </p:blipFill>
        <p:spPr>
          <a:xfrm>
            <a:off x="3803730" y="989098"/>
            <a:ext cx="8389342" cy="5688917"/>
          </a:xfrm>
          <a:prstGeom prst="rect">
            <a:avLst/>
          </a:prstGeom>
        </p:spPr>
      </p:pic>
      <p:sp>
        <p:nvSpPr>
          <p:cNvPr id="5" name="TextBox 4">
            <a:extLst>
              <a:ext uri="{FF2B5EF4-FFF2-40B4-BE49-F238E27FC236}">
                <a16:creationId xmlns:a16="http://schemas.microsoft.com/office/drawing/2014/main" id="{9CF8B31B-267F-2C8D-52A6-4797462A5989}"/>
              </a:ext>
            </a:extLst>
          </p:cNvPr>
          <p:cNvSpPr txBox="1"/>
          <p:nvPr/>
        </p:nvSpPr>
        <p:spPr>
          <a:xfrm>
            <a:off x="558992" y="1215749"/>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Segoe Sans Text"/>
              </a:rPr>
              <a:t>Pass-through identity:</a:t>
            </a:r>
          </a:p>
          <a:p>
            <a:r>
              <a:rPr lang="en-US">
                <a:cs typeface="Segoe Sans Text"/>
              </a:rPr>
              <a:t>Default setting</a:t>
            </a:r>
          </a:p>
          <a:p>
            <a:r>
              <a:rPr lang="en-US">
                <a:cs typeface="Segoe Sans Text"/>
              </a:rPr>
              <a:t>User is able to view the data in the tiles if the have access to the underlying data source</a:t>
            </a:r>
          </a:p>
        </p:txBody>
      </p:sp>
      <p:sp>
        <p:nvSpPr>
          <p:cNvPr id="6" name="TextBox 5">
            <a:extLst>
              <a:ext uri="{FF2B5EF4-FFF2-40B4-BE49-F238E27FC236}">
                <a16:creationId xmlns:a16="http://schemas.microsoft.com/office/drawing/2014/main" id="{AA8B9877-B9C9-5280-F90E-BDA8D6960628}"/>
              </a:ext>
            </a:extLst>
          </p:cNvPr>
          <p:cNvSpPr txBox="1"/>
          <p:nvPr/>
        </p:nvSpPr>
        <p:spPr>
          <a:xfrm>
            <a:off x="558991" y="3199824"/>
            <a:ext cx="304512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Segoe Sans Text"/>
              </a:rPr>
              <a:t>Dashboard editor identity:</a:t>
            </a:r>
          </a:p>
          <a:p>
            <a:endParaRPr lang="en-US">
              <a:cs typeface="Segoe Sans Text"/>
            </a:endParaRPr>
          </a:p>
          <a:p>
            <a:r>
              <a:rPr lang="en-US">
                <a:cs typeface="Segoe Sans Text"/>
              </a:rPr>
              <a:t>User can use the Dashboard`s editor identity &amp; their permissions to access the underlying data source</a:t>
            </a:r>
          </a:p>
        </p:txBody>
      </p:sp>
      <p:sp>
        <p:nvSpPr>
          <p:cNvPr id="7" name="TextBox 6">
            <a:extLst>
              <a:ext uri="{FF2B5EF4-FFF2-40B4-BE49-F238E27FC236}">
                <a16:creationId xmlns:a16="http://schemas.microsoft.com/office/drawing/2014/main" id="{CC625E63-FF81-7B28-BC6C-EE4FB8C24A50}"/>
              </a:ext>
            </a:extLst>
          </p:cNvPr>
          <p:cNvSpPr txBox="1"/>
          <p:nvPr/>
        </p:nvSpPr>
        <p:spPr>
          <a:xfrm>
            <a:off x="702765" y="5428315"/>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Segoe Sans Text"/>
              </a:rPr>
              <a:t>If more than 1 editor, each needs to setup their own </a:t>
            </a:r>
            <a:r>
              <a:rPr lang="en-US" err="1">
                <a:cs typeface="Segoe Sans Text"/>
              </a:rPr>
              <a:t>datasource</a:t>
            </a:r>
            <a:r>
              <a:rPr lang="en-US">
                <a:cs typeface="Segoe Sans Text"/>
              </a:rPr>
              <a:t>.</a:t>
            </a:r>
            <a:endParaRPr lang="en-US"/>
          </a:p>
        </p:txBody>
      </p:sp>
    </p:spTree>
    <p:extLst>
      <p:ext uri="{BB962C8B-B14F-4D97-AF65-F5344CB8AC3E}">
        <p14:creationId xmlns:p14="http://schemas.microsoft.com/office/powerpoint/2010/main" val="9145208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DBAAE0C-CFCA-C782-4AB7-C675B094F635}"/>
              </a:ext>
            </a:extLst>
          </p:cNvPr>
          <p:cNvSpPr>
            <a:spLocks noGrp="1"/>
          </p:cNvSpPr>
          <p:nvPr>
            <p:ph type="sldNum" sz="quarter" idx="11"/>
          </p:nvPr>
        </p:nvSpPr>
        <p:spPr/>
        <p:txBody>
          <a:bodyPr/>
          <a:lstStyle/>
          <a:p>
            <a:fld id="{B1356FBF-028C-F74E-A7B4-9B8ED246DD1B}" type="slidenum">
              <a:rPr lang="en-US" smtClean="0"/>
              <a:pPr/>
              <a:t>92</a:t>
            </a:fld>
            <a:endParaRPr lang="en-US"/>
          </a:p>
        </p:txBody>
      </p:sp>
      <p:pic>
        <p:nvPicPr>
          <p:cNvPr id="4" name="Picture 3" descr="A screenshot of a computer&#10;&#10;AI-generated content may be incorrect.">
            <a:extLst>
              <a:ext uri="{FF2B5EF4-FFF2-40B4-BE49-F238E27FC236}">
                <a16:creationId xmlns:a16="http://schemas.microsoft.com/office/drawing/2014/main" id="{3DB6289F-A1B9-A40E-691E-0B9816EEFA66}"/>
              </a:ext>
            </a:extLst>
          </p:cNvPr>
          <p:cNvPicPr>
            <a:picLocks noChangeAspect="1"/>
          </p:cNvPicPr>
          <p:nvPr/>
        </p:nvPicPr>
        <p:blipFill>
          <a:blip r:embed="rId2"/>
          <a:stretch>
            <a:fillRect/>
          </a:stretch>
        </p:blipFill>
        <p:spPr>
          <a:xfrm>
            <a:off x="1606538" y="0"/>
            <a:ext cx="8988106" cy="6821278"/>
          </a:xfrm>
          <a:prstGeom prst="rect">
            <a:avLst/>
          </a:prstGeom>
        </p:spPr>
      </p:pic>
    </p:spTree>
    <p:extLst>
      <p:ext uri="{BB962C8B-B14F-4D97-AF65-F5344CB8AC3E}">
        <p14:creationId xmlns:p14="http://schemas.microsoft.com/office/powerpoint/2010/main" val="5229877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05D27-464D-C746-1053-0F11A327BE90}"/>
              </a:ext>
            </a:extLst>
          </p:cNvPr>
          <p:cNvSpPr>
            <a:spLocks noGrp="1"/>
          </p:cNvSpPr>
          <p:nvPr>
            <p:ph type="title"/>
          </p:nvPr>
        </p:nvSpPr>
        <p:spPr/>
        <p:txBody>
          <a:bodyPr/>
          <a:lstStyle/>
          <a:p>
            <a:r>
              <a:rPr lang="en-US">
                <a:cs typeface="Segoe Sans Display"/>
              </a:rPr>
              <a:t>Use </a:t>
            </a:r>
            <a:r>
              <a:rPr lang="en-US" err="1">
                <a:cs typeface="Segoe Sans Display"/>
              </a:rPr>
              <a:t>drillthroughs</a:t>
            </a:r>
            <a:r>
              <a:rPr lang="en-US">
                <a:cs typeface="Segoe Sans Display"/>
              </a:rPr>
              <a:t> as dashboard parameters</a:t>
            </a:r>
            <a:endParaRPr lang="en-US"/>
          </a:p>
        </p:txBody>
      </p:sp>
      <p:sp>
        <p:nvSpPr>
          <p:cNvPr id="3" name="Slide Number Placeholder 2">
            <a:extLst>
              <a:ext uri="{FF2B5EF4-FFF2-40B4-BE49-F238E27FC236}">
                <a16:creationId xmlns:a16="http://schemas.microsoft.com/office/drawing/2014/main" id="{1EF609E4-1B8E-CDEB-2050-EC18E192080B}"/>
              </a:ext>
            </a:extLst>
          </p:cNvPr>
          <p:cNvSpPr>
            <a:spLocks noGrp="1"/>
          </p:cNvSpPr>
          <p:nvPr>
            <p:ph type="sldNum" sz="quarter" idx="11"/>
          </p:nvPr>
        </p:nvSpPr>
        <p:spPr/>
        <p:txBody>
          <a:bodyPr/>
          <a:lstStyle/>
          <a:p>
            <a:fld id="{B1356FBF-028C-F74E-A7B4-9B8ED246DD1B}" type="slidenum">
              <a:rPr lang="en-US" smtClean="0"/>
              <a:pPr/>
              <a:t>93</a:t>
            </a:fld>
            <a:endParaRPr lang="en-US"/>
          </a:p>
        </p:txBody>
      </p:sp>
      <p:pic>
        <p:nvPicPr>
          <p:cNvPr id="4" name="Picture 3" descr="Screenshot of drillthrough page, showing the turn-on option.">
            <a:extLst>
              <a:ext uri="{FF2B5EF4-FFF2-40B4-BE49-F238E27FC236}">
                <a16:creationId xmlns:a16="http://schemas.microsoft.com/office/drawing/2014/main" id="{D72ECCFA-BF03-714F-A96B-4193856930BD}"/>
              </a:ext>
            </a:extLst>
          </p:cNvPr>
          <p:cNvPicPr>
            <a:picLocks noChangeAspect="1"/>
          </p:cNvPicPr>
          <p:nvPr/>
        </p:nvPicPr>
        <p:blipFill>
          <a:blip r:embed="rId3"/>
          <a:stretch>
            <a:fillRect/>
          </a:stretch>
        </p:blipFill>
        <p:spPr>
          <a:xfrm>
            <a:off x="564055" y="1550465"/>
            <a:ext cx="6815957" cy="4965759"/>
          </a:xfrm>
          <a:prstGeom prst="rect">
            <a:avLst/>
          </a:prstGeom>
        </p:spPr>
      </p:pic>
      <p:pic>
        <p:nvPicPr>
          <p:cNvPr id="5" name="Picture 4" descr="Screenshot of drillthrough form, highlighting the fields to fill out.">
            <a:extLst>
              <a:ext uri="{FF2B5EF4-FFF2-40B4-BE49-F238E27FC236}">
                <a16:creationId xmlns:a16="http://schemas.microsoft.com/office/drawing/2014/main" id="{E8B12A2E-8398-DA82-6E9C-7D4FD27C3994}"/>
              </a:ext>
            </a:extLst>
          </p:cNvPr>
          <p:cNvPicPr>
            <a:picLocks noChangeAspect="1"/>
          </p:cNvPicPr>
          <p:nvPr/>
        </p:nvPicPr>
        <p:blipFill>
          <a:blip r:embed="rId4"/>
          <a:stretch>
            <a:fillRect/>
          </a:stretch>
        </p:blipFill>
        <p:spPr>
          <a:xfrm>
            <a:off x="7551653" y="1546772"/>
            <a:ext cx="2448970" cy="4114800"/>
          </a:xfrm>
          <a:prstGeom prst="rect">
            <a:avLst/>
          </a:prstGeom>
        </p:spPr>
      </p:pic>
    </p:spTree>
    <p:extLst>
      <p:ext uri="{BB962C8B-B14F-4D97-AF65-F5344CB8AC3E}">
        <p14:creationId xmlns:p14="http://schemas.microsoft.com/office/powerpoint/2010/main" val="2033553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4C32E-CF3C-040F-FD65-4F56772F5A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0ADF04-54F4-9796-D397-8AB88C9DF73F}"/>
              </a:ext>
            </a:extLst>
          </p:cNvPr>
          <p:cNvSpPr>
            <a:spLocks noGrp="1"/>
          </p:cNvSpPr>
          <p:nvPr>
            <p:ph type="title"/>
          </p:nvPr>
        </p:nvSpPr>
        <p:spPr/>
        <p:txBody>
          <a:bodyPr/>
          <a:lstStyle/>
          <a:p>
            <a:r>
              <a:rPr lang="en-US">
                <a:cs typeface="Segoe Sans Display"/>
              </a:rPr>
              <a:t>Use </a:t>
            </a:r>
            <a:r>
              <a:rPr lang="en-US" err="1">
                <a:cs typeface="Segoe Sans Display"/>
              </a:rPr>
              <a:t>drillthroughs</a:t>
            </a:r>
            <a:r>
              <a:rPr lang="en-US">
                <a:cs typeface="Segoe Sans Display"/>
              </a:rPr>
              <a:t> as dashboard parameters</a:t>
            </a:r>
            <a:endParaRPr lang="en-US"/>
          </a:p>
        </p:txBody>
      </p:sp>
      <p:sp>
        <p:nvSpPr>
          <p:cNvPr id="3" name="Slide Number Placeholder 2">
            <a:extLst>
              <a:ext uri="{FF2B5EF4-FFF2-40B4-BE49-F238E27FC236}">
                <a16:creationId xmlns:a16="http://schemas.microsoft.com/office/drawing/2014/main" id="{2668AD30-B2C7-D7C7-9AA1-322351E62D32}"/>
              </a:ext>
            </a:extLst>
          </p:cNvPr>
          <p:cNvSpPr>
            <a:spLocks noGrp="1"/>
          </p:cNvSpPr>
          <p:nvPr>
            <p:ph type="sldNum" sz="quarter" idx="11"/>
          </p:nvPr>
        </p:nvSpPr>
        <p:spPr/>
        <p:txBody>
          <a:bodyPr/>
          <a:lstStyle/>
          <a:p>
            <a:fld id="{B1356FBF-028C-F74E-A7B4-9B8ED246DD1B}" type="slidenum">
              <a:rPr lang="en-US" smtClean="0"/>
              <a:pPr/>
              <a:t>94</a:t>
            </a:fld>
            <a:endParaRPr lang="en-US"/>
          </a:p>
        </p:txBody>
      </p:sp>
      <p:pic>
        <p:nvPicPr>
          <p:cNvPr id="6" name="Picture 5" descr="Screenshot of a dashboard visual, showing the drillthrough interaction.">
            <a:extLst>
              <a:ext uri="{FF2B5EF4-FFF2-40B4-BE49-F238E27FC236}">
                <a16:creationId xmlns:a16="http://schemas.microsoft.com/office/drawing/2014/main" id="{CF5D230D-709A-3F39-0A5C-46F82863E9AC}"/>
              </a:ext>
            </a:extLst>
          </p:cNvPr>
          <p:cNvPicPr>
            <a:picLocks noChangeAspect="1"/>
          </p:cNvPicPr>
          <p:nvPr/>
        </p:nvPicPr>
        <p:blipFill>
          <a:blip r:embed="rId3"/>
          <a:stretch>
            <a:fillRect/>
          </a:stretch>
        </p:blipFill>
        <p:spPr>
          <a:xfrm>
            <a:off x="2280249" y="1440453"/>
            <a:ext cx="7372709" cy="5227922"/>
          </a:xfrm>
          <a:prstGeom prst="rect">
            <a:avLst/>
          </a:prstGeom>
        </p:spPr>
      </p:pic>
    </p:spTree>
    <p:extLst>
      <p:ext uri="{BB962C8B-B14F-4D97-AF65-F5344CB8AC3E}">
        <p14:creationId xmlns:p14="http://schemas.microsoft.com/office/powerpoint/2010/main" val="9190537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85A7E-AE0B-BF53-C2D9-56548ABF670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B23F303-4938-9564-5E81-EA0F83FFDCD2}"/>
              </a:ext>
            </a:extLst>
          </p:cNvPr>
          <p:cNvSpPr>
            <a:spLocks noGrp="1"/>
          </p:cNvSpPr>
          <p:nvPr>
            <p:ph type="title"/>
          </p:nvPr>
        </p:nvSpPr>
        <p:spPr/>
        <p:txBody>
          <a:bodyPr>
            <a:normAutofit/>
          </a:bodyPr>
          <a:lstStyle/>
          <a:p>
            <a:r>
              <a:rPr lang="de-DE" sz="4000"/>
              <a:t>Modeling </a:t>
            </a:r>
            <a:r>
              <a:rPr lang="de-DE" sz="4000" err="1"/>
              <a:t>for</a:t>
            </a:r>
            <a:r>
              <a:rPr lang="de-DE" sz="4000"/>
              <a:t> Power BI</a:t>
            </a:r>
            <a:endParaRPr lang="en-US" sz="4000"/>
          </a:p>
        </p:txBody>
      </p:sp>
    </p:spTree>
    <p:extLst>
      <p:ext uri="{BB962C8B-B14F-4D97-AF65-F5344CB8AC3E}">
        <p14:creationId xmlns:p14="http://schemas.microsoft.com/office/powerpoint/2010/main" val="17224947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A2269-BFA6-D46D-19C6-F1B5AF2854C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1D87E5F-907F-5B7F-3839-DA0533E192FA}"/>
              </a:ext>
            </a:extLst>
          </p:cNvPr>
          <p:cNvSpPr>
            <a:spLocks noGrp="1"/>
          </p:cNvSpPr>
          <p:nvPr>
            <p:ph type="title"/>
          </p:nvPr>
        </p:nvSpPr>
        <p:spPr/>
        <p:txBody>
          <a:bodyPr/>
          <a:lstStyle/>
          <a:p>
            <a:r>
              <a:rPr lang="en-US"/>
              <a:t>Power BI Modes</a:t>
            </a:r>
            <a:endParaRPr lang="de-DE"/>
          </a:p>
        </p:txBody>
      </p:sp>
      <p:graphicFrame>
        <p:nvGraphicFramePr>
          <p:cNvPr id="6" name="Tabelle 5">
            <a:extLst>
              <a:ext uri="{FF2B5EF4-FFF2-40B4-BE49-F238E27FC236}">
                <a16:creationId xmlns:a16="http://schemas.microsoft.com/office/drawing/2014/main" id="{C1B4EFA6-24B3-7297-DC77-A1F8675C1752}"/>
              </a:ext>
            </a:extLst>
          </p:cNvPr>
          <p:cNvGraphicFramePr>
            <a:graphicFrameLocks noGrp="1"/>
          </p:cNvGraphicFramePr>
          <p:nvPr/>
        </p:nvGraphicFramePr>
        <p:xfrm>
          <a:off x="563562" y="1447800"/>
          <a:ext cx="11064240" cy="4214520"/>
        </p:xfrm>
        <a:graphic>
          <a:graphicData uri="http://schemas.openxmlformats.org/drawingml/2006/table">
            <a:tbl>
              <a:tblPr/>
              <a:tblGrid>
                <a:gridCol w="3688080">
                  <a:extLst>
                    <a:ext uri="{9D8B030D-6E8A-4147-A177-3AD203B41FA5}">
                      <a16:colId xmlns:a16="http://schemas.microsoft.com/office/drawing/2014/main" val="3877203277"/>
                    </a:ext>
                  </a:extLst>
                </a:gridCol>
                <a:gridCol w="3688080">
                  <a:extLst>
                    <a:ext uri="{9D8B030D-6E8A-4147-A177-3AD203B41FA5}">
                      <a16:colId xmlns:a16="http://schemas.microsoft.com/office/drawing/2014/main" val="1511564167"/>
                    </a:ext>
                  </a:extLst>
                </a:gridCol>
                <a:gridCol w="3688080">
                  <a:extLst>
                    <a:ext uri="{9D8B030D-6E8A-4147-A177-3AD203B41FA5}">
                      <a16:colId xmlns:a16="http://schemas.microsoft.com/office/drawing/2014/main" val="3109129454"/>
                    </a:ext>
                  </a:extLst>
                </a:gridCol>
              </a:tblGrid>
              <a:tr h="540000">
                <a:tc>
                  <a:txBody>
                    <a:bodyPr/>
                    <a:lstStyle/>
                    <a:p>
                      <a:r>
                        <a:rPr lang="de-DE" b="1" i="0">
                          <a:effectLst/>
                          <a:latin typeface="Segoe Sans Display Semibold" pitchFamily="2" charset="0"/>
                          <a:cs typeface="Segoe Sans Display Semibold" pitchFamily="2" charset="0"/>
                        </a:rPr>
                        <a:t>Mode</a:t>
                      </a:r>
                    </a:p>
                  </a:txBody>
                  <a:tcPr marL="123825" marR="123825" marT="57150" marB="5715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bg2">
                          <a:lumMod val="50000"/>
                        </a:schemeClr>
                      </a:solidFill>
                      <a:prstDash val="solid"/>
                      <a:round/>
                      <a:headEnd type="none" w="med" len="med"/>
                      <a:tailEnd type="none" w="med" len="med"/>
                    </a:lnB>
                    <a:noFill/>
                  </a:tcPr>
                </a:tc>
                <a:tc>
                  <a:txBody>
                    <a:bodyPr/>
                    <a:lstStyle/>
                    <a:p>
                      <a:r>
                        <a:rPr lang="de-DE" b="1" i="0">
                          <a:effectLst/>
                          <a:latin typeface="Segoe Sans Display Semibold" pitchFamily="2" charset="0"/>
                          <a:cs typeface="Segoe Sans Display Semibold" pitchFamily="2" charset="0"/>
                        </a:rPr>
                        <a:t>Description</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bg2">
                          <a:lumMod val="50000"/>
                        </a:schemeClr>
                      </a:solidFill>
                      <a:prstDash val="solid"/>
                      <a:round/>
                      <a:headEnd type="none" w="med" len="med"/>
                      <a:tailEnd type="none" w="med" len="med"/>
                    </a:lnB>
                    <a:noFill/>
                  </a:tcPr>
                </a:tc>
                <a:tc>
                  <a:txBody>
                    <a:bodyPr/>
                    <a:lstStyle/>
                    <a:p>
                      <a:r>
                        <a:rPr lang="de-DE" b="1" i="0" err="1">
                          <a:effectLst/>
                          <a:latin typeface="Segoe Sans Display Semibold" pitchFamily="2" charset="0"/>
                          <a:cs typeface="Segoe Sans Display Semibold" pitchFamily="2" charset="0"/>
                        </a:rPr>
                        <a:t>When</a:t>
                      </a:r>
                      <a:r>
                        <a:rPr lang="de-DE" b="1" i="0">
                          <a:effectLst/>
                          <a:latin typeface="Segoe Sans Display Semibold" pitchFamily="2" charset="0"/>
                          <a:cs typeface="Segoe Sans Display Semibold" pitchFamily="2" charset="0"/>
                        </a:rPr>
                        <a:t> </a:t>
                      </a:r>
                      <a:r>
                        <a:rPr lang="de-DE" b="1" i="0" err="1">
                          <a:effectLst/>
                          <a:latin typeface="Segoe Sans Display Semibold" pitchFamily="2" charset="0"/>
                          <a:cs typeface="Segoe Sans Display Semibold" pitchFamily="2" charset="0"/>
                        </a:rPr>
                        <a:t>to</a:t>
                      </a:r>
                      <a:r>
                        <a:rPr lang="de-DE" b="1" i="0">
                          <a:effectLst/>
                          <a:latin typeface="Segoe Sans Display Semibold" pitchFamily="2" charset="0"/>
                          <a:cs typeface="Segoe Sans Display Semibold" pitchFamily="2" charset="0"/>
                        </a:rPr>
                        <a:t> Use</a:t>
                      </a:r>
                    </a:p>
                  </a:txBody>
                  <a:tcPr marL="123825" marR="123825" marT="57150" marB="5715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471696557"/>
                  </a:ext>
                </a:extLst>
              </a:tr>
              <a:tr h="900000">
                <a:tc>
                  <a:txBody>
                    <a:bodyPr/>
                    <a:lstStyle/>
                    <a:p>
                      <a:r>
                        <a:rPr lang="de-DE" err="1">
                          <a:effectLst/>
                          <a:latin typeface="+mn-lt"/>
                        </a:rPr>
                        <a:t>DirectQuery</a:t>
                      </a:r>
                      <a:endParaRPr lang="de-DE">
                        <a:effectLst/>
                        <a:latin typeface="+mn-lt"/>
                      </a:endParaRPr>
                    </a:p>
                  </a:txBody>
                  <a:tcPr marL="123825" marR="123825" marT="57150" marB="5715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50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r>
                        <a:rPr lang="en-US">
                          <a:effectLst/>
                          <a:latin typeface="+mn-lt"/>
                        </a:rPr>
                        <a:t>Queries the Eventhouse database live at query time.</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2">
                          <a:lumMod val="50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r>
                        <a:rPr lang="en-US">
                          <a:effectLst/>
                          <a:latin typeface="+mn-lt"/>
                        </a:rPr>
                        <a:t>Real-Time freshness is critical. Data size too large to fit in memory.</a:t>
                      </a:r>
                    </a:p>
                  </a:txBody>
                  <a:tcPr marL="123825" marR="123825" marT="57150" marB="5715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2">
                          <a:lumMod val="50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1974205931"/>
                  </a:ext>
                </a:extLst>
              </a:tr>
              <a:tr h="900000">
                <a:tc>
                  <a:txBody>
                    <a:bodyPr/>
                    <a:lstStyle/>
                    <a:p>
                      <a:r>
                        <a:rPr lang="de-DE">
                          <a:effectLst/>
                          <a:latin typeface="+mn-lt"/>
                        </a:rPr>
                        <a:t>Import</a:t>
                      </a:r>
                    </a:p>
                  </a:txBody>
                  <a:tcPr marL="123825" marR="123825" marT="57150" marB="5715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r>
                        <a:rPr lang="en-US">
                          <a:effectLst/>
                          <a:latin typeface="+mn-lt"/>
                        </a:rPr>
                        <a:t>Imports a static snapshot of the data into Power BI memory.</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r>
                        <a:rPr lang="en-US">
                          <a:effectLst/>
                          <a:latin typeface="+mn-lt"/>
                        </a:rPr>
                        <a:t>When query latency from Eventhouse is high, or high-performance dashboards needed.</a:t>
                      </a:r>
                    </a:p>
                  </a:txBody>
                  <a:tcPr marL="123825" marR="123825" marT="57150" marB="5715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4242994474"/>
                  </a:ext>
                </a:extLst>
              </a:tr>
              <a:tr h="900000">
                <a:tc>
                  <a:txBody>
                    <a:bodyPr/>
                    <a:lstStyle/>
                    <a:p>
                      <a:r>
                        <a:rPr lang="de-DE">
                          <a:effectLst/>
                          <a:latin typeface="+mn-lt"/>
                        </a:rPr>
                        <a:t>Dual</a:t>
                      </a:r>
                    </a:p>
                  </a:txBody>
                  <a:tcPr marL="123825" marR="123825" marT="57150" marB="5715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r>
                        <a:rPr lang="en-US">
                          <a:effectLst/>
                          <a:latin typeface="+mn-lt"/>
                        </a:rPr>
                        <a:t>Supports both import and DirectQuery dynamically.</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r>
                        <a:rPr lang="en-US">
                          <a:effectLst/>
                          <a:latin typeface="+mn-lt"/>
                        </a:rPr>
                        <a:t>Best of both worlds; for filtering and small lookups.</a:t>
                      </a:r>
                    </a:p>
                  </a:txBody>
                  <a:tcPr marL="123825" marR="123825" marT="57150" marB="5715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1282848415"/>
                  </a:ext>
                </a:extLst>
              </a:tr>
              <a:tr h="900000">
                <a:tc>
                  <a:txBody>
                    <a:bodyPr/>
                    <a:lstStyle/>
                    <a:p>
                      <a:r>
                        <a:rPr lang="de-DE">
                          <a:effectLst/>
                          <a:latin typeface="+mn-lt"/>
                        </a:rPr>
                        <a:t>DirectLake</a:t>
                      </a:r>
                    </a:p>
                  </a:txBody>
                  <a:tcPr marL="123825" marR="123825" marT="57150" marB="5715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a:effectLst/>
                          <a:latin typeface="+mn-lt"/>
                        </a:rPr>
                        <a:t>For lakehouse scenarios, not typical for KQL sources.</a:t>
                      </a:r>
                    </a:p>
                  </a:txBody>
                  <a:tcPr marL="123825" marR="123825" marT="57150" marB="571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a:effectLst/>
                          <a:latin typeface="+mn-lt"/>
                        </a:rPr>
                        <a:t>Only when sourcing via </a:t>
                      </a:r>
                      <a:r>
                        <a:rPr lang="en-US" err="1">
                          <a:effectLst/>
                          <a:latin typeface="+mn-lt"/>
                        </a:rPr>
                        <a:t>OneLake</a:t>
                      </a:r>
                      <a:r>
                        <a:rPr lang="en-US">
                          <a:effectLst/>
                          <a:latin typeface="+mn-lt"/>
                        </a:rPr>
                        <a:t> or Delta tables.</a:t>
                      </a:r>
                    </a:p>
                  </a:txBody>
                  <a:tcPr marL="123825" marR="123825" marT="57150" marB="5715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153716948"/>
                  </a:ext>
                </a:extLst>
              </a:tr>
            </a:tbl>
          </a:graphicData>
        </a:graphic>
      </p:graphicFrame>
      <p:sp>
        <p:nvSpPr>
          <p:cNvPr id="5" name="Slide Number Placeholder 4">
            <a:extLst>
              <a:ext uri="{FF2B5EF4-FFF2-40B4-BE49-F238E27FC236}">
                <a16:creationId xmlns:a16="http://schemas.microsoft.com/office/drawing/2014/main" id="{8C7E229C-1AC0-BD4F-F17F-0D7DED863A70}"/>
              </a:ext>
            </a:extLst>
          </p:cNvPr>
          <p:cNvSpPr>
            <a:spLocks noGrp="1"/>
          </p:cNvSpPr>
          <p:nvPr>
            <p:ph type="sldNum" sz="quarter" idx="11"/>
          </p:nvPr>
        </p:nvSpPr>
        <p:spPr/>
        <p:txBody>
          <a:bodyPr/>
          <a:lstStyle/>
          <a:p>
            <a:fld id="{B1356FBF-028C-F74E-A7B4-9B8ED246DD1B}" type="slidenum">
              <a:rPr lang="en-US" smtClean="0"/>
              <a:pPr/>
              <a:t>96</a:t>
            </a:fld>
            <a:endParaRPr lang="en-US"/>
          </a:p>
        </p:txBody>
      </p:sp>
    </p:spTree>
    <p:extLst>
      <p:ext uri="{BB962C8B-B14F-4D97-AF65-F5344CB8AC3E}">
        <p14:creationId xmlns:p14="http://schemas.microsoft.com/office/powerpoint/2010/main" val="2773463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9BB15D-F9A2-9E9E-E4F9-0834182846C6}"/>
              </a:ext>
            </a:extLst>
          </p:cNvPr>
          <p:cNvSpPr>
            <a:spLocks noGrp="1"/>
          </p:cNvSpPr>
          <p:nvPr>
            <p:ph type="title"/>
          </p:nvPr>
        </p:nvSpPr>
        <p:spPr/>
        <p:txBody>
          <a:bodyPr/>
          <a:lstStyle/>
          <a:p>
            <a:r>
              <a:rPr lang="de-DE"/>
              <a:t>Storage Mode </a:t>
            </a:r>
            <a:r>
              <a:rPr lang="en-US" noProof="0"/>
              <a:t>Strategy</a:t>
            </a:r>
            <a:endParaRPr lang="de-DE"/>
          </a:p>
        </p:txBody>
      </p:sp>
      <p:sp>
        <p:nvSpPr>
          <p:cNvPr id="3" name="Inhaltsplatzhalter 2">
            <a:extLst>
              <a:ext uri="{FF2B5EF4-FFF2-40B4-BE49-F238E27FC236}">
                <a16:creationId xmlns:a16="http://schemas.microsoft.com/office/drawing/2014/main" id="{29853F97-215D-DC94-F9F5-6B8E5E04DD7E}"/>
              </a:ext>
            </a:extLst>
          </p:cNvPr>
          <p:cNvSpPr>
            <a:spLocks noGrp="1"/>
          </p:cNvSpPr>
          <p:nvPr>
            <p:ph sz="quarter" idx="4294967295"/>
          </p:nvPr>
        </p:nvSpPr>
        <p:spPr>
          <a:xfrm>
            <a:off x="584200" y="1455685"/>
            <a:ext cx="11018838" cy="463857"/>
          </a:xfrm>
        </p:spPr>
        <p:txBody>
          <a:bodyPr lIns="91440" tIns="45720" rIns="91440" bIns="45720" anchor="t">
            <a:normAutofit fontScale="92500" lnSpcReduction="10000"/>
          </a:bodyPr>
          <a:lstStyle/>
          <a:p>
            <a:pPr marL="6350" indent="0" defTabSz="914367">
              <a:lnSpc>
                <a:spcPct val="100000"/>
              </a:lnSpc>
              <a:spcBef>
                <a:spcPts val="0"/>
              </a:spcBef>
              <a:buSzPct val="90000"/>
              <a:buNone/>
              <a:defRPr/>
            </a:pPr>
            <a:r>
              <a:rPr lang="en-US" spc="-49">
                <a:solidFill>
                  <a:srgbClr val="000000"/>
                </a:solidFill>
                <a:cs typeface="+mn-cs"/>
              </a:rPr>
              <a:t>Real-world guidance for fabric Real-Time Intelligence to Power BI modeling:</a:t>
            </a:r>
            <a:endParaRPr lang="de-DE" spc="-49">
              <a:solidFill>
                <a:srgbClr val="000000"/>
              </a:solidFill>
              <a:cs typeface="+mn-cs"/>
            </a:endParaRPr>
          </a:p>
        </p:txBody>
      </p:sp>
      <p:graphicFrame>
        <p:nvGraphicFramePr>
          <p:cNvPr id="4" name="Tabelle 3">
            <a:extLst>
              <a:ext uri="{FF2B5EF4-FFF2-40B4-BE49-F238E27FC236}">
                <a16:creationId xmlns:a16="http://schemas.microsoft.com/office/drawing/2014/main" id="{4884CF7C-6160-9F9F-548D-B06D820D6448}"/>
              </a:ext>
            </a:extLst>
          </p:cNvPr>
          <p:cNvGraphicFramePr>
            <a:graphicFrameLocks noGrp="1"/>
          </p:cNvGraphicFramePr>
          <p:nvPr/>
        </p:nvGraphicFramePr>
        <p:xfrm>
          <a:off x="563879" y="2147296"/>
          <a:ext cx="11064240" cy="3240000"/>
        </p:xfrm>
        <a:graphic>
          <a:graphicData uri="http://schemas.openxmlformats.org/drawingml/2006/table">
            <a:tbl>
              <a:tblPr/>
              <a:tblGrid>
                <a:gridCol w="3688080">
                  <a:extLst>
                    <a:ext uri="{9D8B030D-6E8A-4147-A177-3AD203B41FA5}">
                      <a16:colId xmlns:a16="http://schemas.microsoft.com/office/drawing/2014/main" val="3485251508"/>
                    </a:ext>
                  </a:extLst>
                </a:gridCol>
                <a:gridCol w="3688080">
                  <a:extLst>
                    <a:ext uri="{9D8B030D-6E8A-4147-A177-3AD203B41FA5}">
                      <a16:colId xmlns:a16="http://schemas.microsoft.com/office/drawing/2014/main" val="2006328624"/>
                    </a:ext>
                  </a:extLst>
                </a:gridCol>
                <a:gridCol w="3688080">
                  <a:extLst>
                    <a:ext uri="{9D8B030D-6E8A-4147-A177-3AD203B41FA5}">
                      <a16:colId xmlns:a16="http://schemas.microsoft.com/office/drawing/2014/main" val="3231725573"/>
                    </a:ext>
                  </a:extLst>
                </a:gridCol>
              </a:tblGrid>
              <a:tr h="540000">
                <a:tc>
                  <a:txBody>
                    <a:bodyPr/>
                    <a:lstStyle/>
                    <a:p>
                      <a:r>
                        <a:rPr lang="de-DE" b="1" i="0">
                          <a:effectLst/>
                          <a:latin typeface="Segoe Sans Display Semibold" pitchFamily="2" charset="0"/>
                          <a:cs typeface="Segoe Sans Display Semibold" pitchFamily="2" charset="0"/>
                        </a:rPr>
                        <a:t>Table Type</a:t>
                      </a:r>
                    </a:p>
                  </a:txBody>
                  <a:tcPr marL="123825" marR="123825" marT="57150" marB="5715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noFill/>
                  </a:tcPr>
                </a:tc>
                <a:tc>
                  <a:txBody>
                    <a:bodyPr/>
                    <a:lstStyle/>
                    <a:p>
                      <a:r>
                        <a:rPr lang="de-DE" b="1" i="0">
                          <a:effectLst/>
                          <a:latin typeface="Segoe Sans Display Semibold" pitchFamily="2" charset="0"/>
                          <a:cs typeface="Segoe Sans Display Semibold" pitchFamily="2" charset="0"/>
                        </a:rPr>
                        <a:t>Recommended Storage Mode</a:t>
                      </a:r>
                    </a:p>
                  </a:txBody>
                  <a:tcPr marL="123825" marR="123825" marT="57150" marB="5715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noFill/>
                  </a:tcPr>
                </a:tc>
                <a:tc>
                  <a:txBody>
                    <a:bodyPr/>
                    <a:lstStyle/>
                    <a:p>
                      <a:r>
                        <a:rPr lang="de-DE" b="1" i="0" err="1">
                          <a:effectLst/>
                          <a:latin typeface="Segoe Sans Display Semibold" pitchFamily="2" charset="0"/>
                          <a:cs typeface="Segoe Sans Display Semibold" pitchFamily="2" charset="0"/>
                        </a:rPr>
                        <a:t>Reason</a:t>
                      </a:r>
                      <a:endParaRPr lang="de-DE" b="1" i="0">
                        <a:effectLst/>
                        <a:latin typeface="Segoe Sans Display Semibold" pitchFamily="2" charset="0"/>
                        <a:cs typeface="Segoe Sans Display Semibold" pitchFamily="2" charset="0"/>
                      </a:endParaRPr>
                    </a:p>
                  </a:txBody>
                  <a:tcPr marL="123825" marR="123825" marT="57150" marB="5715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915727819"/>
                  </a:ext>
                </a:extLst>
              </a:tr>
              <a:tr h="900000">
                <a:tc>
                  <a:txBody>
                    <a:bodyPr/>
                    <a:lstStyle/>
                    <a:p>
                      <a:r>
                        <a:rPr lang="de-DE">
                          <a:effectLst/>
                        </a:rPr>
                        <a:t>Fact Table</a:t>
                      </a:r>
                      <a:br>
                        <a:rPr lang="de-DE">
                          <a:effectLst/>
                        </a:rPr>
                      </a:br>
                      <a:r>
                        <a:rPr lang="de-DE">
                          <a:effectLst/>
                        </a:rPr>
                        <a:t>(Events, Logs)</a:t>
                      </a:r>
                    </a:p>
                  </a:txBody>
                  <a:tcPr marL="123825" marR="123825" marT="57150" marB="5715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r>
                        <a:rPr lang="de-DE" err="1">
                          <a:effectLst/>
                        </a:rPr>
                        <a:t>DirectQuery</a:t>
                      </a:r>
                      <a:endParaRPr lang="de-DE">
                        <a:effectLst/>
                      </a:endParaRPr>
                    </a:p>
                  </a:txBody>
                  <a:tcPr marL="123825" marR="123825" marT="57150" marB="5715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r>
                        <a:rPr lang="en-US">
                          <a:effectLst/>
                        </a:rPr>
                        <a:t>Real-Time freshness; too big for import.</a:t>
                      </a:r>
                    </a:p>
                  </a:txBody>
                  <a:tcPr marL="123825" marR="123825" marT="57150" marB="5715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1431907474"/>
                  </a:ext>
                </a:extLst>
              </a:tr>
              <a:tr h="900000">
                <a:tc>
                  <a:txBody>
                    <a:bodyPr/>
                    <a:lstStyle/>
                    <a:p>
                      <a:r>
                        <a:rPr lang="de-DE">
                          <a:effectLst/>
                        </a:rPr>
                        <a:t>Small </a:t>
                      </a:r>
                      <a:r>
                        <a:rPr lang="de-DE" err="1">
                          <a:effectLst/>
                        </a:rPr>
                        <a:t>Dimensions</a:t>
                      </a:r>
                      <a:br>
                        <a:rPr lang="de-DE">
                          <a:effectLst/>
                        </a:rPr>
                      </a:br>
                      <a:r>
                        <a:rPr lang="de-DE">
                          <a:effectLst/>
                        </a:rPr>
                        <a:t>(Lookup </a:t>
                      </a:r>
                      <a:r>
                        <a:rPr lang="de-DE" err="1">
                          <a:effectLst/>
                        </a:rPr>
                        <a:t>Tables</a:t>
                      </a:r>
                      <a:r>
                        <a:rPr lang="de-DE">
                          <a:effectLst/>
                        </a:rPr>
                        <a:t>)</a:t>
                      </a:r>
                    </a:p>
                  </a:txBody>
                  <a:tcPr marL="123825" marR="123825" marT="57150" marB="5715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r>
                        <a:rPr lang="de-DE">
                          <a:effectLst/>
                        </a:rPr>
                        <a:t>Dual</a:t>
                      </a:r>
                    </a:p>
                  </a:txBody>
                  <a:tcPr marL="123825" marR="123825" marT="57150" marB="5715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r>
                        <a:rPr lang="en-US">
                          <a:effectLst/>
                        </a:rPr>
                        <a:t>Faster slicer/filtering; caches locally.</a:t>
                      </a:r>
                    </a:p>
                  </a:txBody>
                  <a:tcPr marL="123825" marR="123825" marT="57150" marB="5715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1569483331"/>
                  </a:ext>
                </a:extLst>
              </a:tr>
              <a:tr h="900000">
                <a:tc>
                  <a:txBody>
                    <a:bodyPr/>
                    <a:lstStyle/>
                    <a:p>
                      <a:r>
                        <a:rPr lang="de-DE">
                          <a:effectLst/>
                        </a:rPr>
                        <a:t>Large Dimensions</a:t>
                      </a:r>
                    </a:p>
                  </a:txBody>
                  <a:tcPr marL="123825" marR="123825" marT="57150" marB="5715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de-DE" err="1">
                          <a:effectLst/>
                        </a:rPr>
                        <a:t>DirectQuery</a:t>
                      </a:r>
                      <a:endParaRPr lang="de-DE">
                        <a:effectLst/>
                      </a:endParaRPr>
                    </a:p>
                  </a:txBody>
                  <a:tcPr marL="123825" marR="123825" marT="57150" marB="5715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a:effectLst/>
                        </a:rPr>
                        <a:t>If size &gt; 1M rows and freshness needed.</a:t>
                      </a:r>
                    </a:p>
                  </a:txBody>
                  <a:tcPr marL="123825" marR="123825" marT="57150" marB="5715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373847871"/>
                  </a:ext>
                </a:extLst>
              </a:tr>
            </a:tbl>
          </a:graphicData>
        </a:graphic>
      </p:graphicFrame>
      <p:sp>
        <p:nvSpPr>
          <p:cNvPr id="7" name="Slide Number Placeholder 6">
            <a:extLst>
              <a:ext uri="{FF2B5EF4-FFF2-40B4-BE49-F238E27FC236}">
                <a16:creationId xmlns:a16="http://schemas.microsoft.com/office/drawing/2014/main" id="{773ED283-6D1A-B81D-48FB-03A1E643CAA6}"/>
              </a:ext>
            </a:extLst>
          </p:cNvPr>
          <p:cNvSpPr>
            <a:spLocks noGrp="1"/>
          </p:cNvSpPr>
          <p:nvPr>
            <p:ph type="sldNum" sz="quarter" idx="11"/>
          </p:nvPr>
        </p:nvSpPr>
        <p:spPr/>
        <p:txBody>
          <a:bodyPr/>
          <a:lstStyle/>
          <a:p>
            <a:fld id="{B1356FBF-028C-F74E-A7B4-9B8ED246DD1B}" type="slidenum">
              <a:rPr lang="en-US" smtClean="0"/>
              <a:pPr/>
              <a:t>97</a:t>
            </a:fld>
            <a:endParaRPr lang="en-US"/>
          </a:p>
        </p:txBody>
      </p:sp>
    </p:spTree>
    <p:extLst>
      <p:ext uri="{BB962C8B-B14F-4D97-AF65-F5344CB8AC3E}">
        <p14:creationId xmlns:p14="http://schemas.microsoft.com/office/powerpoint/2010/main" val="27302306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8CCC8-6E51-45FB-9DE5-B22F071BBDB1}"/>
              </a:ext>
            </a:extLst>
          </p:cNvPr>
          <p:cNvSpPr>
            <a:spLocks noGrp="1"/>
          </p:cNvSpPr>
          <p:nvPr>
            <p:ph type="title"/>
          </p:nvPr>
        </p:nvSpPr>
        <p:spPr/>
        <p:txBody>
          <a:bodyPr/>
          <a:lstStyle/>
          <a:p>
            <a:r>
              <a:rPr lang="en-US">
                <a:solidFill>
                  <a:schemeClr val="accent2"/>
                </a:solidFill>
                <a:hlinkClick r:id="rId3">
                  <a:extLst>
                    <a:ext uri="{A12FA001-AC4F-418D-AE19-62706E023703}">
                      <ahyp:hlinkClr xmlns:ahyp="http://schemas.microsoft.com/office/drawing/2018/hyperlinkcolor" val="tx"/>
                    </a:ext>
                  </a:extLst>
                </a:hlinkClick>
              </a:rPr>
              <a:t>Best practices</a:t>
            </a:r>
            <a:r>
              <a:rPr lang="en-US">
                <a:solidFill>
                  <a:schemeClr val="accent2"/>
                </a:solidFill>
              </a:rPr>
              <a:t> </a:t>
            </a:r>
            <a:r>
              <a:rPr lang="en-US"/>
              <a:t>for using Power BI with </a:t>
            </a:r>
            <a:r>
              <a:rPr lang="en-US" err="1"/>
              <a:t>Eventhouse</a:t>
            </a:r>
            <a:endParaRPr lang="en-US"/>
          </a:p>
        </p:txBody>
      </p:sp>
      <p:sp>
        <p:nvSpPr>
          <p:cNvPr id="4" name="TextBox 3">
            <a:extLst>
              <a:ext uri="{FF2B5EF4-FFF2-40B4-BE49-F238E27FC236}">
                <a16:creationId xmlns:a16="http://schemas.microsoft.com/office/drawing/2014/main" id="{5F742FB5-2F19-42D2-9519-6C826AE50B10}"/>
              </a:ext>
            </a:extLst>
          </p:cNvPr>
          <p:cNvSpPr txBox="1"/>
          <p:nvPr/>
        </p:nvSpPr>
        <p:spPr>
          <a:xfrm>
            <a:off x="563564" y="1447800"/>
            <a:ext cx="11064240" cy="44073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a:ln>
                  <a:noFill/>
                </a:ln>
                <a:solidFill>
                  <a:srgbClr val="091F2C"/>
                </a:solidFill>
                <a:effectLst/>
                <a:uLnTx/>
                <a:uFillTx/>
                <a:latin typeface="Segoe Sans Display Semibold" pitchFamily="2" charset="0"/>
                <a:ea typeface="+mn-ea"/>
                <a:cs typeface="Segoe Sans Display Semibold" pitchFamily="2" charset="0"/>
              </a:rPr>
              <a:t>Travel light </a:t>
            </a:r>
            <a:r>
              <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rPr>
              <a:t>- Bring only the data that you need for your reports to Power BI. For deep interactive analysis, use the Eventhouse Web UI that is optimized for ad-hoc exploration with the KQL.</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a:ln>
                  <a:noFill/>
                </a:ln>
                <a:solidFill>
                  <a:srgbClr val="091F2C"/>
                </a:solidFill>
                <a:effectLst/>
                <a:uLnTx/>
                <a:uFillTx/>
                <a:latin typeface="Segoe Sans Display Semibold" pitchFamily="2" charset="0"/>
                <a:ea typeface="+mn-ea"/>
                <a:cs typeface="Segoe Sans Display Semibold" pitchFamily="2" charset="0"/>
              </a:rPr>
              <a:t>Composite model </a:t>
            </a:r>
            <a:r>
              <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rPr>
              <a:t>- Use composite model to combine aggregated data for top-level dashboards with filtered operational raw data. You can clearly define when to use raw data and when to use an aggregated view.</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091F2C"/>
                </a:solidFill>
                <a:effectLst/>
                <a:uLnTx/>
                <a:uFillTx/>
                <a:latin typeface="Segoe Sans Display Semibold" pitchFamily="2" charset="0"/>
                <a:ea typeface="+mn-ea"/>
                <a:cs typeface="Segoe Sans Display Semibold" pitchFamily="2" charset="0"/>
              </a:rPr>
              <a:t>Parallelism </a:t>
            </a:r>
            <a:r>
              <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rPr>
              <a:t>- improve the performance of dashboard rendering by increasing the parallelism of the end-to-end flow as follows:</a:t>
            </a:r>
          </a:p>
          <a:p>
            <a:pPr marL="450850" marR="0" lvl="1" indent="-179388" fontAlgn="auto">
              <a:lnSpc>
                <a:spcPct val="90000"/>
              </a:lnSpc>
              <a:spcAft>
                <a:spcPts val="600"/>
              </a:spcAft>
              <a:buClrTx/>
              <a:buSzTx/>
              <a:buFont typeface="Arial" panose="020B0604020202020204" pitchFamily="34" charset="0"/>
              <a:buChar char="•"/>
              <a:defRPr/>
            </a:pPr>
            <a:r>
              <a:rPr lang="en-US" sz="1600">
                <a:cs typeface="Segoe UI" panose="020B0502040204020203" pitchFamily="34" charset="0"/>
              </a:rPr>
              <a:t>Increase the number of concurrent connections in </a:t>
            </a:r>
            <a:r>
              <a:rPr lang="en-US" sz="1600" err="1">
                <a:cs typeface="Segoe UI" panose="020B0502040204020203" pitchFamily="34" charset="0"/>
              </a:rPr>
              <a:t>DirectQuery</a:t>
            </a:r>
            <a:r>
              <a:rPr lang="en-US" sz="1600">
                <a:cs typeface="Segoe UI" panose="020B0502040204020203" pitchFamily="34" charset="0"/>
              </a:rPr>
              <a:t> in Power BI.</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a:ln>
                  <a:noFill/>
                </a:ln>
                <a:solidFill>
                  <a:srgbClr val="091F2C"/>
                </a:solidFill>
                <a:effectLst/>
                <a:uLnTx/>
                <a:uFillTx/>
                <a:latin typeface="Segoe Sans Display Semibold" pitchFamily="2" charset="0"/>
                <a:ea typeface="+mn-ea"/>
                <a:cs typeface="Segoe Sans Display Semibold" pitchFamily="2" charset="0"/>
              </a:rPr>
              <a:t>Effective slicers </a:t>
            </a:r>
            <a:r>
              <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rPr>
              <a:t>– Use sync slicers to prevent reports from loading data before you're ready. After you structure the data set, place all visuals, and mark all the slicers, you can select the sync slicer to load only the data needed.</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a:ln>
                  <a:noFill/>
                </a:ln>
                <a:solidFill>
                  <a:srgbClr val="091F2C"/>
                </a:solidFill>
                <a:effectLst/>
                <a:uLnTx/>
                <a:uFillTx/>
                <a:latin typeface="Segoe Sans Display Semibold" pitchFamily="2" charset="0"/>
                <a:ea typeface="+mn-ea"/>
                <a:cs typeface="Segoe Sans Display Semibold" pitchFamily="2" charset="0"/>
              </a:rPr>
              <a:t>Use filters </a:t>
            </a:r>
            <a:r>
              <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rPr>
              <a:t>- Use as many Power BI filters to focus the Eventhouse search on the relevant data shards.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a:ln>
                  <a:noFill/>
                </a:ln>
                <a:solidFill>
                  <a:srgbClr val="091F2C"/>
                </a:solidFill>
                <a:effectLst/>
                <a:uLnTx/>
                <a:uFillTx/>
                <a:latin typeface="Segoe Sans Display Semibold" pitchFamily="2" charset="0"/>
                <a:ea typeface="+mn-ea"/>
                <a:cs typeface="Segoe Sans Display Semibold" pitchFamily="2" charset="0"/>
              </a:rPr>
              <a:t>Efficient visuals </a:t>
            </a:r>
            <a:r>
              <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rPr>
              <a:t>– Select the most performant visuals for your data.</a:t>
            </a:r>
          </a:p>
        </p:txBody>
      </p:sp>
      <p:sp>
        <p:nvSpPr>
          <p:cNvPr id="6" name="Slide Number Placeholder 5">
            <a:extLst>
              <a:ext uri="{FF2B5EF4-FFF2-40B4-BE49-F238E27FC236}">
                <a16:creationId xmlns:a16="http://schemas.microsoft.com/office/drawing/2014/main" id="{E4E4B641-3EE2-A181-F735-C304FB2AB7B7}"/>
              </a:ext>
            </a:extLst>
          </p:cNvPr>
          <p:cNvSpPr>
            <a:spLocks noGrp="1"/>
          </p:cNvSpPr>
          <p:nvPr>
            <p:ph type="sldNum" sz="quarter" idx="11"/>
          </p:nvPr>
        </p:nvSpPr>
        <p:spPr/>
        <p:txBody>
          <a:bodyPr/>
          <a:lstStyle/>
          <a:p>
            <a:fld id="{B1356FBF-028C-F74E-A7B4-9B8ED246DD1B}" type="slidenum">
              <a:rPr lang="en-US" smtClean="0"/>
              <a:pPr/>
              <a:t>98</a:t>
            </a:fld>
            <a:endParaRPr lang="en-US"/>
          </a:p>
        </p:txBody>
      </p:sp>
    </p:spTree>
    <p:extLst>
      <p:ext uri="{BB962C8B-B14F-4D97-AF65-F5344CB8AC3E}">
        <p14:creationId xmlns:p14="http://schemas.microsoft.com/office/powerpoint/2010/main" val="41083333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D8E0E6FD-5768-2EEF-C39F-F65BF536DE4D}"/>
              </a:ext>
            </a:extLst>
          </p:cNvPr>
          <p:cNvSpPr/>
          <p:nvPr/>
        </p:nvSpPr>
        <p:spPr>
          <a:xfrm>
            <a:off x="563563" y="3976228"/>
            <a:ext cx="11055816" cy="1682217"/>
          </a:xfrm>
          <a:prstGeom prst="roundRect">
            <a:avLst>
              <a:gd name="adj" fmla="val 6294"/>
            </a:avLst>
          </a:prstGeom>
          <a:solidFill>
            <a:schemeClr val="bg2"/>
          </a:solidFill>
          <a:ln>
            <a:solidFill>
              <a:schemeClr val="bg1">
                <a:lumMod val="90000"/>
              </a:schemeClr>
            </a:solid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Segoe UI"/>
              <a:ea typeface="+mn-ea"/>
              <a:cs typeface="+mn-cs"/>
            </a:endParaRPr>
          </a:p>
        </p:txBody>
      </p:sp>
      <p:sp>
        <p:nvSpPr>
          <p:cNvPr id="2" name="Titel 1">
            <a:extLst>
              <a:ext uri="{FF2B5EF4-FFF2-40B4-BE49-F238E27FC236}">
                <a16:creationId xmlns:a16="http://schemas.microsoft.com/office/drawing/2014/main" id="{6E253BD3-0800-A46E-2287-0EACC987A78A}"/>
              </a:ext>
            </a:extLst>
          </p:cNvPr>
          <p:cNvSpPr>
            <a:spLocks noGrp="1"/>
          </p:cNvSpPr>
          <p:nvPr>
            <p:ph type="title"/>
          </p:nvPr>
        </p:nvSpPr>
        <p:spPr/>
        <p:txBody>
          <a:bodyPr/>
          <a:lstStyle/>
          <a:p>
            <a:r>
              <a:rPr lang="de-DE"/>
              <a:t>Handling </a:t>
            </a:r>
            <a:r>
              <a:rPr lang="de-DE" err="1"/>
              <a:t>DateTime</a:t>
            </a:r>
            <a:r>
              <a:rPr lang="de-DE"/>
              <a:t> Columns</a:t>
            </a:r>
          </a:p>
        </p:txBody>
      </p:sp>
      <p:sp>
        <p:nvSpPr>
          <p:cNvPr id="3" name="Inhaltsplatzhalter 2">
            <a:extLst>
              <a:ext uri="{FF2B5EF4-FFF2-40B4-BE49-F238E27FC236}">
                <a16:creationId xmlns:a16="http://schemas.microsoft.com/office/drawing/2014/main" id="{C6FDCBA0-79BA-049D-6CEC-B166AC1E8780}"/>
              </a:ext>
            </a:extLst>
          </p:cNvPr>
          <p:cNvSpPr>
            <a:spLocks noGrp="1"/>
          </p:cNvSpPr>
          <p:nvPr>
            <p:ph sz="quarter" idx="4294967295"/>
          </p:nvPr>
        </p:nvSpPr>
        <p:spPr>
          <a:xfrm>
            <a:off x="572621" y="1450709"/>
            <a:ext cx="11046758" cy="2485296"/>
          </a:xfrm>
        </p:spPr>
        <p:txBody>
          <a:bodyPr wrap="square">
            <a:spAutoFit/>
          </a:bodyPr>
          <a:lstStyle/>
          <a:p>
            <a:pPr marL="0" indent="0">
              <a:buNone/>
            </a:pPr>
            <a:r>
              <a:rPr lang="en-US" b="1">
                <a:latin typeface="Segoe Sans Display Semibold" pitchFamily="2" charset="0"/>
                <a:cs typeface="Segoe Sans Display Semibold" pitchFamily="2" charset="0"/>
              </a:rPr>
              <a:t>Datetime modeling is non-trivial with KQL sources​​​:</a:t>
            </a:r>
          </a:p>
          <a:p>
            <a:pPr lvl="1">
              <a:spcBef>
                <a:spcPts val="600"/>
              </a:spcBef>
              <a:spcAft>
                <a:spcPts val="600"/>
              </a:spcAft>
            </a:pPr>
            <a:r>
              <a:rPr lang="en-US" sz="2000"/>
              <a:t>Always treat </a:t>
            </a:r>
            <a:r>
              <a:rPr lang="en-US" sz="2000" err="1"/>
              <a:t>DateTime</a:t>
            </a:r>
            <a:r>
              <a:rPr lang="en-US" sz="2000"/>
              <a:t> columns as UTC.</a:t>
            </a:r>
          </a:p>
          <a:p>
            <a:pPr lvl="1">
              <a:spcAft>
                <a:spcPts val="600"/>
              </a:spcAft>
            </a:pPr>
            <a:r>
              <a:rPr lang="en-US" sz="2000"/>
              <a:t>Create a Calendar Table to filter by dates.</a:t>
            </a:r>
          </a:p>
          <a:p>
            <a:pPr lvl="1">
              <a:spcAft>
                <a:spcPts val="600"/>
              </a:spcAft>
            </a:pPr>
            <a:r>
              <a:rPr lang="en-US" sz="2000"/>
              <a:t>Use </a:t>
            </a:r>
            <a:r>
              <a:rPr lang="en-US" sz="2000" err="1"/>
              <a:t>datetime_utc_to_local</a:t>
            </a:r>
            <a:r>
              <a:rPr lang="en-US" sz="2000"/>
              <a:t>() only carefully (performance penalty if used extensively​).</a:t>
            </a:r>
          </a:p>
          <a:p>
            <a:pPr lvl="1">
              <a:spcAft>
                <a:spcPts val="600"/>
              </a:spcAft>
            </a:pPr>
            <a:r>
              <a:rPr lang="en-US" sz="2000"/>
              <a:t>Use relative time slicers in Power BI for "Last N hours/minutes" analysis​.</a:t>
            </a:r>
          </a:p>
          <a:p>
            <a:pPr marL="0" indent="0">
              <a:spcBef>
                <a:spcPts val="1200"/>
              </a:spcBef>
              <a:buNone/>
            </a:pPr>
            <a:r>
              <a:rPr lang="en-US" b="1">
                <a:latin typeface="Segoe Sans Display Semibold" pitchFamily="2" charset="0"/>
                <a:cs typeface="Segoe Sans Display Semibold" pitchFamily="2" charset="0"/>
              </a:rPr>
              <a:t>Example of generating a </a:t>
            </a:r>
            <a:r>
              <a:rPr lang="en-US" b="1" err="1">
                <a:latin typeface="Segoe Sans Display Semibold" pitchFamily="2" charset="0"/>
                <a:cs typeface="Segoe Sans Display Semibold" pitchFamily="2" charset="0"/>
              </a:rPr>
              <a:t>DateTime</a:t>
            </a:r>
            <a:r>
              <a:rPr lang="en-US" b="1">
                <a:latin typeface="Segoe Sans Display Semibold" pitchFamily="2" charset="0"/>
                <a:cs typeface="Segoe Sans Display Semibold" pitchFamily="2" charset="0"/>
              </a:rPr>
              <a:t> table (M Query):</a:t>
            </a:r>
            <a:endParaRPr lang="de-DE" b="1">
              <a:latin typeface="Segoe Sans Display Semibold" pitchFamily="2" charset="0"/>
              <a:cs typeface="Segoe Sans Display Semibold" pitchFamily="2" charset="0"/>
            </a:endParaRPr>
          </a:p>
        </p:txBody>
      </p:sp>
      <p:sp>
        <p:nvSpPr>
          <p:cNvPr id="5" name="Textfeld 4">
            <a:extLst>
              <a:ext uri="{FF2B5EF4-FFF2-40B4-BE49-F238E27FC236}">
                <a16:creationId xmlns:a16="http://schemas.microsoft.com/office/drawing/2014/main" id="{D8E40196-A1C8-D8B6-458F-1C40E4CD87A5}"/>
              </a:ext>
            </a:extLst>
          </p:cNvPr>
          <p:cNvSpPr txBox="1"/>
          <p:nvPr/>
        </p:nvSpPr>
        <p:spPr>
          <a:xfrm>
            <a:off x="962855" y="4232561"/>
            <a:ext cx="10257232"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let</a:t>
            </a:r>
            <a:endPar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    </a:t>
            </a: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StartDate</a:t>
            </a: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 = </a:t>
            </a: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DateTime.From</a:t>
            </a: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a:t>
            </a: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Date.AddDays</a:t>
            </a: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a:t>
            </a: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DateTime.LocalNow</a:t>
            </a: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 -30)),</a:t>
            </a: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TimeSeries</a:t>
            </a: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 = </a:t>
            </a: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List.DateTimes</a:t>
            </a: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a:t>
            </a: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StartDate</a:t>
            </a: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 43200, #</a:t>
            </a: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duration</a:t>
            </a: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(0,0,1,0)),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    #"</a:t>
            </a: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Converted</a:t>
            </a: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 </a:t>
            </a: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to</a:t>
            </a: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 Table" = </a:t>
            </a: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Table.FromList</a:t>
            </a: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a:t>
            </a: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TimeSeries</a:t>
            </a: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 </a:t>
            </a: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Splitter.SplitByNothing</a:t>
            </a: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 {"</a:t>
            </a: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Timestamp</a:t>
            </a: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    #"</a:t>
            </a: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Converted</a:t>
            </a: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 </a:t>
            </a:r>
            <a:r>
              <a:rPr kumimoji="0" lang="de-DE" sz="1400" b="0" i="0" u="none" strike="noStrike" kern="1200" cap="none" spc="0" normalizeH="0" baseline="0" noProof="0" err="1">
                <a:ln>
                  <a:noFill/>
                </a:ln>
                <a:solidFill>
                  <a:srgbClr val="215B61"/>
                </a:solidFill>
                <a:effectLst/>
                <a:uLnTx/>
                <a:uFillTx/>
                <a:latin typeface="Calibri" panose="020F0502020204030204"/>
                <a:ea typeface="+mn-ea"/>
                <a:cs typeface="+mn-cs"/>
              </a:rPr>
              <a:t>to</a:t>
            </a:r>
            <a:r>
              <a:rPr kumimoji="0" lang="de-DE" sz="1400" b="0" i="0" u="none" strike="noStrike" kern="1200" cap="none" spc="0" normalizeH="0" baseline="0" noProof="0">
                <a:ln>
                  <a:noFill/>
                </a:ln>
                <a:solidFill>
                  <a:srgbClr val="215B61"/>
                </a:solidFill>
                <a:effectLst/>
                <a:uLnTx/>
                <a:uFillTx/>
                <a:latin typeface="Calibri" panose="020F0502020204030204"/>
                <a:ea typeface="+mn-ea"/>
                <a:cs typeface="+mn-cs"/>
              </a:rPr>
              <a:t> Table"</a:t>
            </a:r>
          </a:p>
        </p:txBody>
      </p:sp>
      <p:sp>
        <p:nvSpPr>
          <p:cNvPr id="8" name="Slide Number Placeholder 7">
            <a:extLst>
              <a:ext uri="{FF2B5EF4-FFF2-40B4-BE49-F238E27FC236}">
                <a16:creationId xmlns:a16="http://schemas.microsoft.com/office/drawing/2014/main" id="{66CC3C57-F5AB-7E61-6370-52810D0F2718}"/>
              </a:ext>
            </a:extLst>
          </p:cNvPr>
          <p:cNvSpPr>
            <a:spLocks noGrp="1"/>
          </p:cNvSpPr>
          <p:nvPr>
            <p:ph type="sldNum" sz="quarter" idx="11"/>
          </p:nvPr>
        </p:nvSpPr>
        <p:spPr/>
        <p:txBody>
          <a:bodyPr/>
          <a:lstStyle/>
          <a:p>
            <a:fld id="{B1356FBF-028C-F74E-A7B4-9B8ED246DD1B}" type="slidenum">
              <a:rPr lang="en-US" smtClean="0"/>
              <a:pPr/>
              <a:t>99</a:t>
            </a:fld>
            <a:endParaRPr lang="en-US"/>
          </a:p>
        </p:txBody>
      </p:sp>
    </p:spTree>
    <p:extLst>
      <p:ext uri="{BB962C8B-B14F-4D97-AF65-F5344CB8AC3E}">
        <p14:creationId xmlns:p14="http://schemas.microsoft.com/office/powerpoint/2010/main" val="20723953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14478</Words>
  <Application>Microsoft Office PowerPoint</Application>
  <PresentationFormat>Widescreen</PresentationFormat>
  <Paragraphs>1870</Paragraphs>
  <Slides>119</Slides>
  <Notes>64</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119</vt:i4>
      </vt:variant>
    </vt:vector>
  </HeadingPairs>
  <TitlesOfParts>
    <vt:vector size="138" baseType="lpstr">
      <vt:lpstr>Aptos</vt:lpstr>
      <vt:lpstr>Aptos Display</vt:lpstr>
      <vt:lpstr>Arial</vt:lpstr>
      <vt:lpstr>Calibri</vt:lpstr>
      <vt:lpstr>Consolas</vt:lpstr>
      <vt:lpstr>DM Sans 14pt</vt:lpstr>
      <vt:lpstr>Segoe Sans Display</vt:lpstr>
      <vt:lpstr>Segoe Sans Display Semibold</vt:lpstr>
      <vt:lpstr>Segoe Sans Small</vt:lpstr>
      <vt:lpstr>Segoe Sans Small Semilight</vt:lpstr>
      <vt:lpstr>Segoe Sans Text</vt:lpstr>
      <vt:lpstr>Segoe Sans Text Light</vt:lpstr>
      <vt:lpstr>Segoe Sans Text Semilight</vt:lpstr>
      <vt:lpstr>Segoe UI</vt:lpstr>
      <vt:lpstr>Segoe UI Semibold</vt:lpstr>
      <vt:lpstr>Segoe UI Variable Display Semibold</vt:lpstr>
      <vt:lpstr>System Font Regular</vt:lpstr>
      <vt:lpstr>Wingdings</vt:lpstr>
      <vt:lpstr>Office Theme</vt:lpstr>
      <vt:lpstr>Data Modeling</vt:lpstr>
      <vt:lpstr>Eventhouse (incl. KQL Databases)</vt:lpstr>
      <vt:lpstr>Schema</vt:lpstr>
      <vt:lpstr>Data Storage – Column Store</vt:lpstr>
      <vt:lpstr>Data tiering</vt:lpstr>
      <vt:lpstr>Caching Policy</vt:lpstr>
      <vt:lpstr>Retention Policy</vt:lpstr>
      <vt:lpstr>Data management Service &amp; Ingestion</vt:lpstr>
      <vt:lpstr>Engine Service</vt:lpstr>
      <vt:lpstr>Update policies</vt:lpstr>
      <vt:lpstr>Usage Tips</vt:lpstr>
      <vt:lpstr>Considerations</vt:lpstr>
      <vt:lpstr>Materialized Views</vt:lpstr>
      <vt:lpstr>Internal Architecture</vt:lpstr>
      <vt:lpstr>Query Execution Logic</vt:lpstr>
      <vt:lpstr>Manual Data Model Orchestration</vt:lpstr>
      <vt:lpstr>Event (Real-Time) Medallion Architecture</vt:lpstr>
      <vt:lpstr>Example Architecture</vt:lpstr>
      <vt:lpstr>Query Acceleration</vt:lpstr>
      <vt:lpstr>Eventhouse Shortcuts</vt:lpstr>
      <vt:lpstr>OneLake Availability</vt:lpstr>
      <vt:lpstr>Eventhouse (incl. KQL Databases)</vt:lpstr>
      <vt:lpstr>Optimizations and Tuning</vt:lpstr>
      <vt:lpstr>Query results cache</vt:lpstr>
      <vt:lpstr>Partitioning policy</vt:lpstr>
      <vt:lpstr>Customer’s production status now</vt:lpstr>
      <vt:lpstr>Row Level Security (RLS)</vt:lpstr>
      <vt:lpstr>Row Level Security (RLS)</vt:lpstr>
      <vt:lpstr>Join with shuffle to improve performance</vt:lpstr>
      <vt:lpstr>KQL Query Best Practices: Make your query run faster</vt:lpstr>
      <vt:lpstr>System information  </vt:lpstr>
      <vt:lpstr>Hidden Complexity</vt:lpstr>
      <vt:lpstr>Eventstream Internals</vt:lpstr>
      <vt:lpstr>Analytics</vt:lpstr>
      <vt:lpstr>Comprehensive analytics &amp; AI capabilities</vt:lpstr>
      <vt:lpstr>Anomaly detection and forecasting</vt:lpstr>
      <vt:lpstr>Multivariate anomaly detection</vt:lpstr>
      <vt:lpstr>JSON and XML parsing</vt:lpstr>
      <vt:lpstr>JSON and XML parsing</vt:lpstr>
      <vt:lpstr>JSON and XML parsing</vt:lpstr>
      <vt:lpstr>Time series creation</vt:lpstr>
      <vt:lpstr>Time series creation</vt:lpstr>
      <vt:lpstr>Time series creation</vt:lpstr>
      <vt:lpstr>Filtering</vt:lpstr>
      <vt:lpstr>Regression analysis</vt:lpstr>
      <vt:lpstr>Seasonality detection</vt:lpstr>
      <vt:lpstr>Element-wise functions</vt:lpstr>
      <vt:lpstr>Time series at scale</vt:lpstr>
      <vt:lpstr>Anomaly detection and forecasting in Eventhouse</vt:lpstr>
      <vt:lpstr>Decomposition model</vt:lpstr>
      <vt:lpstr>Decomposition model</vt:lpstr>
      <vt:lpstr>Anomaly detection</vt:lpstr>
      <vt:lpstr>Anomaly detection</vt:lpstr>
      <vt:lpstr>Forecasting</vt:lpstr>
      <vt:lpstr>Scalability</vt:lpstr>
      <vt:lpstr>Eventhouse Language plugin: Python</vt:lpstr>
      <vt:lpstr>Python Examples</vt:lpstr>
      <vt:lpstr>Visualization</vt:lpstr>
      <vt:lpstr>Real-Time Dashboard</vt:lpstr>
      <vt:lpstr>Real-Time Dashboard Sharing</vt:lpstr>
      <vt:lpstr>PowerPoint Presentation</vt:lpstr>
      <vt:lpstr>Use drillthroughs as dashboard parameters</vt:lpstr>
      <vt:lpstr>Use drillthroughs as dashboard parameters</vt:lpstr>
      <vt:lpstr>Modeling for Power BI</vt:lpstr>
      <vt:lpstr>Power BI Modes</vt:lpstr>
      <vt:lpstr>Storage Mode Strategy</vt:lpstr>
      <vt:lpstr>Best practices for using Power BI with Eventhouse</vt:lpstr>
      <vt:lpstr>Handling DateTime Columns</vt:lpstr>
      <vt:lpstr>Query Pushdown and Native Query</vt:lpstr>
      <vt:lpstr>Monitoring Power BI Query Performance</vt:lpstr>
      <vt:lpstr>Common Modeling Pitfalls</vt:lpstr>
      <vt:lpstr>Considerations</vt:lpstr>
      <vt:lpstr>Security</vt:lpstr>
      <vt:lpstr>Security layers in Microsoft Fabric</vt:lpstr>
      <vt:lpstr>Multiple layers of security and access control</vt:lpstr>
      <vt:lpstr>Information Protection labels</vt:lpstr>
      <vt:lpstr>Data Loss Prevention policies (Preview)</vt:lpstr>
      <vt:lpstr>Eventstream</vt:lpstr>
      <vt:lpstr>Custom Endpoint Security</vt:lpstr>
      <vt:lpstr>Eventhouse</vt:lpstr>
      <vt:lpstr>Share KQL Database</vt:lpstr>
      <vt:lpstr>Networking</vt:lpstr>
      <vt:lpstr>Microsoft Fabric Architecture</vt:lpstr>
      <vt:lpstr>Conditional Access Policies</vt:lpstr>
      <vt:lpstr>Tenant level Private Link for Fabric</vt:lpstr>
      <vt:lpstr>Workspace level Private Link for Fabric</vt:lpstr>
      <vt:lpstr>Getting data into Fabric</vt:lpstr>
      <vt:lpstr>Getting data into Real-Time Intelligence</vt:lpstr>
      <vt:lpstr>Visualization</vt:lpstr>
      <vt:lpstr>Real-Time Dashboard</vt:lpstr>
      <vt:lpstr>Real-Time Dashboard Sharing</vt:lpstr>
      <vt:lpstr>PowerPoint Presentation</vt:lpstr>
      <vt:lpstr>Use drillthroughs as dashboard parameters</vt:lpstr>
      <vt:lpstr>Use drillthroughs as dashboard parameters</vt:lpstr>
      <vt:lpstr>Modeling for Power BI</vt:lpstr>
      <vt:lpstr>Power BI Modes</vt:lpstr>
      <vt:lpstr>Storage Mode Strategy</vt:lpstr>
      <vt:lpstr>Best practices for using Power BI with Eventhouse</vt:lpstr>
      <vt:lpstr>Handling DateTime Columns</vt:lpstr>
      <vt:lpstr>Query Pushdown and Native Query</vt:lpstr>
      <vt:lpstr>Monitoring Power BI Query Performance</vt:lpstr>
      <vt:lpstr>Common Modeling Pitfalls</vt:lpstr>
      <vt:lpstr>Considerations</vt:lpstr>
      <vt:lpstr>Security</vt:lpstr>
      <vt:lpstr>Security layers in Microsoft Fabric</vt:lpstr>
      <vt:lpstr>Multiple layers of security and access control</vt:lpstr>
      <vt:lpstr>Information Protection labels</vt:lpstr>
      <vt:lpstr>Data Loss Prevention policies (Preview)</vt:lpstr>
      <vt:lpstr>Eventstream</vt:lpstr>
      <vt:lpstr>Custom Endpoint Security</vt:lpstr>
      <vt:lpstr>Eventhouse</vt:lpstr>
      <vt:lpstr>Share KQL Database</vt:lpstr>
      <vt:lpstr>Networking</vt:lpstr>
      <vt:lpstr>Microsoft Fabric Architecture</vt:lpstr>
      <vt:lpstr>Conditional Access Policies</vt:lpstr>
      <vt:lpstr>Tenant level Private Link for Fabric</vt:lpstr>
      <vt:lpstr>Workspace level Private Link for Fabric</vt:lpstr>
      <vt:lpstr>Getting data into Fabric</vt:lpstr>
      <vt:lpstr>Getting data into Real-Time Intelligence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Luoana Becher</dc:creator>
  <cp:lastModifiedBy>Luoana Becher</cp:lastModifiedBy>
  <cp:revision>1</cp:revision>
  <dcterms:created xsi:type="dcterms:W3CDTF">2025-09-23T07:27:58Z</dcterms:created>
  <dcterms:modified xsi:type="dcterms:W3CDTF">2025-09-24T12:56:02Z</dcterms:modified>
</cp:coreProperties>
</file>